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0691813" cy="7559675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F66FF"/>
    <a:srgbClr val="FFF8E5"/>
    <a:srgbClr val="385AA4"/>
    <a:srgbClr val="6600FF"/>
    <a:srgbClr val="7030A0"/>
    <a:srgbClr val="FFFF99"/>
    <a:srgbClr val="FFFDF7"/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6699003" y="1050443"/>
            <a:ext cx="2658600" cy="5478176"/>
          </a:xfrm>
          <a:custGeom>
            <a:avLst/>
            <a:gdLst>
              <a:gd name="connsiteX0" fmla="*/ 1329300 w 2658600"/>
              <a:gd name="connsiteY0" fmla="*/ 0 h 5432852"/>
              <a:gd name="connsiteX1" fmla="*/ 2658600 w 2658600"/>
              <a:gd name="connsiteY1" fmla="*/ 1329300 h 5432852"/>
              <a:gd name="connsiteX2" fmla="*/ 1846723 w 2658600"/>
              <a:gd name="connsiteY2" fmla="*/ 2554137 h 5432852"/>
              <a:gd name="connsiteX3" fmla="*/ 1841747 w 2658600"/>
              <a:gd name="connsiteY3" fmla="*/ 2555682 h 5432852"/>
              <a:gd name="connsiteX4" fmla="*/ 1841747 w 2658600"/>
              <a:gd name="connsiteY4" fmla="*/ 5432852 h 5432852"/>
              <a:gd name="connsiteX5" fmla="*/ 781297 w 2658600"/>
              <a:gd name="connsiteY5" fmla="*/ 5432852 h 5432852"/>
              <a:gd name="connsiteX6" fmla="*/ 781297 w 2658600"/>
              <a:gd name="connsiteY6" fmla="*/ 2537539 h 5432852"/>
              <a:gd name="connsiteX7" fmla="*/ 586076 w 2658600"/>
              <a:gd name="connsiteY7" fmla="*/ 2431577 h 5432852"/>
              <a:gd name="connsiteX8" fmla="*/ 0 w 2658600"/>
              <a:gd name="connsiteY8" fmla="*/ 1329300 h 5432852"/>
              <a:gd name="connsiteX9" fmla="*/ 1329300 w 2658600"/>
              <a:gd name="connsiteY9" fmla="*/ 0 h 54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8600" h="5432852">
                <a:moveTo>
                  <a:pt x="1329300" y="0"/>
                </a:moveTo>
                <a:cubicBezTo>
                  <a:pt x="2063452" y="0"/>
                  <a:pt x="2658600" y="595148"/>
                  <a:pt x="2658600" y="1329300"/>
                </a:cubicBezTo>
                <a:cubicBezTo>
                  <a:pt x="2658600" y="1879914"/>
                  <a:pt x="2323829" y="2352338"/>
                  <a:pt x="1846723" y="2554137"/>
                </a:cubicBezTo>
                <a:lnTo>
                  <a:pt x="1841747" y="2555682"/>
                </a:lnTo>
                <a:lnTo>
                  <a:pt x="1841747" y="5432852"/>
                </a:lnTo>
                <a:lnTo>
                  <a:pt x="781297" y="5432852"/>
                </a:lnTo>
                <a:lnTo>
                  <a:pt x="781297" y="2537539"/>
                </a:lnTo>
                <a:lnTo>
                  <a:pt x="586076" y="2431577"/>
                </a:lnTo>
                <a:cubicBezTo>
                  <a:pt x="232479" y="2192692"/>
                  <a:pt x="0" y="1788145"/>
                  <a:pt x="0" y="1329300"/>
                </a:cubicBezTo>
                <a:cubicBezTo>
                  <a:pt x="0" y="595148"/>
                  <a:pt x="595148" y="0"/>
                  <a:pt x="132930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wrap="square" bIns="720000" anchor="ctr" anchorCtr="1">
            <a:no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3" hasCustomPrompt="1"/>
          </p:nvPr>
        </p:nvSpPr>
        <p:spPr>
          <a:xfrm>
            <a:off x="1347788" y="3390265"/>
            <a:ext cx="2820987" cy="308947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385AA4"/>
                </a:solidFill>
              </a:defRPr>
            </a:lvl1pPr>
            <a:lvl2pPr marL="503971" indent="0" algn="ctr">
              <a:buNone/>
              <a:defRPr sz="1400">
                <a:solidFill>
                  <a:srgbClr val="385AA4"/>
                </a:solidFill>
              </a:defRPr>
            </a:lvl2pPr>
            <a:lvl3pPr marL="1007943" indent="0" algn="ctr">
              <a:buNone/>
              <a:defRPr sz="1400">
                <a:solidFill>
                  <a:srgbClr val="385AA4"/>
                </a:solidFill>
              </a:defRPr>
            </a:lvl3pPr>
            <a:lvl4pPr marL="1511914" indent="0" algn="ctr">
              <a:buNone/>
              <a:defRPr sz="1400">
                <a:solidFill>
                  <a:srgbClr val="385AA4"/>
                </a:solidFill>
              </a:defRPr>
            </a:lvl4pPr>
            <a:lvl5pPr marL="2015886" indent="0" algn="ctr">
              <a:buNone/>
              <a:defRPr sz="1400">
                <a:solidFill>
                  <a:srgbClr val="385AA4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www.xxxxxxxxx.jp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56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252956" y="2193653"/>
            <a:ext cx="1080149" cy="1276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1435116" y="2295705"/>
            <a:ext cx="1778783" cy="229981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代表取締役氏名</a:t>
            </a:r>
            <a:endParaRPr kumimoji="1"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4052" y="2583620"/>
            <a:ext cx="3710992" cy="886903"/>
          </a:xfrm>
        </p:spPr>
        <p:txBody>
          <a:bodyPr>
            <a:noAutofit/>
          </a:bodyPr>
          <a:lstStyle>
            <a:lvl1pPr marL="0" indent="0" algn="l">
              <a:buNone/>
              <a:defRPr sz="8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ごあいさつ、メッセージを入れましょう</a:t>
            </a:r>
            <a:endParaRPr kumimoji="1" lang="ja-JP" altLang="en-US" dirty="0"/>
          </a:p>
        </p:txBody>
      </p:sp>
      <p:sp>
        <p:nvSpPr>
          <p:cNvPr id="2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252956" y="833164"/>
            <a:ext cx="4902088" cy="542716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私達は、○○○○○○○○○○○会社です</a:t>
            </a:r>
            <a:endParaRPr kumimoji="1" lang="ja-JP" altLang="en-US" dirty="0"/>
          </a:p>
        </p:txBody>
      </p:sp>
      <p:sp>
        <p:nvSpPr>
          <p:cNvPr id="38" name="図プレースホルダー 32"/>
          <p:cNvSpPr>
            <a:spLocks noGrp="1"/>
          </p:cNvSpPr>
          <p:nvPr>
            <p:ph type="pic" sz="quarter" idx="22" hasCustomPrompt="1"/>
          </p:nvPr>
        </p:nvSpPr>
        <p:spPr>
          <a:xfrm>
            <a:off x="5569967" y="1990152"/>
            <a:ext cx="2276175" cy="135913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29" hasCustomPrompt="1"/>
          </p:nvPr>
        </p:nvSpPr>
        <p:spPr>
          <a:xfrm>
            <a:off x="5569968" y="3433200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49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5569968" y="1683779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38" hasCustomPrompt="1"/>
          </p:nvPr>
        </p:nvSpPr>
        <p:spPr>
          <a:xfrm>
            <a:off x="252956" y="1470695"/>
            <a:ext cx="4902088" cy="5044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25" name="図プレースホルダー 32"/>
          <p:cNvSpPr>
            <a:spLocks noGrp="1"/>
          </p:cNvSpPr>
          <p:nvPr>
            <p:ph type="pic" sz="quarter" idx="39" hasCustomPrompt="1"/>
          </p:nvPr>
        </p:nvSpPr>
        <p:spPr>
          <a:xfrm>
            <a:off x="8179788" y="1990152"/>
            <a:ext cx="2276175" cy="135913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40" hasCustomPrompt="1"/>
          </p:nvPr>
        </p:nvSpPr>
        <p:spPr>
          <a:xfrm>
            <a:off x="8179789" y="3433200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41" hasCustomPrompt="1"/>
          </p:nvPr>
        </p:nvSpPr>
        <p:spPr>
          <a:xfrm>
            <a:off x="8179789" y="1683779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28" name="図プレースホルダー 32"/>
          <p:cNvSpPr>
            <a:spLocks noGrp="1"/>
          </p:cNvSpPr>
          <p:nvPr>
            <p:ph type="pic" sz="quarter" idx="42" hasCustomPrompt="1"/>
          </p:nvPr>
        </p:nvSpPr>
        <p:spPr>
          <a:xfrm>
            <a:off x="5569967" y="4730154"/>
            <a:ext cx="2276175" cy="135913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9" name="テキスト プレースホルダー 2"/>
          <p:cNvSpPr>
            <a:spLocks noGrp="1"/>
          </p:cNvSpPr>
          <p:nvPr>
            <p:ph type="body" sz="quarter" idx="43" hasCustomPrompt="1"/>
          </p:nvPr>
        </p:nvSpPr>
        <p:spPr>
          <a:xfrm>
            <a:off x="5569968" y="6173202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30" name="テキスト プレースホルダー 2"/>
          <p:cNvSpPr>
            <a:spLocks noGrp="1"/>
          </p:cNvSpPr>
          <p:nvPr>
            <p:ph type="body" sz="quarter" idx="44" hasCustomPrompt="1"/>
          </p:nvPr>
        </p:nvSpPr>
        <p:spPr>
          <a:xfrm>
            <a:off x="5569968" y="4423781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31" name="図プレースホルダー 32"/>
          <p:cNvSpPr>
            <a:spLocks noGrp="1"/>
          </p:cNvSpPr>
          <p:nvPr>
            <p:ph type="pic" sz="quarter" idx="45" hasCustomPrompt="1"/>
          </p:nvPr>
        </p:nvSpPr>
        <p:spPr>
          <a:xfrm>
            <a:off x="8179788" y="4730154"/>
            <a:ext cx="2276175" cy="1359139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2" name="テキスト プレースホルダー 2"/>
          <p:cNvSpPr>
            <a:spLocks noGrp="1"/>
          </p:cNvSpPr>
          <p:nvPr>
            <p:ph type="body" sz="quarter" idx="46" hasCustomPrompt="1"/>
          </p:nvPr>
        </p:nvSpPr>
        <p:spPr>
          <a:xfrm>
            <a:off x="8179789" y="6173202"/>
            <a:ext cx="2276175" cy="76837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33" name="テキスト プレースホルダー 2"/>
          <p:cNvSpPr>
            <a:spLocks noGrp="1"/>
          </p:cNvSpPr>
          <p:nvPr>
            <p:ph type="body" sz="quarter" idx="47" hasCustomPrompt="1"/>
          </p:nvPr>
        </p:nvSpPr>
        <p:spPr>
          <a:xfrm>
            <a:off x="8179789" y="4423781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385AA4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34" name="テキスト プレースホルダー 2"/>
          <p:cNvSpPr>
            <a:spLocks noGrp="1"/>
          </p:cNvSpPr>
          <p:nvPr>
            <p:ph type="body" sz="quarter" idx="48" hasCustomPrompt="1"/>
          </p:nvPr>
        </p:nvSpPr>
        <p:spPr>
          <a:xfrm>
            <a:off x="5569967" y="1089396"/>
            <a:ext cx="4885997" cy="490159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169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プレースホルダー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9805" y="6923302"/>
            <a:ext cx="3324244" cy="23738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503971" indent="0" algn="ctr">
              <a:buNone/>
              <a:defRPr sz="1400">
                <a:solidFill>
                  <a:srgbClr val="385AA4"/>
                </a:solidFill>
              </a:defRPr>
            </a:lvl2pPr>
            <a:lvl3pPr marL="1007943" indent="0" algn="ctr">
              <a:buNone/>
              <a:defRPr sz="1400">
                <a:solidFill>
                  <a:srgbClr val="385AA4"/>
                </a:solidFill>
              </a:defRPr>
            </a:lvl3pPr>
            <a:lvl4pPr marL="1511914" indent="0" algn="ctr">
              <a:buNone/>
              <a:defRPr sz="1400">
                <a:solidFill>
                  <a:srgbClr val="385AA4"/>
                </a:solidFill>
              </a:defRPr>
            </a:lvl4pPr>
            <a:lvl5pPr marL="2015886" indent="0" algn="ctr">
              <a:buNone/>
              <a:defRPr sz="1400">
                <a:solidFill>
                  <a:srgbClr val="385AA4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www.xxxxxxxxx.jp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311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4048217" y="2436568"/>
            <a:ext cx="1080149" cy="1276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11" hasCustomPrompt="1"/>
          </p:nvPr>
        </p:nvSpPr>
        <p:spPr>
          <a:xfrm>
            <a:off x="4048217" y="3753477"/>
            <a:ext cx="1080332" cy="228515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代表取締役氏名</a:t>
            </a:r>
            <a:endParaRPr kumimoji="1"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266747" y="2773340"/>
            <a:ext cx="3641476" cy="1208651"/>
          </a:xfrm>
        </p:spPr>
        <p:txBody>
          <a:bodyPr>
            <a:noAutofit/>
          </a:bodyPr>
          <a:lstStyle>
            <a:lvl1pPr marL="0" indent="0" algn="l">
              <a:buNone/>
              <a:defRPr sz="8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ごあいさつ、メッセージを入れましょう</a:t>
            </a:r>
            <a:endParaRPr kumimoji="1" lang="ja-JP" altLang="en-US" dirty="0"/>
          </a:p>
        </p:txBody>
      </p:sp>
      <p:sp>
        <p:nvSpPr>
          <p:cNvPr id="2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288946" y="1691343"/>
            <a:ext cx="4885997" cy="295651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私達は、○○○○○○会社です</a:t>
            </a:r>
            <a:endParaRPr kumimoji="1" lang="ja-JP" altLang="en-US" dirty="0"/>
          </a:p>
        </p:txBody>
      </p:sp>
      <p:sp>
        <p:nvSpPr>
          <p:cNvPr id="38" name="図プレースホルダー 32"/>
          <p:cNvSpPr>
            <a:spLocks noGrp="1"/>
          </p:cNvSpPr>
          <p:nvPr>
            <p:ph type="pic" sz="quarter" idx="22" hasCustomPrompt="1"/>
          </p:nvPr>
        </p:nvSpPr>
        <p:spPr>
          <a:xfrm>
            <a:off x="5574336" y="3040715"/>
            <a:ext cx="1178920" cy="113080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29" hasCustomPrompt="1"/>
          </p:nvPr>
        </p:nvSpPr>
        <p:spPr>
          <a:xfrm>
            <a:off x="6800438" y="3040715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49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5574336" y="2766575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25" name="図プレースホルダー 32"/>
          <p:cNvSpPr>
            <a:spLocks noGrp="1"/>
          </p:cNvSpPr>
          <p:nvPr>
            <p:ph type="pic" sz="quarter" idx="39" hasCustomPrompt="1"/>
          </p:nvPr>
        </p:nvSpPr>
        <p:spPr>
          <a:xfrm>
            <a:off x="8184157" y="3040715"/>
            <a:ext cx="1178920" cy="113080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6" name="テキスト プレースホルダー 2"/>
          <p:cNvSpPr>
            <a:spLocks noGrp="1"/>
          </p:cNvSpPr>
          <p:nvPr>
            <p:ph type="body" sz="quarter" idx="40" hasCustomPrompt="1"/>
          </p:nvPr>
        </p:nvSpPr>
        <p:spPr>
          <a:xfrm>
            <a:off x="9410259" y="3040715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41" hasCustomPrompt="1"/>
          </p:nvPr>
        </p:nvSpPr>
        <p:spPr>
          <a:xfrm>
            <a:off x="8184157" y="2766575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28" name="図プレースホルダー 32"/>
          <p:cNvSpPr>
            <a:spLocks noGrp="1"/>
          </p:cNvSpPr>
          <p:nvPr>
            <p:ph type="pic" sz="quarter" idx="42" hasCustomPrompt="1"/>
          </p:nvPr>
        </p:nvSpPr>
        <p:spPr>
          <a:xfrm>
            <a:off x="5574336" y="4571316"/>
            <a:ext cx="1178920" cy="1130807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9" name="テキスト プレースホルダー 2"/>
          <p:cNvSpPr>
            <a:spLocks noGrp="1"/>
          </p:cNvSpPr>
          <p:nvPr>
            <p:ph type="body" sz="quarter" idx="43" hasCustomPrompt="1"/>
          </p:nvPr>
        </p:nvSpPr>
        <p:spPr>
          <a:xfrm>
            <a:off x="6800438" y="4571316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30" name="テキスト プレースホルダー 2"/>
          <p:cNvSpPr>
            <a:spLocks noGrp="1"/>
          </p:cNvSpPr>
          <p:nvPr>
            <p:ph type="body" sz="quarter" idx="44" hasCustomPrompt="1"/>
          </p:nvPr>
        </p:nvSpPr>
        <p:spPr>
          <a:xfrm>
            <a:off x="5574336" y="4297176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31" name="図プレースホルダー 32"/>
          <p:cNvSpPr>
            <a:spLocks noGrp="1"/>
          </p:cNvSpPr>
          <p:nvPr>
            <p:ph type="pic" sz="quarter" idx="45" hasCustomPrompt="1"/>
          </p:nvPr>
        </p:nvSpPr>
        <p:spPr>
          <a:xfrm>
            <a:off x="8184157" y="4571316"/>
            <a:ext cx="1178920" cy="1130807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2" name="テキスト プレースホルダー 2"/>
          <p:cNvSpPr>
            <a:spLocks noGrp="1"/>
          </p:cNvSpPr>
          <p:nvPr>
            <p:ph type="body" sz="quarter" idx="46" hasCustomPrompt="1"/>
          </p:nvPr>
        </p:nvSpPr>
        <p:spPr>
          <a:xfrm>
            <a:off x="9410259" y="4571316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33" name="テキスト プレースホルダー 2"/>
          <p:cNvSpPr>
            <a:spLocks noGrp="1"/>
          </p:cNvSpPr>
          <p:nvPr>
            <p:ph type="body" sz="quarter" idx="47" hasCustomPrompt="1"/>
          </p:nvPr>
        </p:nvSpPr>
        <p:spPr>
          <a:xfrm>
            <a:off x="8184157" y="4297176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59" name="図プレースホルダー 11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5350822" cy="1553935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0" name="図プレースホルダー 11"/>
          <p:cNvSpPr>
            <a:spLocks noGrp="1"/>
          </p:cNvSpPr>
          <p:nvPr>
            <p:ph type="pic" sz="quarter" idx="50" hasCustomPrompt="1"/>
          </p:nvPr>
        </p:nvSpPr>
        <p:spPr>
          <a:xfrm>
            <a:off x="5340991" y="0"/>
            <a:ext cx="5350822" cy="1553935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4" name="テキスト プレースホルダー 2"/>
          <p:cNvSpPr>
            <a:spLocks noGrp="1"/>
          </p:cNvSpPr>
          <p:nvPr>
            <p:ph type="body" sz="quarter" idx="51" hasCustomPrompt="1"/>
          </p:nvPr>
        </p:nvSpPr>
        <p:spPr>
          <a:xfrm>
            <a:off x="5504582" y="1686853"/>
            <a:ext cx="4971940" cy="30014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65" name="図プレースホルダー 32"/>
          <p:cNvSpPr>
            <a:spLocks noGrp="1"/>
          </p:cNvSpPr>
          <p:nvPr>
            <p:ph type="pic" sz="quarter" idx="52" hasCustomPrompt="1"/>
          </p:nvPr>
        </p:nvSpPr>
        <p:spPr>
          <a:xfrm>
            <a:off x="5574336" y="6125398"/>
            <a:ext cx="1178920" cy="1130807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6" name="テキスト プレースホルダー 2"/>
          <p:cNvSpPr>
            <a:spLocks noGrp="1"/>
          </p:cNvSpPr>
          <p:nvPr>
            <p:ph type="body" sz="quarter" idx="53" hasCustomPrompt="1"/>
          </p:nvPr>
        </p:nvSpPr>
        <p:spPr>
          <a:xfrm>
            <a:off x="6800438" y="6125398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67" name="テキスト プレースホルダー 2"/>
          <p:cNvSpPr>
            <a:spLocks noGrp="1"/>
          </p:cNvSpPr>
          <p:nvPr>
            <p:ph type="body" sz="quarter" idx="54" hasCustomPrompt="1"/>
          </p:nvPr>
        </p:nvSpPr>
        <p:spPr>
          <a:xfrm>
            <a:off x="5574336" y="5851258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  <p:sp>
        <p:nvSpPr>
          <p:cNvPr id="68" name="図プレースホルダー 32"/>
          <p:cNvSpPr>
            <a:spLocks noGrp="1"/>
          </p:cNvSpPr>
          <p:nvPr>
            <p:ph type="pic" sz="quarter" idx="55" hasCustomPrompt="1"/>
          </p:nvPr>
        </p:nvSpPr>
        <p:spPr>
          <a:xfrm>
            <a:off x="8184157" y="6125398"/>
            <a:ext cx="1178920" cy="113080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ctr"/>
          </a:blipFill>
        </p:spPr>
        <p:txBody>
          <a:bodyPr bIns="720000" anchor="ctr" anchorCtr="1">
            <a:normAutofit/>
          </a:bodyPr>
          <a:lstStyle>
            <a:lvl1pPr marL="0" indent="0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69" name="テキスト プレースホルダー 2"/>
          <p:cNvSpPr>
            <a:spLocks noGrp="1"/>
          </p:cNvSpPr>
          <p:nvPr>
            <p:ph type="body" sz="quarter" idx="56" hasCustomPrompt="1"/>
          </p:nvPr>
        </p:nvSpPr>
        <p:spPr>
          <a:xfrm>
            <a:off x="9410259" y="6125398"/>
            <a:ext cx="1050073" cy="113080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9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テキストを入れましょう。テキストを入れましょう。</a:t>
            </a:r>
            <a:endParaRPr kumimoji="1" lang="en-US" altLang="ja-JP" dirty="0" smtClean="0"/>
          </a:p>
        </p:txBody>
      </p:sp>
      <p:sp>
        <p:nvSpPr>
          <p:cNvPr id="70" name="テキスト プレースホルダー 2"/>
          <p:cNvSpPr>
            <a:spLocks noGrp="1"/>
          </p:cNvSpPr>
          <p:nvPr>
            <p:ph type="body" sz="quarter" idx="57" hasCustomPrompt="1"/>
          </p:nvPr>
        </p:nvSpPr>
        <p:spPr>
          <a:xfrm>
            <a:off x="8184157" y="5851258"/>
            <a:ext cx="2276175" cy="23233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100" b="1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377967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755934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133901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11869" indent="0" algn="ctr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テキストを入れましょう。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9646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7CB6-E96D-413B-A3D9-68174B9FF83F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FB1D-BDFA-494C-92E7-9D43C1820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21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microsoft.com/office/2007/relationships/hdphoto" Target="../media/hdphoto2.wdp"/><Relationship Id="rId3" Type="http://schemas.openxmlformats.org/officeDocument/2006/relationships/image" Target="../media/image12.jpeg"/><Relationship Id="rId21" Type="http://schemas.openxmlformats.org/officeDocument/2006/relationships/image" Target="../media/image29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1.jpg"/><Relationship Id="rId16" Type="http://schemas.openxmlformats.org/officeDocument/2006/relationships/image" Target="../media/image25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microsoft.com/office/2007/relationships/hdphoto" Target="../media/hdphoto4.wdp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0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1744"/>
            <a:ext cx="10691813" cy="7559675"/>
          </a:xfrm>
          <a:prstGeom prst="rect">
            <a:avLst/>
          </a:prstGeom>
          <a:solidFill>
            <a:srgbClr val="FF66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5452212" y="405440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5662613" y="4776331"/>
            <a:ext cx="502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i="1" u="sng" dirty="0">
                <a:ln w="0"/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笑顔</a:t>
            </a:r>
            <a:r>
              <a:rPr lang="ja-JP" altLang="en-US" sz="3200" dirty="0" smtClean="0">
                <a:ln w="0"/>
                <a:latin typeface="+mj-ea"/>
                <a:ea typeface="+mj-ea"/>
              </a:rPr>
              <a:t>と</a:t>
            </a:r>
            <a:r>
              <a:rPr lang="ja-JP" altLang="en-US" sz="4800" i="1" u="sng" dirty="0" smtClean="0">
                <a:ln w="0"/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元気</a:t>
            </a:r>
            <a:r>
              <a:rPr lang="ja-JP" altLang="en-US" sz="3200" dirty="0" smtClean="0">
                <a:ln w="0"/>
                <a:latin typeface="+mj-ea"/>
                <a:ea typeface="+mj-ea"/>
              </a:rPr>
              <a:t>の発信源！　</a:t>
            </a:r>
            <a:endParaRPr lang="en-US" altLang="ja-JP" sz="3200" dirty="0" smtClean="0">
              <a:ln w="0"/>
              <a:latin typeface="+mj-ea"/>
              <a:ea typeface="+mj-ea"/>
            </a:endParaRPr>
          </a:p>
          <a:p>
            <a:pPr algn="ctr"/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latin typeface="+mj-ea"/>
                <a:ea typeface="+mj-ea"/>
              </a:rPr>
              <a:t>地域を支える矢部高校</a:t>
            </a:r>
            <a:endParaRPr lang="ja-JP" altLang="en-US" sz="3200" b="0" cap="none" spc="0" dirty="0">
              <a:ln w="0"/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4" y="613288"/>
            <a:ext cx="2139351" cy="1622328"/>
          </a:xfrm>
          <a:prstGeom prst="rect">
            <a:avLst/>
          </a:prstGeom>
        </p:spPr>
      </p:pic>
      <p:sp>
        <p:nvSpPr>
          <p:cNvPr id="18" name="四角形吹き出し 17"/>
          <p:cNvSpPr/>
          <p:nvPr/>
        </p:nvSpPr>
        <p:spPr>
          <a:xfrm>
            <a:off x="2705083" y="642251"/>
            <a:ext cx="2443572" cy="1326854"/>
          </a:xfrm>
          <a:prstGeom prst="wedgeRectCallout">
            <a:avLst>
              <a:gd name="adj1" fmla="val -61773"/>
              <a:gd name="adj2" fmla="val 13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矢部高の敷地内には</a:t>
            </a:r>
            <a:endParaRPr kumimoji="1" lang="en-US" altLang="ja-JP" dirty="0" smtClean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浜の館という歴史ある史跡があるんだよ！！</a:t>
            </a:r>
            <a:endParaRPr kumimoji="1" lang="ja-JP" altLang="en-US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92014" l="7639" r="963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06" y="2149483"/>
            <a:ext cx="2409126" cy="145132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48" y="3915113"/>
            <a:ext cx="2201559" cy="159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23" y="2492726"/>
            <a:ext cx="1490048" cy="99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正方形/長方形 5"/>
          <p:cNvSpPr/>
          <p:nvPr/>
        </p:nvSpPr>
        <p:spPr>
          <a:xfrm>
            <a:off x="6420960" y="682042"/>
            <a:ext cx="3512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dirty="0" smtClean="0">
                <a:ln w="0"/>
                <a:latin typeface="HGS明朝E" panose="02020900000000000000" pitchFamily="18" charset="-128"/>
                <a:ea typeface="HGS明朝E" panose="02020900000000000000" pitchFamily="18" charset="-128"/>
              </a:rPr>
              <a:t>YABE HIGH SCHOOL</a:t>
            </a:r>
            <a:endParaRPr lang="ja-JP" altLang="en-US" sz="2800" b="0" cap="none" spc="0" dirty="0">
              <a:ln w="0"/>
              <a:solidFill>
                <a:schemeClr val="tx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9" name="雲 18"/>
          <p:cNvSpPr/>
          <p:nvPr/>
        </p:nvSpPr>
        <p:spPr>
          <a:xfrm>
            <a:off x="137122" y="2321748"/>
            <a:ext cx="2659013" cy="1433107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932" y="2622802"/>
            <a:ext cx="210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添加物を一切使用していないため</a:t>
            </a:r>
            <a:r>
              <a:rPr lang="ja-JP" altLang="en-US" sz="1200" dirty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素朴だけど美味しい</a:t>
            </a:r>
            <a:r>
              <a:rPr lang="ja-JP" altLang="en-US" sz="1200" dirty="0" smtClean="0">
                <a:solidFill>
                  <a:schemeClr val="accent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en-US" altLang="ja-JP" sz="1200" dirty="0" smtClean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素材</a:t>
            </a:r>
            <a:r>
              <a:rPr lang="ja-JP" altLang="en-US" sz="12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の味がしっかりと活かされている</a:t>
            </a:r>
            <a:r>
              <a:rPr lang="ja-JP" altLang="en-US" sz="1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とたいへん好評です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54498" y="6039227"/>
            <a:ext cx="2139351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熊本県立矢部高等学校</a:t>
            </a:r>
            <a:endParaRPr kumimoji="1" lang="en-US" altLang="ja-JP" sz="1050" dirty="0" smtClean="0"/>
          </a:p>
          <a:p>
            <a:r>
              <a:rPr lang="ja-JP" altLang="en-US" sz="1050" dirty="0" smtClean="0"/>
              <a:t>〒８６１－３５１５</a:t>
            </a:r>
            <a:endParaRPr lang="en-US" altLang="ja-JP" sz="1050" dirty="0" smtClean="0"/>
          </a:p>
          <a:p>
            <a:r>
              <a:rPr kumimoji="1" lang="ja-JP" altLang="en-US" sz="1050" dirty="0" smtClean="0"/>
              <a:t>熊本県上益城郡山都町城平９５４</a:t>
            </a:r>
            <a:endParaRPr lang="en-US" altLang="ja-JP" sz="1050" dirty="0"/>
          </a:p>
          <a:p>
            <a:r>
              <a:rPr lang="en-US" altLang="ja-JP" sz="1050" dirty="0"/>
              <a:t>TEL</a:t>
            </a:r>
            <a:r>
              <a:rPr lang="ja-JP" altLang="en-US" sz="1050" dirty="0" smtClean="0"/>
              <a:t>：０９６７－７２－００２４</a:t>
            </a:r>
            <a:endParaRPr lang="en-US" altLang="ja-JP" sz="1050" dirty="0" smtClean="0"/>
          </a:p>
          <a:p>
            <a:r>
              <a:rPr lang="en-US" altLang="ja-JP" sz="1050" dirty="0" smtClean="0"/>
              <a:t>FAX</a:t>
            </a:r>
            <a:r>
              <a:rPr kumimoji="1" lang="ja-JP" altLang="en-US" sz="1050" dirty="0" smtClean="0"/>
              <a:t>：０９６７－７３－１０３０</a:t>
            </a:r>
            <a:endParaRPr kumimoji="1" lang="ja-JP" altLang="en-US" sz="1050" dirty="0"/>
          </a:p>
        </p:txBody>
      </p:sp>
      <p:sp>
        <p:nvSpPr>
          <p:cNvPr id="16" name="正方形/長方形 15"/>
          <p:cNvSpPr/>
          <p:nvPr/>
        </p:nvSpPr>
        <p:spPr>
          <a:xfrm>
            <a:off x="265175" y="303697"/>
            <a:ext cx="24609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600" dirty="0">
                <a:ln w="0"/>
                <a:solidFill>
                  <a:srgbClr val="FF0000"/>
                </a:solidFill>
              </a:rPr>
              <a:t>矢部高</a:t>
            </a:r>
            <a:r>
              <a:rPr lang="ja-JP" altLang="en-US" sz="1600" dirty="0" smtClean="0">
                <a:ln w="0"/>
                <a:solidFill>
                  <a:srgbClr val="FF0000"/>
                </a:solidFill>
              </a:rPr>
              <a:t>のおすすめスポット</a:t>
            </a:r>
            <a:endParaRPr lang="ja-JP" altLang="en-US" sz="16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2738" y="7124353"/>
            <a:ext cx="510469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050" dirty="0" smtClean="0"/>
              <a:t>チラシ作成：「課題研究」の授業を通して、食農科学科３年生「食生活班」が作成しました。</a:t>
            </a:r>
            <a:endParaRPr lang="en-US" altLang="ja-JP" sz="1050" dirty="0" smtClean="0"/>
          </a:p>
        </p:txBody>
      </p:sp>
      <p:sp>
        <p:nvSpPr>
          <p:cNvPr id="4" name="星 5 3"/>
          <p:cNvSpPr/>
          <p:nvPr/>
        </p:nvSpPr>
        <p:spPr>
          <a:xfrm>
            <a:off x="2722306" y="4540981"/>
            <a:ext cx="710058" cy="56227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星 5 19"/>
          <p:cNvSpPr/>
          <p:nvPr/>
        </p:nvSpPr>
        <p:spPr>
          <a:xfrm>
            <a:off x="3299786" y="4260081"/>
            <a:ext cx="555089" cy="437234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星 5 20"/>
          <p:cNvSpPr/>
          <p:nvPr/>
        </p:nvSpPr>
        <p:spPr>
          <a:xfrm>
            <a:off x="3873773" y="4081939"/>
            <a:ext cx="385259" cy="38041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5848" y="5889660"/>
            <a:ext cx="23623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dirty="0" smtClean="0">
                <a:ln w="0"/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はじける</a:t>
            </a:r>
            <a:r>
              <a:rPr lang="ja-JP" altLang="en-US" sz="2400" b="0" cap="none" spc="0" dirty="0" smtClean="0">
                <a:ln w="0"/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青春！</a:t>
            </a:r>
            <a:endParaRPr lang="en-US" altLang="ja-JP" sz="2400" b="0" cap="none" spc="0" dirty="0" smtClean="0">
              <a:ln w="0"/>
              <a:solidFill>
                <a:srgbClr val="0070C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lang="ja-JP" altLang="en-US" sz="2400" dirty="0" smtClean="0">
                <a:ln w="0"/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輝く未来☆</a:t>
            </a:r>
            <a:endParaRPr lang="ja-JP" altLang="en-US" sz="2400" b="0" cap="none" spc="0" dirty="0">
              <a:ln w="0"/>
              <a:solidFill>
                <a:srgbClr val="0070C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0690495" cy="7559675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5406059" y="247685"/>
            <a:ext cx="5123970" cy="6738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189715" y="2844401"/>
            <a:ext cx="3499984" cy="20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104900" y="6186424"/>
            <a:ext cx="5004093" cy="2590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5552642" y="324369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ジャム製造の様子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>
            <a:off x="5552642" y="606394"/>
            <a:ext cx="488109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345906" y="-1"/>
            <a:ext cx="0" cy="755967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プレースホルダー 68"/>
          <p:cNvSpPr>
            <a:spLocks noGrp="1"/>
          </p:cNvSpPr>
          <p:nvPr>
            <p:ph type="body" sz="quarter" idx="30"/>
          </p:nvPr>
        </p:nvSpPr>
        <p:spPr>
          <a:xfrm>
            <a:off x="5562928" y="1084672"/>
            <a:ext cx="2276175" cy="232334"/>
          </a:xfrm>
        </p:spPr>
        <p:txBody>
          <a:bodyPr/>
          <a:lstStyle/>
          <a:p>
            <a:r>
              <a:rPr kumimoji="1" lang="ja-JP" altLang="en-US" dirty="0" smtClean="0"/>
              <a:t>①ユズの選別・傷取り</a:t>
            </a:r>
            <a:endParaRPr kumimoji="1" lang="ja-JP" altLang="en-US" dirty="0"/>
          </a:p>
        </p:txBody>
      </p:sp>
      <p:sp>
        <p:nvSpPr>
          <p:cNvPr id="70" name="テキスト プレースホルダー 69"/>
          <p:cNvSpPr>
            <a:spLocks noGrp="1"/>
          </p:cNvSpPr>
          <p:nvPr>
            <p:ph type="body" sz="quarter" idx="38"/>
          </p:nvPr>
        </p:nvSpPr>
        <p:spPr>
          <a:xfrm>
            <a:off x="114394" y="1449079"/>
            <a:ext cx="3763904" cy="1008302"/>
          </a:xfrm>
        </p:spPr>
        <p:txBody>
          <a:bodyPr/>
          <a:lstStyle/>
          <a:p>
            <a:r>
              <a:rPr lang="ja-JP" altLang="en-US" sz="1200" dirty="0" smtClean="0"/>
              <a:t>　熊本県立矢部高等学校は、前身</a:t>
            </a:r>
            <a:r>
              <a:rPr lang="ja-JP" altLang="en-US" sz="1200" dirty="0"/>
              <a:t>の矢部実業補習学校から数えて、創立１２０年を</a:t>
            </a:r>
            <a:r>
              <a:rPr lang="ja-JP" altLang="en-US" sz="1200" dirty="0" smtClean="0"/>
              <a:t>超え、県内でも歴史が古く伝統ある高校です。「</a:t>
            </a:r>
            <a:r>
              <a:rPr lang="ja-JP" altLang="en-US" sz="1200" dirty="0"/>
              <a:t>通潤魂（つうじゅんこん）</a:t>
            </a:r>
            <a:r>
              <a:rPr lang="ja-JP" altLang="en-US" sz="1200" dirty="0" smtClean="0"/>
              <a:t>」の校訓のもと、食農科学科、林業科学科、普通科の３学科があり、地域に貢献できる人材の育成を目指しています。</a:t>
            </a:r>
            <a:endParaRPr kumimoji="1" lang="ja-JP" altLang="en-US" sz="1200" dirty="0"/>
          </a:p>
        </p:txBody>
      </p:sp>
      <p:sp>
        <p:nvSpPr>
          <p:cNvPr id="73" name="テキスト プレースホルダー 72"/>
          <p:cNvSpPr>
            <a:spLocks noGrp="1"/>
          </p:cNvSpPr>
          <p:nvPr>
            <p:ph type="body" sz="quarter" idx="41"/>
          </p:nvPr>
        </p:nvSpPr>
        <p:spPr>
          <a:xfrm>
            <a:off x="8097835" y="1077806"/>
            <a:ext cx="2276175" cy="232334"/>
          </a:xfrm>
        </p:spPr>
        <p:txBody>
          <a:bodyPr/>
          <a:lstStyle/>
          <a:p>
            <a:r>
              <a:rPr kumimoji="1" lang="ja-JP" altLang="en-US" dirty="0" smtClean="0"/>
              <a:t>②果皮</a:t>
            </a:r>
            <a:r>
              <a:rPr lang="ja-JP" altLang="en-US" dirty="0"/>
              <a:t>の</a:t>
            </a:r>
            <a:r>
              <a:rPr kumimoji="1" lang="ja-JP" altLang="en-US" dirty="0" smtClean="0"/>
              <a:t>スライス</a:t>
            </a:r>
            <a:endParaRPr kumimoji="1" lang="ja-JP" altLang="en-US" dirty="0"/>
          </a:p>
        </p:txBody>
      </p:sp>
      <p:pic>
        <p:nvPicPr>
          <p:cNvPr id="6" name="図プレースホルダー 5"/>
          <p:cNvPicPr>
            <a:picLocks noGrp="1" noChangeAspect="1"/>
          </p:cNvPicPr>
          <p:nvPr>
            <p:ph type="pic" sz="quarter" idx="4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5199"/>
          <a:stretch>
            <a:fillRect/>
          </a:stretch>
        </p:blipFill>
        <p:spPr>
          <a:xfrm>
            <a:off x="8215647" y="2959282"/>
            <a:ext cx="2040549" cy="1359139"/>
          </a:xfrm>
        </p:spPr>
      </p:pic>
      <p:sp>
        <p:nvSpPr>
          <p:cNvPr id="76" name="テキスト プレースホルダー 75"/>
          <p:cNvSpPr>
            <a:spLocks noGrp="1"/>
          </p:cNvSpPr>
          <p:nvPr>
            <p:ph type="body" sz="quarter" idx="44"/>
          </p:nvPr>
        </p:nvSpPr>
        <p:spPr>
          <a:xfrm>
            <a:off x="8177407" y="2749031"/>
            <a:ext cx="2276175" cy="232334"/>
          </a:xfrm>
        </p:spPr>
        <p:txBody>
          <a:bodyPr/>
          <a:lstStyle/>
          <a:p>
            <a:r>
              <a:rPr lang="ja-JP" altLang="en-US" dirty="0" smtClean="0"/>
              <a:t>④加熱・</a:t>
            </a:r>
            <a:r>
              <a:rPr kumimoji="1" lang="ja-JP" altLang="en-US" dirty="0" smtClean="0"/>
              <a:t>濃縮</a:t>
            </a:r>
            <a:endParaRPr kumimoji="1" lang="ja-JP" altLang="en-US" dirty="0"/>
          </a:p>
        </p:txBody>
      </p:sp>
      <p:pic>
        <p:nvPicPr>
          <p:cNvPr id="11" name="図プレースホルダー 10"/>
          <p:cNvPicPr>
            <a:picLocks noGrp="1" noChangeAspect="1"/>
          </p:cNvPicPr>
          <p:nvPr>
            <p:ph type="pic" sz="quarter" idx="4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b="5230"/>
          <a:stretch>
            <a:fillRect/>
          </a:stretch>
        </p:blipFill>
        <p:spPr>
          <a:xfrm>
            <a:off x="8215647" y="4659477"/>
            <a:ext cx="2041251" cy="1358900"/>
          </a:xfrm>
        </p:spPr>
      </p:pic>
      <p:sp>
        <p:nvSpPr>
          <p:cNvPr id="79" name="テキスト プレースホルダー 78"/>
          <p:cNvSpPr>
            <a:spLocks noGrp="1"/>
          </p:cNvSpPr>
          <p:nvPr>
            <p:ph type="body" sz="quarter" idx="47"/>
          </p:nvPr>
        </p:nvSpPr>
        <p:spPr>
          <a:xfrm>
            <a:off x="5679829" y="2742902"/>
            <a:ext cx="2276175" cy="193341"/>
          </a:xfrm>
        </p:spPr>
        <p:txBody>
          <a:bodyPr/>
          <a:lstStyle/>
          <a:p>
            <a:r>
              <a:rPr lang="ja-JP" altLang="en-US" dirty="0"/>
              <a:t>③</a:t>
            </a:r>
            <a:r>
              <a:rPr kumimoji="1" lang="ja-JP" altLang="en-US" dirty="0" smtClean="0"/>
              <a:t>搾汁</a:t>
            </a:r>
            <a:endParaRPr kumimoji="1" lang="ja-JP" altLang="en-US" dirty="0"/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48"/>
          </p:nvPr>
        </p:nvSpPr>
        <p:spPr>
          <a:xfrm>
            <a:off x="5552642" y="663470"/>
            <a:ext cx="4885997" cy="357261"/>
          </a:xfrm>
        </p:spPr>
        <p:txBody>
          <a:bodyPr/>
          <a:lstStyle/>
          <a:p>
            <a:r>
              <a:rPr kumimoji="1" lang="ja-JP" altLang="en-US" dirty="0" smtClean="0"/>
              <a:t>ゆずマーマレードの製造について紹介します。原材料のユズは山都町産や本校ユズ</a:t>
            </a:r>
            <a:r>
              <a:rPr lang="ja-JP" altLang="en-US" dirty="0" smtClean="0"/>
              <a:t>園で栽培したユズを使用しています。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9435" y="5935336"/>
            <a:ext cx="108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食農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科学科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04156" y="4363913"/>
            <a:ext cx="1027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385AA4"/>
                </a:solidFill>
              </a:rPr>
              <a:t>⑤充てん</a:t>
            </a:r>
            <a:endParaRPr kumimoji="1" lang="ja-JP" altLang="en-US" sz="1100" b="1" dirty="0">
              <a:solidFill>
                <a:srgbClr val="385AA4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15647" y="4397867"/>
            <a:ext cx="1137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385AA4"/>
                </a:solidFill>
              </a:rPr>
              <a:t>⑥検品</a:t>
            </a:r>
            <a:endParaRPr kumimoji="1" lang="ja-JP" altLang="en-US" sz="1100" b="1" dirty="0">
              <a:solidFill>
                <a:srgbClr val="385AA4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19" y="1473042"/>
            <a:ext cx="1344403" cy="1008302"/>
          </a:xfrm>
          <a:prstGeom prst="rect">
            <a:avLst/>
          </a:prstGeom>
        </p:spPr>
      </p:pic>
      <p:sp>
        <p:nvSpPr>
          <p:cNvPr id="7" name="上カーブ リボン 6"/>
          <p:cNvSpPr/>
          <p:nvPr/>
        </p:nvSpPr>
        <p:spPr>
          <a:xfrm>
            <a:off x="20109" y="507823"/>
            <a:ext cx="5248275" cy="758952"/>
          </a:xfrm>
          <a:prstGeom prst="ellipseRibbon2">
            <a:avLst>
              <a:gd name="adj1" fmla="val 25000"/>
              <a:gd name="adj2" fmla="val 100000"/>
              <a:gd name="adj3" fmla="val 12500"/>
            </a:avLst>
          </a:prstGeom>
          <a:solidFill>
            <a:srgbClr val="00A1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9" name="テキスト プレースホルダー 38"/>
          <p:cNvSpPr>
            <a:spLocks noGrp="1"/>
          </p:cNvSpPr>
          <p:nvPr>
            <p:ph type="body" sz="quarter" idx="15"/>
          </p:nvPr>
        </p:nvSpPr>
        <p:spPr>
          <a:xfrm>
            <a:off x="753675" y="684682"/>
            <a:ext cx="3962467" cy="418983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私</a:t>
            </a:r>
            <a:r>
              <a:rPr lang="ja-JP" altLang="en-US" dirty="0" smtClean="0">
                <a:solidFill>
                  <a:schemeClr val="bg1"/>
                </a:solidFill>
              </a:rPr>
              <a:t>たちが愛情込めて、作りました！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4" name="図プレースホルダー 13"/>
          <p:cNvPicPr>
            <a:picLocks noGrp="1" noChangeAspect="1"/>
          </p:cNvPicPr>
          <p:nvPr>
            <p:ph type="pic" sz="quarter" idx="3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5199"/>
          <a:stretch>
            <a:fillRect/>
          </a:stretch>
        </p:blipFill>
        <p:spPr>
          <a:xfrm>
            <a:off x="5671398" y="1323291"/>
            <a:ext cx="2039415" cy="1359139"/>
          </a:xfr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8" y="1320074"/>
            <a:ext cx="2043426" cy="136228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15" y="2958812"/>
            <a:ext cx="2039415" cy="135960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71" y="4671015"/>
            <a:ext cx="1332565" cy="199884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86599" y="2527153"/>
            <a:ext cx="4058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私たち高校生が考える～矢部高校ってこんな学校～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511">
            <a:off x="-219691" y="2896939"/>
            <a:ext cx="1664139" cy="243464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2" y="3313070"/>
            <a:ext cx="1669208" cy="2510087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1278547" y="390367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農業や林業の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専門性が身につく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" y="6254606"/>
            <a:ext cx="1209008" cy="80600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464">
            <a:off x="3607167" y="2419776"/>
            <a:ext cx="1596935" cy="240140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640">
            <a:off x="2282057" y="2861974"/>
            <a:ext cx="1809508" cy="2691107"/>
          </a:xfrm>
          <a:prstGeom prst="rect">
            <a:avLst/>
          </a:prstGeom>
        </p:spPr>
      </p:pic>
      <p:sp>
        <p:nvSpPr>
          <p:cNvPr id="62" name="正方形/長方形 61"/>
          <p:cNvSpPr/>
          <p:nvPr/>
        </p:nvSpPr>
        <p:spPr>
          <a:xfrm>
            <a:off x="3998056" y="300606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原付</a:t>
            </a:r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で登校して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いる人</a:t>
            </a:r>
            <a:r>
              <a:rPr lang="ja-JP" altLang="en-US" sz="1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が多い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472932" y="343738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地域に愛されている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学校だと思う</a:t>
            </a:r>
            <a:endParaRPr lang="en-US" altLang="ja-JP" sz="12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41" y="6269541"/>
            <a:ext cx="1178277" cy="8347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01" y="6269465"/>
            <a:ext cx="1157493" cy="823801"/>
          </a:xfrm>
          <a:prstGeom prst="rect">
            <a:avLst/>
          </a:prstGeom>
        </p:spPr>
      </p:pic>
      <p:pic>
        <p:nvPicPr>
          <p:cNvPr id="54" name="図 53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252" b="81524" l="1540" r="819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7270" y="4725011"/>
            <a:ext cx="1511901" cy="1074830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57944" y="3342100"/>
            <a:ext cx="1287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明るくて面白い生徒や先生が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多い！</a:t>
            </a:r>
            <a:endParaRPr lang="en-US" altLang="ja-JP" sz="12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198">
            <a:off x="3735547" y="3529312"/>
            <a:ext cx="1751816" cy="2524472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3813651" y="3937769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進路選択が</a:t>
            </a:r>
            <a:endParaRPr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幅広くできる！</a:t>
            </a:r>
            <a:endParaRPr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先生も親身に</a:t>
            </a:r>
            <a:endParaRPr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相談に乗ってくれる</a:t>
            </a:r>
            <a:endParaRPr lang="en-US" altLang="ja-JP" sz="1100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雲 11"/>
          <p:cNvSpPr/>
          <p:nvPr/>
        </p:nvSpPr>
        <p:spPr>
          <a:xfrm>
            <a:off x="1551826" y="5135759"/>
            <a:ext cx="1608388" cy="844727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584509" y="5370352"/>
            <a:ext cx="1800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</a:t>
            </a:r>
            <a:r>
              <a:rPr lang="ja-JP" altLang="en-US" sz="1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なで学校について</a:t>
            </a:r>
            <a:endParaRPr lang="en-US" altLang="ja-JP" sz="1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考えました！</a:t>
            </a:r>
            <a:endParaRPr lang="en-US" altLang="ja-JP" sz="1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0160" y="6267252"/>
            <a:ext cx="1206368" cy="804245"/>
          </a:xfrm>
          <a:prstGeom prst="rect">
            <a:avLst/>
          </a:prstGeom>
        </p:spPr>
      </p:pic>
      <p:pic>
        <p:nvPicPr>
          <p:cNvPr id="58" name="図 57"/>
          <p:cNvPicPr/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602" b="82870" l="4167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4782" y="5953020"/>
            <a:ext cx="1973383" cy="1330906"/>
          </a:xfrm>
          <a:prstGeom prst="rect">
            <a:avLst/>
          </a:prstGeom>
        </p:spPr>
      </p:pic>
      <p:sp>
        <p:nvSpPr>
          <p:cNvPr id="19" name="雲 18"/>
          <p:cNvSpPr/>
          <p:nvPr/>
        </p:nvSpPr>
        <p:spPr>
          <a:xfrm>
            <a:off x="8254638" y="6230523"/>
            <a:ext cx="2198944" cy="1062884"/>
          </a:xfrm>
          <a:prstGeom prst="cloud">
            <a:avLst/>
          </a:prstGeom>
          <a:solidFill>
            <a:schemeClr val="bg1"/>
          </a:solidFill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491545" y="6510787"/>
            <a:ext cx="1800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</a:t>
            </a:r>
            <a:r>
              <a:rPr lang="ja-JP" altLang="en-US" sz="1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１瓶１瓶丁寧に</a:t>
            </a:r>
            <a:endParaRPr lang="en-US" altLang="ja-JP" sz="1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製造して</a:t>
            </a:r>
            <a:r>
              <a:rPr lang="ja-JP" altLang="en-US" sz="1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います！</a:t>
            </a:r>
            <a:endParaRPr lang="en-US" altLang="ja-JP" sz="1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5164" y="7094976"/>
            <a:ext cx="4974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食農科学科では、農業と家庭教科の２つの分野について、学ぶことができます。</a:t>
            </a:r>
            <a:endParaRPr lang="en-US" altLang="ja-JP" sz="1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2" name="図 51"/>
          <p:cNvPicPr/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701" b="97608" l="35301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521">
            <a:off x="327909" y="4526866"/>
            <a:ext cx="1067569" cy="14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265</Words>
  <Application>Microsoft Office PowerPoint</Application>
  <PresentationFormat>ユーザー設定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ＤＦ特太ゴシック体</vt:lpstr>
      <vt:lpstr>HGP創英角ﾎﾟｯﾌﾟ体</vt:lpstr>
      <vt:lpstr>HGS明朝E</vt:lpstr>
      <vt:lpstr>HG丸ｺﾞｼｯｸM-PRO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柳田 壽昭</cp:lastModifiedBy>
  <cp:revision>45</cp:revision>
  <cp:lastPrinted>2019-12-27T06:56:32Z</cp:lastPrinted>
  <dcterms:created xsi:type="dcterms:W3CDTF">2015-05-01T06:43:57Z</dcterms:created>
  <dcterms:modified xsi:type="dcterms:W3CDTF">2019-12-27T07:17:16Z</dcterms:modified>
</cp:coreProperties>
</file>