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1" r:id="rId4"/>
    <p:sldId id="259" r:id="rId5"/>
    <p:sldId id="258" r:id="rId6"/>
    <p:sldId id="260" r:id="rId7"/>
    <p:sldId id="261" r:id="rId8"/>
    <p:sldId id="262" r:id="rId9"/>
    <p:sldId id="268" r:id="rId10"/>
    <p:sldId id="267" r:id="rId11"/>
    <p:sldId id="269" r:id="rId12"/>
    <p:sldId id="275" r:id="rId13"/>
    <p:sldId id="274" r:id="rId14"/>
    <p:sldId id="273"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D9"/>
    <a:srgbClr val="FFD5D5"/>
    <a:srgbClr val="FFE5E5"/>
    <a:srgbClr val="FFD1D1"/>
    <a:srgbClr val="FFCCCC"/>
    <a:srgbClr val="0000FF"/>
    <a:srgbClr val="FF6699"/>
    <a:srgbClr val="9999FF"/>
    <a:srgbClr val="D6009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66" d="100"/>
          <a:sy n="66" d="100"/>
        </p:scale>
        <p:origin x="82"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CAA63C1-5AB2-487C-85B1-37094D0168EB}" type="datetimeFigureOut">
              <a:rPr kumimoji="1" lang="ja-JP" altLang="en-US" smtClean="0"/>
              <a:t>2022/2/3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3DB6E9F-B956-4E1D-91A1-7BCCD8E41962}" type="slidenum">
              <a:rPr kumimoji="1" lang="ja-JP" altLang="en-US" smtClean="0"/>
              <a:t>‹#›</a:t>
            </a:fld>
            <a:endParaRPr kumimoji="1" lang="ja-JP" altLang="en-US"/>
          </a:p>
        </p:txBody>
      </p:sp>
    </p:spTree>
    <p:extLst>
      <p:ext uri="{BB962C8B-B14F-4D97-AF65-F5344CB8AC3E}">
        <p14:creationId xmlns:p14="http://schemas.microsoft.com/office/powerpoint/2010/main" val="26620605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これより天草地域の特別支援教育推進についての理解・啓発リーフレット</a:t>
            </a:r>
            <a:r>
              <a:rPr kumimoji="1" lang="ja-JP" altLang="ja-JP" sz="1200" kern="1200" dirty="0">
                <a:solidFill>
                  <a:schemeClr val="tx1"/>
                </a:solidFill>
                <a:effectLst/>
                <a:latin typeface="+mn-lt"/>
                <a:ea typeface="+mn-ea"/>
                <a:cs typeface="+mn-cs"/>
              </a:rPr>
              <a:t>「天のかけ橋」</a:t>
            </a:r>
            <a:r>
              <a:rPr kumimoji="1" lang="ja-JP" altLang="en-US" sz="1200" kern="1200" dirty="0">
                <a:solidFill>
                  <a:schemeClr val="tx1"/>
                </a:solidFill>
                <a:effectLst/>
                <a:latin typeface="+mn-lt"/>
                <a:ea typeface="+mn-ea"/>
                <a:cs typeface="+mn-cs"/>
              </a:rPr>
              <a:t>を用いて、特別支援教育に関する説明を行います。</a:t>
            </a:r>
            <a:endParaRPr kumimoji="1" lang="en-US" altLang="ja-JP" sz="1200" kern="1200" dirty="0">
              <a:solidFill>
                <a:schemeClr val="tx1"/>
              </a:solidFill>
              <a:effectLst/>
              <a:latin typeface="+mn-lt"/>
              <a:ea typeface="+mn-ea"/>
              <a:cs typeface="+mn-cs"/>
            </a:endParaRPr>
          </a:p>
          <a:p>
            <a:r>
              <a:rPr kumimoji="1" lang="ja-JP" altLang="en-US" dirty="0"/>
              <a:t>表紙をご覧ください。このリーフレットは、天草地域特別支援教育連携協議会が作成したものです。この協議会は、天草市・上天草市・苓北町の２市</a:t>
            </a:r>
            <a:r>
              <a:rPr kumimoji="1" lang="en-US" altLang="ja-JP" dirty="0"/>
              <a:t>1</a:t>
            </a:r>
            <a:r>
              <a:rPr kumimoji="1" lang="ja-JP" altLang="en-US" dirty="0"/>
              <a:t>町の教育・医療・福祉・労働等、特別支援教育に関わる関係者によって構成されています。これらの関係者がつながり、連携して、天草の宝である子どもたちの育ちをサポートしています。このリーフレットをきっかけに、多くの保護者の皆様が特別支援教育について正しい理解と関心をもち、誰もが自分らしく生きていく共生社会の実現につながりますように・・・と願いを込めて、これからご説明いたします。どうぞ、よろしくお願いいたします。（５８秒）</a:t>
            </a:r>
            <a:endParaRPr kumimoji="1" lang="en-US" altLang="ja-JP" dirty="0"/>
          </a:p>
          <a:p>
            <a:endParaRPr kumimoji="1" lang="en-US" altLang="ja-JP" dirty="0"/>
          </a:p>
          <a:p>
            <a:r>
              <a:rPr kumimoji="1" lang="en-US" altLang="ja-JP" dirty="0"/>
              <a:t>※</a:t>
            </a:r>
            <a:r>
              <a:rPr kumimoji="1" lang="ja-JP" altLang="en-US" dirty="0"/>
              <a:t>（　　）は読み時間の目安。　スライド全１４枚で、</a:t>
            </a:r>
            <a:r>
              <a:rPr kumimoji="1" lang="en-US" altLang="ja-JP" dirty="0"/>
              <a:t>12</a:t>
            </a:r>
            <a:r>
              <a:rPr kumimoji="1" lang="ja-JP" altLang="en-US" dirty="0"/>
              <a:t>分</a:t>
            </a:r>
            <a:r>
              <a:rPr kumimoji="1" lang="en-US" altLang="ja-JP" dirty="0"/>
              <a:t>18</a:t>
            </a:r>
            <a:r>
              <a:rPr kumimoji="1" lang="ja-JP" altLang="en-US" dirty="0"/>
              <a:t>秒。よって、本リーフレットの説明所要時間は１５分設定しておけば大丈夫です。</a:t>
            </a:r>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a:t>
            </a:fld>
            <a:endParaRPr kumimoji="1" lang="ja-JP" altLang="en-US"/>
          </a:p>
        </p:txBody>
      </p:sp>
    </p:spTree>
    <p:extLst>
      <p:ext uri="{BB962C8B-B14F-4D97-AF65-F5344CB8AC3E}">
        <p14:creationId xmlns:p14="http://schemas.microsoft.com/office/powerpoint/2010/main" val="70912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最後に３ページです。「切れ目ない一貫した支援」についての説明です。中央の図をご覧ください。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就学前から就学時、そして進学、就職先まで、１本の矢印でつながっていますね。支援や配慮が必要な子どもにとって、この１本の矢印のように「切れ目ない支援」を行っていくことはとても大切なことです。さて、みなさんは、赤い吹き出しに書いてある</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個別の教育支援計画</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というものをご存知でしょうか？（</a:t>
            </a:r>
            <a:r>
              <a:rPr kumimoji="1" lang="en-US" altLang="ja-JP" sz="1200" kern="1200" dirty="0">
                <a:solidFill>
                  <a:schemeClr val="tx1"/>
                </a:solidFill>
                <a:effectLst/>
                <a:latin typeface="+mn-lt"/>
                <a:ea typeface="+mn-ea"/>
                <a:cs typeface="+mn-cs"/>
              </a:rPr>
              <a:t>34</a:t>
            </a:r>
            <a:r>
              <a:rPr kumimoji="1" lang="ja-JP" altLang="en-US" sz="1200" kern="1200" dirty="0">
                <a:solidFill>
                  <a:schemeClr val="tx1"/>
                </a:solidFill>
                <a:effectLst/>
                <a:latin typeface="+mn-lt"/>
                <a:ea typeface="+mn-ea"/>
                <a:cs typeface="+mn-cs"/>
              </a:rPr>
              <a:t>秒）</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10</a:t>
            </a:fld>
            <a:endParaRPr kumimoji="1" lang="ja-JP" altLang="en-US"/>
          </a:p>
        </p:txBody>
      </p:sp>
    </p:spTree>
    <p:extLst>
      <p:ext uri="{BB962C8B-B14F-4D97-AF65-F5344CB8AC3E}">
        <p14:creationId xmlns:p14="http://schemas.microsoft.com/office/powerpoint/2010/main" val="8260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個別の教育支援計画</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とは、学校生活（園生活）において困り感をもつ子どもに</a:t>
            </a:r>
            <a:r>
              <a:rPr kumimoji="1" lang="ja-JP" altLang="ja-JP" sz="1200" kern="1200" dirty="0">
                <a:solidFill>
                  <a:schemeClr val="tx1"/>
                </a:solidFill>
                <a:effectLst/>
                <a:latin typeface="+mn-lt"/>
                <a:ea typeface="+mn-ea"/>
                <a:cs typeface="+mn-cs"/>
              </a:rPr>
              <a:t>必要とされる教育的ニーズを正確に把握し、長期的な視点で幼児期から学校卒業後までを通じて、一貫した的確な支援を行うことを目的に作成される</a:t>
            </a:r>
            <a:r>
              <a:rPr kumimoji="1" lang="ja-JP" altLang="en-US" sz="1200" kern="1200" dirty="0">
                <a:solidFill>
                  <a:schemeClr val="tx1"/>
                </a:solidFill>
                <a:effectLst/>
                <a:latin typeface="+mn-lt"/>
                <a:ea typeface="+mn-ea"/>
                <a:cs typeface="+mn-cs"/>
              </a:rPr>
              <a:t>ものです。子どもさんの生活面や学習面での状況を踏まえ、困り感に対する配慮点、家庭や医療、福祉等との連携した取り組みなどについて記入します。この</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個別の教育支援計画</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があることで、</a:t>
            </a:r>
            <a:r>
              <a:rPr kumimoji="1" lang="ja-JP" altLang="ja-JP" sz="1200" kern="1200" dirty="0">
                <a:solidFill>
                  <a:schemeClr val="tx1"/>
                </a:solidFill>
                <a:effectLst/>
                <a:latin typeface="+mn-lt"/>
                <a:ea typeface="+mn-ea"/>
                <a:cs typeface="+mn-cs"/>
              </a:rPr>
              <a:t>例えば、就学前に作成される個別の支援計画を引き継ぎ、在学中の教育支援の目的や内容を設定したり、在学中の教育支援の目的や内容を進学先に伝えたりするなど、就学前から就学時、そして進学先まで、切れ目ない教育支援に生かすことが</a:t>
            </a:r>
            <a:r>
              <a:rPr kumimoji="1" lang="ja-JP" altLang="en-US" sz="1200" kern="1200" dirty="0">
                <a:solidFill>
                  <a:schemeClr val="tx1"/>
                </a:solidFill>
                <a:effectLst/>
                <a:latin typeface="+mn-lt"/>
                <a:ea typeface="+mn-ea"/>
                <a:cs typeface="+mn-cs"/>
              </a:rPr>
              <a:t>できます。（</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分）</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11</a:t>
            </a:fld>
            <a:endParaRPr kumimoji="1" lang="ja-JP" altLang="en-US"/>
          </a:p>
        </p:txBody>
      </p:sp>
    </p:spTree>
    <p:extLst>
      <p:ext uri="{BB962C8B-B14F-4D97-AF65-F5344CB8AC3E}">
        <p14:creationId xmlns:p14="http://schemas.microsoft.com/office/powerpoint/2010/main" val="304934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さて、最後にリーフレットにはありませんが、「合理的配慮について」の話をします。</a:t>
            </a:r>
            <a:endParaRPr kumimoji="1" lang="en-US" altLang="ja-JP" dirty="0"/>
          </a:p>
          <a:p>
            <a:r>
              <a:rPr kumimoji="1" lang="ja-JP" altLang="en-US" dirty="0"/>
              <a:t>４つの図をご覧ください。</a:t>
            </a:r>
            <a:r>
              <a:rPr kumimoji="1" lang="en-US" altLang="ja-JP" dirty="0"/>
              <a:t>『</a:t>
            </a:r>
            <a:r>
              <a:rPr kumimoji="1" lang="ja-JP" altLang="en-US" dirty="0"/>
              <a:t>野球の試合を観て感想を書きましょう</a:t>
            </a:r>
            <a:r>
              <a:rPr kumimoji="1" lang="en-US" altLang="ja-JP" dirty="0"/>
              <a:t>』</a:t>
            </a:r>
            <a:r>
              <a:rPr kumimoji="1" lang="ja-JP" altLang="en-US" dirty="0"/>
              <a:t>という課題が出たとします。</a:t>
            </a:r>
            <a:endParaRPr kumimoji="1" lang="en-US" altLang="ja-JP" dirty="0"/>
          </a:p>
          <a:p>
            <a:r>
              <a:rPr kumimoji="1" lang="ja-JP" altLang="en-US" dirty="0"/>
              <a:t>左上は「配慮」が何もない状態です。塀という障害があるため、左の背の低い子どもは野球の試合を観ることができません。真ん中の子どもも少ししか見えませんね。</a:t>
            </a:r>
            <a:endParaRPr kumimoji="1" lang="en-US" altLang="ja-JP" dirty="0"/>
          </a:p>
          <a:p>
            <a:r>
              <a:rPr kumimoji="1" lang="ja-JP" altLang="en-US" dirty="0"/>
              <a:t>真ん中の図では、同じ高さの木箱が置かれました。「平等」ではありますが、左の子どもはまだ観ることができません。</a:t>
            </a:r>
            <a:endParaRPr kumimoji="1" lang="en-US" altLang="ja-JP" dirty="0"/>
          </a:p>
          <a:p>
            <a:r>
              <a:rPr kumimoji="1" lang="ja-JP" altLang="en-US" dirty="0"/>
              <a:t>右上の図では、左の子どもに試合を観るために木箱を２つ、真ん中の子どもには木箱を</a:t>
            </a:r>
            <a:r>
              <a:rPr kumimoji="1" lang="en-US" altLang="ja-JP" dirty="0"/>
              <a:t>1</a:t>
            </a:r>
            <a:r>
              <a:rPr kumimoji="1" lang="ja-JP" altLang="en-US" dirty="0" err="1"/>
              <a:t>つ置</a:t>
            </a:r>
            <a:r>
              <a:rPr kumimoji="1" lang="ja-JP" altLang="en-US" dirty="0"/>
              <a:t>きました。この左の子どもに対して木箱を２つ使うことは「ずるい」ことでしょうか。③の状態は「公正」さが担保されて、全員が試合を観ることができます。</a:t>
            </a:r>
            <a:endParaRPr kumimoji="1" lang="en-US" altLang="ja-JP" dirty="0"/>
          </a:p>
          <a:p>
            <a:r>
              <a:rPr kumimoji="1" lang="ja-JP" altLang="en-US" sz="1200" b="0" i="0" kern="1200" dirty="0">
                <a:solidFill>
                  <a:schemeClr val="tx1"/>
                </a:solidFill>
                <a:effectLst/>
                <a:latin typeface="+mn-lt"/>
                <a:ea typeface="+mn-ea"/>
                <a:cs typeface="+mn-cs"/>
              </a:rPr>
              <a:t>左下の図では、塀の代わりにフェンスを設置し、「環境」を変えています。「環境」を変えることでハンディキャップがなくなりました。</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「合理的配慮」とは、障害がある人が、障害のない人と同じように人権や基本的な自由を得るための必要かつ適当な変更及び調整のことです。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この図の塀のように、「物理的な障壁」があれば、環境を調整することで、多くの場合「</a:t>
            </a:r>
            <a:r>
              <a:rPr kumimoji="1" lang="ja-JP" altLang="en-US" sz="1200" b="0" i="0" kern="1200" dirty="0" err="1">
                <a:solidFill>
                  <a:schemeClr val="tx1"/>
                </a:solidFill>
                <a:effectLst/>
                <a:latin typeface="+mn-lt"/>
                <a:ea typeface="+mn-ea"/>
                <a:cs typeface="+mn-cs"/>
              </a:rPr>
              <a:t>障がい</a:t>
            </a:r>
            <a:r>
              <a:rPr kumimoji="1" lang="ja-JP" altLang="en-US" sz="1200" b="0" i="0" kern="1200" dirty="0">
                <a:solidFill>
                  <a:schemeClr val="tx1"/>
                </a:solidFill>
                <a:effectLst/>
                <a:latin typeface="+mn-lt"/>
                <a:ea typeface="+mn-ea"/>
                <a:cs typeface="+mn-cs"/>
              </a:rPr>
              <a:t>」が解消されます。しかし、最も大切で、解消が難しい障壁があります。それは・・・　　（</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分４０秒）</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12</a:t>
            </a:fld>
            <a:endParaRPr kumimoji="1" lang="ja-JP" altLang="en-US"/>
          </a:p>
        </p:txBody>
      </p:sp>
    </p:spTree>
    <p:extLst>
      <p:ext uri="{BB962C8B-B14F-4D97-AF65-F5344CB8AC3E}">
        <p14:creationId xmlns:p14="http://schemas.microsoft.com/office/powerpoint/2010/main" val="182788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私達の心の中にある「壁」です。</a:t>
            </a:r>
            <a:endParaRPr kumimoji="1" lang="en-US" altLang="ja-JP" dirty="0"/>
          </a:p>
          <a:p>
            <a:r>
              <a:rPr kumimoji="1" lang="ja-JP" altLang="en-US" dirty="0"/>
              <a:t>支援を必要とする人たちへの偏見をなくし、それぞれの人が抱える困難さや痛み、その思いを想像し、共感する力が求められています。（１８秒）</a:t>
            </a:r>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13</a:t>
            </a:fld>
            <a:endParaRPr kumimoji="1" lang="ja-JP" altLang="en-US"/>
          </a:p>
        </p:txBody>
      </p:sp>
    </p:spTree>
    <p:extLst>
      <p:ext uri="{BB962C8B-B14F-4D97-AF65-F5344CB8AC3E}">
        <p14:creationId xmlns:p14="http://schemas.microsoft.com/office/powerpoint/2010/main" val="30932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本リーフレット</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天のかけ橋</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に託された願いのように、</a:t>
            </a:r>
            <a:r>
              <a:rPr kumimoji="1" lang="ja-JP" altLang="ja-JP" sz="1200" kern="1200" dirty="0">
                <a:solidFill>
                  <a:schemeClr val="tx1"/>
                </a:solidFill>
                <a:effectLst/>
                <a:latin typeface="+mn-lt"/>
                <a:ea typeface="+mn-ea"/>
                <a:cs typeface="+mn-cs"/>
              </a:rPr>
              <a:t>子どもと支援者の心と心、子どもたちを支援する人たちの心と心がつながってい</a:t>
            </a:r>
            <a:r>
              <a:rPr kumimoji="1" lang="ja-JP" altLang="en-US" sz="1200" kern="1200" dirty="0">
                <a:solidFill>
                  <a:schemeClr val="tx1"/>
                </a:solidFill>
                <a:effectLst/>
                <a:latin typeface="+mn-lt"/>
                <a:ea typeface="+mn-ea"/>
                <a:cs typeface="+mn-cs"/>
              </a:rPr>
              <a:t>きますよう、今後とも保護者の皆様の特別支援教育に対する御理解・御協力をどうぞよろしくお願いいたします</a:t>
            </a:r>
            <a:r>
              <a:rPr kumimoji="1" lang="ja-JP" altLang="en-US" dirty="0"/>
              <a:t>。</a:t>
            </a:r>
            <a:r>
              <a:rPr kumimoji="1" lang="ja-JP" altLang="en-US" sz="1200" kern="1200" dirty="0">
                <a:solidFill>
                  <a:schemeClr val="tx1"/>
                </a:solidFill>
                <a:effectLst/>
                <a:latin typeface="+mn-lt"/>
                <a:ea typeface="+mn-ea"/>
                <a:cs typeface="+mn-cs"/>
              </a:rPr>
              <a:t>以上で、特別支援教育に関する説明を終わります。ご清聴ありがとうございました。（２８秒）</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14</a:t>
            </a:fld>
            <a:endParaRPr kumimoji="1" lang="ja-JP" altLang="en-US"/>
          </a:p>
        </p:txBody>
      </p:sp>
    </p:spTree>
    <p:extLst>
      <p:ext uri="{BB962C8B-B14F-4D97-AF65-F5344CB8AC3E}">
        <p14:creationId xmlns:p14="http://schemas.microsoft.com/office/powerpoint/2010/main" val="299309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さて、みなさん、特別支援教育とは何かご存知でしょうか？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特別支援教育は、</a:t>
            </a:r>
            <a:r>
              <a:rPr kumimoji="1" lang="ja-JP" altLang="en-US" sz="1200" kern="1200" dirty="0">
                <a:solidFill>
                  <a:schemeClr val="tx1"/>
                </a:solidFill>
                <a:effectLst/>
                <a:latin typeface="+mn-lt"/>
                <a:ea typeface="+mn-ea"/>
                <a:cs typeface="+mn-cs"/>
              </a:rPr>
              <a:t>「特別なこと」ではありません。特別支援教育は、</a:t>
            </a:r>
            <a:r>
              <a:rPr kumimoji="1" lang="ja-JP" altLang="ja-JP" sz="1200" kern="1200" dirty="0">
                <a:solidFill>
                  <a:schemeClr val="tx1"/>
                </a:solidFill>
                <a:effectLst/>
                <a:latin typeface="+mn-lt"/>
                <a:ea typeface="+mn-ea"/>
                <a:cs typeface="+mn-cs"/>
              </a:rPr>
              <a:t>子どもたちが自立し、社会参加するために必要な力を育てるため、教育を行う上で一人一人の子どもに必要なことをつかみ、子どもたちの持つ可能性を最大限に伸ばし、生活や学習上の困りごとを改善または克服するため、適切な指導及び必要な支援を行うものです。</a:t>
            </a:r>
            <a:r>
              <a:rPr kumimoji="1" lang="ja-JP" altLang="en-US" sz="1200" kern="1200" dirty="0">
                <a:solidFill>
                  <a:schemeClr val="tx1"/>
                </a:solidFill>
                <a:effectLst/>
                <a:latin typeface="+mn-lt"/>
                <a:ea typeface="+mn-ea"/>
                <a:cs typeface="+mn-cs"/>
              </a:rPr>
              <a:t>文字では「特別」となっていますが、「特別」ではなく「必要な」教育と理解していただければと思います。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（３８秒）</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2</a:t>
            </a:fld>
            <a:endParaRPr kumimoji="1" lang="ja-JP" altLang="en-US"/>
          </a:p>
        </p:txBody>
      </p:sp>
    </p:spTree>
    <p:extLst>
      <p:ext uri="{BB962C8B-B14F-4D97-AF65-F5344CB8AC3E}">
        <p14:creationId xmlns:p14="http://schemas.microsoft.com/office/powerpoint/2010/main" val="53754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本校（園）でも、</a:t>
            </a:r>
            <a:r>
              <a:rPr kumimoji="1" lang="ja-JP" altLang="ja-JP" sz="1200" kern="1200" dirty="0">
                <a:solidFill>
                  <a:schemeClr val="tx1"/>
                </a:solidFill>
                <a:effectLst/>
                <a:latin typeface="+mn-lt"/>
                <a:ea typeface="+mn-ea"/>
                <a:cs typeface="+mn-cs"/>
              </a:rPr>
              <a:t>生活や学習上の困りごとを</a:t>
            </a:r>
            <a:r>
              <a:rPr kumimoji="1" lang="ja-JP" altLang="en-US" sz="1200" kern="1200" dirty="0">
                <a:solidFill>
                  <a:schemeClr val="tx1"/>
                </a:solidFill>
                <a:effectLst/>
                <a:latin typeface="+mn-lt"/>
                <a:ea typeface="+mn-ea"/>
                <a:cs typeface="+mn-cs"/>
              </a:rPr>
              <a:t>抱える子どもについては、その</a:t>
            </a:r>
            <a:r>
              <a:rPr kumimoji="1" lang="ja-JP" altLang="ja-JP" sz="1200" kern="1200" dirty="0">
                <a:solidFill>
                  <a:schemeClr val="tx1"/>
                </a:solidFill>
                <a:effectLst/>
                <a:latin typeface="+mn-lt"/>
                <a:ea typeface="+mn-ea"/>
                <a:cs typeface="+mn-cs"/>
              </a:rPr>
              <a:t>改善または克服</a:t>
            </a:r>
            <a:r>
              <a:rPr kumimoji="1" lang="ja-JP" altLang="en-US" sz="1200" kern="1200" dirty="0">
                <a:solidFill>
                  <a:schemeClr val="tx1"/>
                </a:solidFill>
                <a:effectLst/>
                <a:latin typeface="+mn-lt"/>
                <a:ea typeface="+mn-ea"/>
                <a:cs typeface="+mn-cs"/>
              </a:rPr>
              <a:t>をめざし</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持てる力や可能性を最大限に伸ばすことができるよう、</a:t>
            </a:r>
            <a:r>
              <a:rPr kumimoji="1" lang="ja-JP" altLang="ja-JP" sz="1200" kern="1200" dirty="0">
                <a:solidFill>
                  <a:schemeClr val="tx1"/>
                </a:solidFill>
                <a:effectLst/>
                <a:latin typeface="+mn-lt"/>
                <a:ea typeface="+mn-ea"/>
                <a:cs typeface="+mn-cs"/>
              </a:rPr>
              <a:t>適切な指導及び必要な支援を行</a:t>
            </a:r>
            <a:r>
              <a:rPr kumimoji="1" lang="ja-JP" altLang="en-US" sz="1200" kern="1200" dirty="0">
                <a:solidFill>
                  <a:schemeClr val="tx1"/>
                </a:solidFill>
                <a:effectLst/>
                <a:latin typeface="+mn-lt"/>
                <a:ea typeface="+mn-ea"/>
                <a:cs typeface="+mn-cs"/>
              </a:rPr>
              <a:t>っています。（１８秒）</a:t>
            </a:r>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3</a:t>
            </a:fld>
            <a:endParaRPr kumimoji="1" lang="ja-JP" altLang="en-US"/>
          </a:p>
        </p:txBody>
      </p:sp>
    </p:spTree>
    <p:extLst>
      <p:ext uri="{BB962C8B-B14F-4D97-AF65-F5344CB8AC3E}">
        <p14:creationId xmlns:p14="http://schemas.microsoft.com/office/powerpoint/2010/main" val="392432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１ページ目をご覧ください。</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支援をはじめるには、子どもの普段の様子を知ることが必要です。子どもの実態を知る方法としては、様々な検査</a:t>
            </a:r>
            <a:r>
              <a:rPr kumimoji="1" lang="ja-JP" altLang="en-US" sz="1200" kern="1200" dirty="0">
                <a:solidFill>
                  <a:schemeClr val="tx1"/>
                </a:solidFill>
                <a:effectLst/>
                <a:latin typeface="+mn-lt"/>
                <a:ea typeface="+mn-ea"/>
                <a:cs typeface="+mn-cs"/>
              </a:rPr>
              <a:t>も</a:t>
            </a:r>
            <a:r>
              <a:rPr kumimoji="1" lang="ja-JP" altLang="ja-JP" sz="1200" kern="1200" dirty="0">
                <a:solidFill>
                  <a:schemeClr val="tx1"/>
                </a:solidFill>
                <a:effectLst/>
                <a:latin typeface="+mn-lt"/>
                <a:ea typeface="+mn-ea"/>
                <a:cs typeface="+mn-cs"/>
              </a:rPr>
              <a:t>あります。しかし、最も大切なことはいつも身近で子どもに関わっている保護者や教師などの気づきです。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吹き出しの中をご覧ください。気づきの例をいくつか示していますが、いかがでしょうか。ご家庭でお子様の様子を見ていて、気になるな・・・心配だな・・・と思うことがあれば、小さなことでも結構です。遠慮なく学校（園）にご相談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た、学校（園）生活において担任の気づきがあれば、必要に応じてこちらから保護者様へお話しさせていただきます。保護者様と学校で共通理解を図り、お子様に必要な支援について、一緒に考えていきましょう。（</a:t>
            </a:r>
            <a:r>
              <a:rPr kumimoji="1" lang="en-US" altLang="ja-JP" sz="1200" kern="1200" dirty="0">
                <a:solidFill>
                  <a:schemeClr val="tx1"/>
                </a:solidFill>
                <a:effectLst/>
                <a:latin typeface="+mn-lt"/>
                <a:ea typeface="+mn-ea"/>
                <a:cs typeface="+mn-cs"/>
              </a:rPr>
              <a:t>55</a:t>
            </a:r>
            <a:r>
              <a:rPr kumimoji="1" lang="ja-JP" altLang="en-US" sz="1200" kern="1200" dirty="0">
                <a:solidFill>
                  <a:schemeClr val="tx1"/>
                </a:solidFill>
                <a:effectLst/>
                <a:latin typeface="+mn-lt"/>
                <a:ea typeface="+mn-ea"/>
                <a:cs typeface="+mn-cs"/>
              </a:rPr>
              <a:t>秒）</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4</a:t>
            </a:fld>
            <a:endParaRPr kumimoji="1" lang="ja-JP" altLang="en-US"/>
          </a:p>
        </p:txBody>
      </p:sp>
    </p:spTree>
    <p:extLst>
      <p:ext uri="{BB962C8B-B14F-4D97-AF65-F5344CB8AC3E}">
        <p14:creationId xmlns:p14="http://schemas.microsoft.com/office/powerpoint/2010/main" val="164854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ページ下の図にあるように、本校（本園）でも、支援体制を整えています。本校（本園）の特別支援教育コーディネーターは、私、●●●●●（コーディネーターの名前）です。校内の特別支援教育について、とりまとめをおこなっています。家庭生活や学校（園）生活の中で、気になるお子様の様子がある場合は、担任の先生だけでなく、コーディネーターの私もお話をうかがうことができますので、遠慮なくおっしゃってください。また、必要に応じて市町教育委員会の巡回相談を活用し、専門的な視点で授業を参観していただいたり、面談をしていただいたりすることもできます。（３９秒）</a:t>
            </a: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5</a:t>
            </a:fld>
            <a:endParaRPr kumimoji="1" lang="ja-JP" altLang="en-US"/>
          </a:p>
        </p:txBody>
      </p:sp>
    </p:spTree>
    <p:extLst>
      <p:ext uri="{BB962C8B-B14F-4D97-AF65-F5344CB8AC3E}">
        <p14:creationId xmlns:p14="http://schemas.microsoft.com/office/powerpoint/2010/main" val="394078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游ゴシック" panose="020B0400000000000000" pitchFamily="50" charset="-128"/>
                <a:ea typeface="游ゴシック" panose="020B0400000000000000" pitchFamily="50" charset="-128"/>
              </a:rPr>
              <a:t>続いて、２ページをご覧ください。子どもたちの学びの場についてです。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学校には、通常の学級、通級による指導、特別支援学級、特別支援学校といった連続生のある多様な学びの場があります。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・通常の学級では、担任はすべての子どもにとって分かりやすい授業をめざし、指導方法を工夫しています。少人数指導や習熟度別指導などによる授業も行ったり、支援員がつくこともあります。・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通級による指導とは、通常の学級に在籍して、ほとんどの授業を通常の学級で受けながら、必要に応じて特定の学習の場で行われる指導です。天草管内では、一部の学校で行われています。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近年、通級による指導を行っている高等学校もありますので、詳しくしりたい方は２ページ中央の</a:t>
            </a:r>
            <a:r>
              <a:rPr kumimoji="1" lang="en-US" altLang="ja-JP" sz="1000" dirty="0">
                <a:latin typeface="游ゴシック" panose="020B0400000000000000" pitchFamily="50" charset="-128"/>
                <a:ea typeface="游ゴシック" panose="020B0400000000000000" pitchFamily="50" charset="-128"/>
              </a:rPr>
              <a:t>QR</a:t>
            </a:r>
            <a:r>
              <a:rPr kumimoji="1" lang="ja-JP" altLang="en-US" sz="1000" dirty="0">
                <a:latin typeface="游ゴシック" panose="020B0400000000000000" pitchFamily="50" charset="-128"/>
                <a:ea typeface="游ゴシック" panose="020B0400000000000000" pitchFamily="50" charset="-128"/>
              </a:rPr>
              <a:t>コードから、ご覧ください。天草地域では、天草拓心高等学校本渡校舎で通級による指導が行われています。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・特別支援学級では、</a:t>
            </a:r>
            <a:r>
              <a:rPr kumimoji="1" lang="ja-JP" altLang="en-US" sz="1000" dirty="0" err="1">
                <a:latin typeface="游ゴシック" panose="020B0400000000000000" pitchFamily="50" charset="-128"/>
                <a:ea typeface="游ゴシック" panose="020B0400000000000000" pitchFamily="50" charset="-128"/>
              </a:rPr>
              <a:t>障がい</a:t>
            </a:r>
            <a:r>
              <a:rPr kumimoji="1" lang="ja-JP" altLang="en-US" sz="1000" dirty="0">
                <a:latin typeface="游ゴシック" panose="020B0400000000000000" pitchFamily="50" charset="-128"/>
                <a:ea typeface="游ゴシック" panose="020B0400000000000000" pitchFamily="50" charset="-128"/>
              </a:rPr>
              <a:t>種別の学級で一人一人の子どもの教育的ニーズに応じた教育を行います。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・特別支援学校では、</a:t>
            </a:r>
            <a:r>
              <a:rPr kumimoji="1" lang="ja-JP" altLang="en-US" sz="1000" dirty="0" err="1">
                <a:latin typeface="游ゴシック" panose="020B0400000000000000" pitchFamily="50" charset="-128"/>
                <a:ea typeface="游ゴシック" panose="020B0400000000000000" pitchFamily="50" charset="-128"/>
              </a:rPr>
              <a:t>障がいに</a:t>
            </a:r>
            <a:r>
              <a:rPr kumimoji="1" lang="ja-JP" altLang="en-US" sz="1000" dirty="0">
                <a:latin typeface="游ゴシック" panose="020B0400000000000000" pitchFamily="50" charset="-128"/>
                <a:ea typeface="游ゴシック" panose="020B0400000000000000" pitchFamily="50" charset="-128"/>
              </a:rPr>
              <a:t>応じた、より専門性の高い教育が行われています。天草管内には天草支援学校と苓北支援学校の</a:t>
            </a:r>
            <a:r>
              <a:rPr kumimoji="1" lang="en-US" altLang="ja-JP" sz="1000" dirty="0">
                <a:latin typeface="游ゴシック" panose="020B0400000000000000" pitchFamily="50" charset="-128"/>
                <a:ea typeface="游ゴシック" panose="020B0400000000000000" pitchFamily="50" charset="-128"/>
              </a:rPr>
              <a:t>2</a:t>
            </a:r>
            <a:r>
              <a:rPr kumimoji="1" lang="ja-JP" altLang="en-US" sz="1000" dirty="0" err="1">
                <a:latin typeface="游ゴシック" panose="020B0400000000000000" pitchFamily="50" charset="-128"/>
                <a:ea typeface="游ゴシック" panose="020B0400000000000000" pitchFamily="50" charset="-128"/>
              </a:rPr>
              <a:t>つの</a:t>
            </a:r>
            <a:r>
              <a:rPr kumimoji="1" lang="ja-JP" altLang="en-US" sz="1000" dirty="0">
                <a:latin typeface="游ゴシック" panose="020B0400000000000000" pitchFamily="50" charset="-128"/>
                <a:ea typeface="游ゴシック" panose="020B0400000000000000" pitchFamily="50" charset="-128"/>
              </a:rPr>
              <a:t>特別支援学校があります。</a:t>
            </a:r>
            <a:endParaRPr kumimoji="1" lang="en-US" altLang="ja-JP" sz="1000" dirty="0">
              <a:latin typeface="游ゴシック" panose="020B0400000000000000" pitchFamily="50" charset="-128"/>
              <a:ea typeface="游ゴシック" panose="020B0400000000000000" pitchFamily="50" charset="-128"/>
            </a:endParaRPr>
          </a:p>
          <a:p>
            <a:endParaRPr kumimoji="1" lang="en-US" altLang="ja-JP" sz="10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游ゴシック" panose="020B0400000000000000" pitchFamily="50" charset="-128"/>
                <a:ea typeface="游ゴシック" panose="020B0400000000000000" pitchFamily="50" charset="-128"/>
              </a:rPr>
              <a:t>※</a:t>
            </a:r>
            <a:r>
              <a:rPr kumimoji="1" lang="ja-JP" altLang="en-US" sz="1000" dirty="0">
                <a:latin typeface="游ゴシック" panose="020B0400000000000000" pitchFamily="50" charset="-128"/>
                <a:ea typeface="游ゴシック" panose="020B0400000000000000" pitchFamily="50" charset="-128"/>
              </a:rPr>
              <a:t>ここからは、各学校の設置状況を説明する。</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では、本校内の学びの場についてご説明します。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●●や●●の教科においては、少人数指導や習熟度別指導を行い、子どもたちの「わかる」「できる」をサポートしています。子どもたちの学びをサポートする支援員も●人配置しています。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また、●</a:t>
            </a:r>
            <a:r>
              <a:rPr kumimoji="1" lang="ja-JP" altLang="en-US" sz="1000" dirty="0" err="1">
                <a:latin typeface="游ゴシック" panose="020B0400000000000000" pitchFamily="50" charset="-128"/>
                <a:ea typeface="游ゴシック" panose="020B0400000000000000" pitchFamily="50" charset="-128"/>
              </a:rPr>
              <a:t>つの</a:t>
            </a:r>
            <a:r>
              <a:rPr kumimoji="1" lang="ja-JP" altLang="en-US" sz="1000" dirty="0">
                <a:latin typeface="游ゴシック" panose="020B0400000000000000" pitchFamily="50" charset="-128"/>
                <a:ea typeface="游ゴシック" panose="020B0400000000000000" pitchFamily="50" charset="-128"/>
              </a:rPr>
              <a:t>特別支援学級と●つの通級指導教室があります。</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特別支援学級は、■■■■学級、■■■■学級、通級指導教室は、■■■■学級という学級名です。（２分</a:t>
            </a:r>
            <a:r>
              <a:rPr kumimoji="1" lang="en-US" altLang="ja-JP" sz="1000" dirty="0">
                <a:latin typeface="游ゴシック" panose="020B0400000000000000" pitchFamily="50" charset="-128"/>
                <a:ea typeface="游ゴシック" panose="020B0400000000000000" pitchFamily="50" charset="-128"/>
              </a:rPr>
              <a:t>4</a:t>
            </a:r>
            <a:r>
              <a:rPr kumimoji="1" lang="ja-JP" altLang="en-US" sz="1000" dirty="0">
                <a:latin typeface="游ゴシック" panose="020B0400000000000000" pitchFamily="50" charset="-128"/>
                <a:ea typeface="游ゴシック" panose="020B0400000000000000" pitchFamily="50" charset="-128"/>
              </a:rPr>
              <a:t>秒）</a:t>
            </a:r>
            <a:endParaRPr kumimoji="1" lang="en-US" altLang="ja-JP" sz="1000" dirty="0">
              <a:latin typeface="游ゴシック" panose="020B0400000000000000" pitchFamily="50" charset="-128"/>
              <a:ea typeface="游ゴシック" panose="020B0400000000000000"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6</a:t>
            </a:fld>
            <a:endParaRPr kumimoji="1" lang="ja-JP" altLang="en-US"/>
          </a:p>
        </p:txBody>
      </p:sp>
    </p:spTree>
    <p:extLst>
      <p:ext uri="{BB962C8B-B14F-4D97-AF65-F5344CB8AC3E}">
        <p14:creationId xmlns:p14="http://schemas.microsoft.com/office/powerpoint/2010/main" val="281584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つぎに、２ページ中央をご覧ください。交流及び共同学習についてです。</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幼稚園・保育所</a:t>
            </a:r>
            <a:r>
              <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小、中、高等学校及び特別支援学校等が行う交流及び共同学習は、障がいのある子どもにとっても、障がいのない子どもにとっても、経験を深め、社会性を養い、豊かな人間性を育むとともに、お互いを尊重し合う大切さを学ぶ機会となり、大きな意義を有するものです。</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本校内でも、特別支援学級と通常学級の子どもたちの交流や共同学習を行っています。（←特別支援学級の設置がない学校は省略）</a:t>
            </a:r>
            <a:endPar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スライドのハートの部分をご覧ください。「多様性を尊重する心」とあります。障がいの有無だけではなく、感じ方・見方・考え方は一人一人異なります。子どもたちは、一人一人</a:t>
            </a:r>
            <a:r>
              <a:rPr kumimoji="1" lang="ja-JP" altLang="en-US" sz="1200" b="0" i="0" kern="1200" dirty="0">
                <a:solidFill>
                  <a:schemeClr val="tx1"/>
                </a:solidFill>
                <a:effectLst/>
                <a:latin typeface="游ゴシック" panose="020B0400000000000000" pitchFamily="50" charset="-128"/>
                <a:ea typeface="游ゴシック" panose="020B0400000000000000" pitchFamily="50" charset="-128"/>
                <a:cs typeface="+mn-cs"/>
              </a:rPr>
              <a:t>多様な可能性を持った存在であり、多様な教育ニーズを持っています。現代の社会においても、一人一人が互いの異なる背景を尊重し、それぞれが多様な経験を重ねながら、様々な得意分野の能力を伸ばしていくことが、強く求められています。一方で、苦手な分野を克服しながら、社会で生きていくために必要となる力をバランスよく身に付けていくことも大切です。これから、様々な人との出会いの中で、ともに育っていくお子様の心を見守っていきたいですね。ご家庭でもぜひ話題にしていただき、「ともに育つ」とはどういうことなのか、保護者様からお子様へメッセージを伝えていただければと思います。（</a:t>
            </a:r>
            <a:r>
              <a:rPr kumimoji="1" lang="en-US" altLang="ja-JP" sz="1200" b="0" i="0" kern="1200" dirty="0">
                <a:solidFill>
                  <a:schemeClr val="tx1"/>
                </a:solidFill>
                <a:effectLst/>
                <a:latin typeface="游ゴシック" panose="020B0400000000000000" pitchFamily="50" charset="-128"/>
                <a:ea typeface="游ゴシック" panose="020B0400000000000000" pitchFamily="50" charset="-128"/>
                <a:cs typeface="+mn-cs"/>
              </a:rPr>
              <a:t>1</a:t>
            </a:r>
            <a:r>
              <a:rPr kumimoji="1" lang="ja-JP" altLang="en-US" sz="1200" b="0" i="0" kern="1200" dirty="0">
                <a:solidFill>
                  <a:schemeClr val="tx1"/>
                </a:solidFill>
                <a:effectLst/>
                <a:latin typeface="游ゴシック" panose="020B0400000000000000" pitchFamily="50" charset="-128"/>
                <a:ea typeface="游ゴシック" panose="020B0400000000000000" pitchFamily="50" charset="-128"/>
                <a:cs typeface="+mn-cs"/>
              </a:rPr>
              <a:t>分３６秒）</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effectLst/>
              <a:latin typeface="+mn-lt"/>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7</a:t>
            </a:fld>
            <a:endParaRPr kumimoji="1" lang="ja-JP" altLang="en-US"/>
          </a:p>
        </p:txBody>
      </p:sp>
    </p:spTree>
    <p:extLst>
      <p:ext uri="{BB962C8B-B14F-4D97-AF65-F5344CB8AC3E}">
        <p14:creationId xmlns:p14="http://schemas.microsoft.com/office/powerpoint/2010/main" val="143928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２ページ下をごらんください。</a:t>
            </a:r>
            <a:r>
              <a:rPr kumimoji="1" lang="ja-JP" altLang="ja-JP" sz="1200" kern="1200" dirty="0">
                <a:solidFill>
                  <a:schemeClr val="tx1"/>
                </a:solidFill>
                <a:effectLst/>
                <a:latin typeface="+mn-lt"/>
                <a:ea typeface="+mn-ea"/>
                <a:cs typeface="+mn-cs"/>
              </a:rPr>
              <a:t>天草</a:t>
            </a:r>
            <a:r>
              <a:rPr kumimoji="1" lang="ja-JP" altLang="en-US" sz="1200" kern="1200" dirty="0">
                <a:solidFill>
                  <a:schemeClr val="tx1"/>
                </a:solidFill>
                <a:effectLst/>
                <a:latin typeface="+mn-lt"/>
                <a:ea typeface="+mn-ea"/>
                <a:cs typeface="+mn-cs"/>
              </a:rPr>
              <a:t>には、</a:t>
            </a:r>
            <a:r>
              <a:rPr kumimoji="1" lang="ja-JP" altLang="ja-JP" sz="1200" kern="1200" dirty="0">
                <a:solidFill>
                  <a:schemeClr val="tx1"/>
                </a:solidFill>
                <a:effectLst/>
                <a:latin typeface="+mn-lt"/>
                <a:ea typeface="+mn-ea"/>
                <a:cs typeface="+mn-cs"/>
              </a:rPr>
              <a:t>それぞれのライフステージ（就学前・在学中・卒業後）において受けられる支援や福祉サービス、相談先</a:t>
            </a:r>
            <a:r>
              <a:rPr kumimoji="1" lang="ja-JP" altLang="en-US" sz="1200" kern="1200" dirty="0">
                <a:solidFill>
                  <a:schemeClr val="tx1"/>
                </a:solidFill>
                <a:effectLst/>
                <a:latin typeface="+mn-lt"/>
                <a:ea typeface="+mn-ea"/>
                <a:cs typeface="+mn-cs"/>
              </a:rPr>
              <a:t>が</a:t>
            </a:r>
            <a:r>
              <a:rPr kumimoji="1" lang="ja-JP" altLang="ja-JP" sz="1200" kern="1200" dirty="0">
                <a:solidFill>
                  <a:schemeClr val="tx1"/>
                </a:solidFill>
                <a:effectLst/>
                <a:latin typeface="+mn-lt"/>
                <a:ea typeface="+mn-ea"/>
                <a:cs typeface="+mn-cs"/>
              </a:rPr>
              <a:t>複数あります。</a:t>
            </a:r>
            <a:r>
              <a:rPr kumimoji="1" lang="ja-JP" altLang="en-US" sz="1200" kern="1200" dirty="0">
                <a:solidFill>
                  <a:schemeClr val="tx1"/>
                </a:solidFill>
                <a:effectLst/>
                <a:latin typeface="+mn-lt"/>
                <a:ea typeface="+mn-ea"/>
                <a:cs typeface="+mn-cs"/>
              </a:rPr>
              <a:t>リーフレット右下の</a:t>
            </a:r>
            <a:r>
              <a:rPr kumimoji="1" lang="ja-JP" altLang="ja-JP" sz="1200" kern="1200" dirty="0">
                <a:solidFill>
                  <a:schemeClr val="tx1"/>
                </a:solidFill>
                <a:effectLst/>
                <a:latin typeface="+mn-lt"/>
                <a:ea typeface="+mn-ea"/>
                <a:cs typeface="+mn-cs"/>
              </a:rPr>
              <a:t>ＱＲコード</a:t>
            </a:r>
            <a:r>
              <a:rPr kumimoji="1" lang="ja-JP" altLang="en-US" sz="1200" kern="1200" dirty="0">
                <a:solidFill>
                  <a:schemeClr val="tx1"/>
                </a:solidFill>
                <a:effectLst/>
                <a:latin typeface="+mn-lt"/>
                <a:ea typeface="+mn-ea"/>
                <a:cs typeface="+mn-cs"/>
              </a:rPr>
              <a:t>を読み取っていただくと、</a:t>
            </a:r>
            <a:r>
              <a:rPr kumimoji="1" lang="ja-JP" altLang="ja-JP" sz="1200" kern="1200" dirty="0">
                <a:solidFill>
                  <a:schemeClr val="tx1"/>
                </a:solidFill>
                <a:effectLst/>
                <a:latin typeface="+mn-lt"/>
                <a:ea typeface="+mn-ea"/>
                <a:cs typeface="+mn-cs"/>
              </a:rPr>
              <a:t>相談窓口一覧</a:t>
            </a:r>
            <a:r>
              <a:rPr kumimoji="1" lang="ja-JP" altLang="en-US" sz="1200" kern="1200" dirty="0">
                <a:solidFill>
                  <a:schemeClr val="tx1"/>
                </a:solidFill>
                <a:effectLst/>
                <a:latin typeface="+mn-lt"/>
                <a:ea typeface="+mn-ea"/>
                <a:cs typeface="+mn-cs"/>
              </a:rPr>
              <a:t>につながります</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１ページでも説明しましたように、校内の支援体制も整っていますが、お子様の発育や発達、年齢が上がってくると進学や就職・・・と相談内容も変化していきます。心配なこと、不安なことがある場合は、</a:t>
            </a:r>
            <a:r>
              <a:rPr kumimoji="1" lang="ja-JP" altLang="ja-JP" sz="1200" kern="1200" dirty="0">
                <a:solidFill>
                  <a:schemeClr val="tx1"/>
                </a:solidFill>
                <a:effectLst/>
                <a:latin typeface="+mn-lt"/>
                <a:ea typeface="+mn-ea"/>
                <a:cs typeface="+mn-cs"/>
              </a:rPr>
              <a:t>お一人で悩まず、</a:t>
            </a:r>
            <a:r>
              <a:rPr kumimoji="1" lang="ja-JP" altLang="en-US" sz="1200" kern="1200" dirty="0">
                <a:solidFill>
                  <a:schemeClr val="tx1"/>
                </a:solidFill>
                <a:effectLst/>
                <a:latin typeface="+mn-lt"/>
                <a:ea typeface="+mn-ea"/>
                <a:cs typeface="+mn-cs"/>
              </a:rPr>
              <a:t>相談することが大切です。（４２秒）</a:t>
            </a:r>
            <a:endParaRPr kumimoji="1" lang="ja-JP" altLang="en-US" sz="1200" b="1"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8</a:t>
            </a:fld>
            <a:endParaRPr kumimoji="1" lang="ja-JP" altLang="en-US"/>
          </a:p>
        </p:txBody>
      </p:sp>
    </p:spTree>
    <p:extLst>
      <p:ext uri="{BB962C8B-B14F-4D97-AF65-F5344CB8AC3E}">
        <p14:creationId xmlns:p14="http://schemas.microsoft.com/office/powerpoint/2010/main" val="251332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また、他にも、子育てや福祉に関する情報は、天草市の</a:t>
            </a:r>
            <a:r>
              <a:rPr kumimoji="1" lang="en-US" altLang="ja-JP" dirty="0"/>
              <a:t>HP</a:t>
            </a:r>
            <a:r>
              <a:rPr kumimoji="1" lang="ja-JP" altLang="en-US" dirty="0"/>
              <a:t>や天草保健センターの</a:t>
            </a:r>
            <a:r>
              <a:rPr kumimoji="1" lang="en-US" altLang="ja-JP" dirty="0"/>
              <a:t>HP</a:t>
            </a:r>
            <a:r>
              <a:rPr kumimoji="1" lang="ja-JP" altLang="en-US" dirty="0" err="1"/>
              <a:t>にも</a:t>
            </a:r>
            <a:r>
              <a:rPr kumimoji="1" lang="ja-JP" altLang="en-US" dirty="0"/>
              <a:t>掲載されています。</a:t>
            </a:r>
            <a:endParaRPr kumimoji="1" lang="en-US" altLang="ja-JP" dirty="0"/>
          </a:p>
          <a:p>
            <a:r>
              <a:rPr kumimoji="1" lang="ja-JP" altLang="en-US" dirty="0"/>
              <a:t>福祉サービス利用の手続きの仕方など分かりやすく掲載されていますので、必要に応じて活用されてみてはいかがでしょうか。（２１秒）</a:t>
            </a:r>
          </a:p>
        </p:txBody>
      </p:sp>
      <p:sp>
        <p:nvSpPr>
          <p:cNvPr id="4" name="スライド番号プレースホルダー 3"/>
          <p:cNvSpPr>
            <a:spLocks noGrp="1"/>
          </p:cNvSpPr>
          <p:nvPr>
            <p:ph type="sldNum" sz="quarter" idx="5"/>
          </p:nvPr>
        </p:nvSpPr>
        <p:spPr/>
        <p:txBody>
          <a:bodyPr/>
          <a:lstStyle/>
          <a:p>
            <a:fld id="{D3DB6E9F-B956-4E1D-91A1-7BCCD8E41962}" type="slidenum">
              <a:rPr kumimoji="1" lang="ja-JP" altLang="en-US" smtClean="0"/>
              <a:t>9</a:t>
            </a:fld>
            <a:endParaRPr kumimoji="1" lang="ja-JP" altLang="en-US"/>
          </a:p>
        </p:txBody>
      </p:sp>
    </p:spTree>
    <p:extLst>
      <p:ext uri="{BB962C8B-B14F-4D97-AF65-F5344CB8AC3E}">
        <p14:creationId xmlns:p14="http://schemas.microsoft.com/office/powerpoint/2010/main" val="47573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BD9CF-5022-479A-848C-CC638D33915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AC678C1-7589-446C-B753-1C50FA987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10B87C-7122-44F3-88D4-991C8A712B79}"/>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5" name="フッター プレースホルダー 4">
            <a:extLst>
              <a:ext uri="{FF2B5EF4-FFF2-40B4-BE49-F238E27FC236}">
                <a16:creationId xmlns:a16="http://schemas.microsoft.com/office/drawing/2014/main" id="{3D41F0D0-1E19-4BD8-8A54-D4A8079278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98E914-FEF2-46A1-B369-BBBC264F2316}"/>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28960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6E1BC-344B-4237-91EB-2F94FDA25C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BC23EF-694C-4911-8AFF-AAF101D42A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412373-95DB-4C5D-A38E-0FE40DA96021}"/>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5" name="フッター プレースホルダー 4">
            <a:extLst>
              <a:ext uri="{FF2B5EF4-FFF2-40B4-BE49-F238E27FC236}">
                <a16:creationId xmlns:a16="http://schemas.microsoft.com/office/drawing/2014/main" id="{A1B966AD-2A04-4FF3-B34B-0BEF391B7A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251638-A16B-43D1-B5DE-E80949677F5C}"/>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277645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9E7DDB-17F0-4D2A-85E2-AD1DB9F7D5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2B1B58-A1F5-4B06-9EFD-FB769D92584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2147BD-0CD1-4AA1-BC3B-5FAAD14FBEA4}"/>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5" name="フッター プレースホルダー 4">
            <a:extLst>
              <a:ext uri="{FF2B5EF4-FFF2-40B4-BE49-F238E27FC236}">
                <a16:creationId xmlns:a16="http://schemas.microsoft.com/office/drawing/2014/main" id="{6BF2A7D7-E3E7-465C-9616-CE453AE897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375C76-D3BB-47E9-B344-C1C45359F0E1}"/>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29096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4B4F1-B2B9-491A-9A6A-A49332A9E1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27D6BB-0904-44B1-8D48-5C85F51B677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45804B-A23A-4CC4-A3C4-E18DBE7B6894}"/>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5" name="フッター プレースホルダー 4">
            <a:extLst>
              <a:ext uri="{FF2B5EF4-FFF2-40B4-BE49-F238E27FC236}">
                <a16:creationId xmlns:a16="http://schemas.microsoft.com/office/drawing/2014/main" id="{22DFE3E6-A120-4959-8814-B6CB56849B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D4D012-6D58-479B-913F-CC724ECFE7D4}"/>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54768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A9752-7DBC-41BC-A1AE-4E32296B18B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B0F3CA-EFD3-4907-B29F-8F4233387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3B962F-748E-4D6A-AE37-FF8AEA050854}"/>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5" name="フッター プレースホルダー 4">
            <a:extLst>
              <a:ext uri="{FF2B5EF4-FFF2-40B4-BE49-F238E27FC236}">
                <a16:creationId xmlns:a16="http://schemas.microsoft.com/office/drawing/2014/main" id="{A52C5AC1-F7DC-4164-BD81-2ADA45C00F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F9576B-B753-426C-A96F-2A3A9832AD07}"/>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116773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BB60C-7C1D-4394-AEE9-CBA16E5447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8AB36D-1AF5-4054-A0A9-EBC536A7C76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65FE0B2-5FA4-4761-9622-FBA0270725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C87BE3B-135C-4BF7-936A-1A3F84382014}"/>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6" name="フッター プレースホルダー 5">
            <a:extLst>
              <a:ext uri="{FF2B5EF4-FFF2-40B4-BE49-F238E27FC236}">
                <a16:creationId xmlns:a16="http://schemas.microsoft.com/office/drawing/2014/main" id="{B5224155-6E5D-4BD1-BE27-08721D3407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81F717-6057-42C6-BE8D-85C391563A86}"/>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62312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47ACB-2D48-49BB-831C-41717D905F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CAFA92-361A-405C-91C5-DB1862127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16D986-E60C-45A2-9753-C7F49C5381E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6B782A-9666-4F86-8638-ED13BADEA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15F9B25-037F-415A-97E1-523F710CA2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C0A6B7-884A-4C66-A95D-D16EAF2265C5}"/>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8" name="フッター プレースホルダー 7">
            <a:extLst>
              <a:ext uri="{FF2B5EF4-FFF2-40B4-BE49-F238E27FC236}">
                <a16:creationId xmlns:a16="http://schemas.microsoft.com/office/drawing/2014/main" id="{84F10527-DB6C-4E47-835C-A174CE45871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453DC0E-9033-4E7B-A275-D84AEA195521}"/>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60705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2AB4F-9CB1-46E0-8064-1F6D4E6353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BE827D-A0A0-49A7-8BEE-41FC6428823B}"/>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4" name="フッター プレースホルダー 3">
            <a:extLst>
              <a:ext uri="{FF2B5EF4-FFF2-40B4-BE49-F238E27FC236}">
                <a16:creationId xmlns:a16="http://schemas.microsoft.com/office/drawing/2014/main" id="{E64B180B-091E-4351-8489-E6BFF835AC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ED37EE-E2A1-45C6-AC8D-A4D11D4E12DE}"/>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416590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D20AE7-2F13-4E37-895B-C0BCAE188438}"/>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3" name="フッター プレースホルダー 2">
            <a:extLst>
              <a:ext uri="{FF2B5EF4-FFF2-40B4-BE49-F238E27FC236}">
                <a16:creationId xmlns:a16="http://schemas.microsoft.com/office/drawing/2014/main" id="{AF59E489-9301-4261-AED5-31ACC9E087F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F54A77-4DFE-4E21-9241-087E982474B2}"/>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149394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38F1E-822B-4A4C-B09F-CB0B8D0840E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791051-DC6E-43EE-A016-7F812B774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DCD03A-3610-46A6-948F-09F30720E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62C903-65B5-4067-A3B7-2EAA008C5C0F}"/>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6" name="フッター プレースホルダー 5">
            <a:extLst>
              <a:ext uri="{FF2B5EF4-FFF2-40B4-BE49-F238E27FC236}">
                <a16:creationId xmlns:a16="http://schemas.microsoft.com/office/drawing/2014/main" id="{00009A2C-13FC-422E-9B27-9C0E3F120E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939F33-92B5-4BC8-8200-7F94A85CD040}"/>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328593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19957-9F85-4B2C-9609-D8D20928B6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A56C13-DCDF-4D0E-BD0B-920E007D3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1D0EE3B-5070-4E5E-AD8B-8895D7784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7E2153-9C92-4F69-BD2B-E3CF7E2B2415}"/>
              </a:ext>
            </a:extLst>
          </p:cNvPr>
          <p:cNvSpPr>
            <a:spLocks noGrp="1"/>
          </p:cNvSpPr>
          <p:nvPr>
            <p:ph type="dt" sz="half" idx="10"/>
          </p:nvPr>
        </p:nvSpPr>
        <p:spPr/>
        <p:txBody>
          <a:bodyPr/>
          <a:lstStyle/>
          <a:p>
            <a:fld id="{12FE7977-8B06-4F65-AAB8-7732AC196B56}" type="datetimeFigureOut">
              <a:rPr kumimoji="1" lang="ja-JP" altLang="en-US" smtClean="0"/>
              <a:t>2022/2/3</a:t>
            </a:fld>
            <a:endParaRPr kumimoji="1" lang="ja-JP" altLang="en-US"/>
          </a:p>
        </p:txBody>
      </p:sp>
      <p:sp>
        <p:nvSpPr>
          <p:cNvPr id="6" name="フッター プレースホルダー 5">
            <a:extLst>
              <a:ext uri="{FF2B5EF4-FFF2-40B4-BE49-F238E27FC236}">
                <a16:creationId xmlns:a16="http://schemas.microsoft.com/office/drawing/2014/main" id="{E8634A02-90A5-4400-8F82-F753B74122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0CC2E5-B055-4C56-9E80-6567A35EBC31}"/>
              </a:ext>
            </a:extLst>
          </p:cNvPr>
          <p:cNvSpPr>
            <a:spLocks noGrp="1"/>
          </p:cNvSpPr>
          <p:nvPr>
            <p:ph type="sldNum" sz="quarter" idx="12"/>
          </p:nvPr>
        </p:nvSpPr>
        <p:spPr/>
        <p:txBody>
          <a:body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97046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8FA1D6-D28B-4E40-9EE1-EF2F8D455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51A715-D55B-421B-A574-E510613D2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2107DB-49C9-4681-AC39-F617AA9A3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7977-8B06-4F65-AAB8-7732AC196B56}" type="datetimeFigureOut">
              <a:rPr kumimoji="1" lang="ja-JP" altLang="en-US" smtClean="0"/>
              <a:t>2022/2/3</a:t>
            </a:fld>
            <a:endParaRPr kumimoji="1" lang="ja-JP" altLang="en-US"/>
          </a:p>
        </p:txBody>
      </p:sp>
      <p:sp>
        <p:nvSpPr>
          <p:cNvPr id="5" name="フッター プレースホルダー 4">
            <a:extLst>
              <a:ext uri="{FF2B5EF4-FFF2-40B4-BE49-F238E27FC236}">
                <a16:creationId xmlns:a16="http://schemas.microsoft.com/office/drawing/2014/main" id="{4183AEE7-76DF-485B-BC9E-52E0B8D8E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997681-5BE6-48AB-A6E1-CDFA079F6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4C58F-F4E6-4B3B-B70E-74F8BE3F3034}" type="slidenum">
              <a:rPr kumimoji="1" lang="ja-JP" altLang="en-US" smtClean="0"/>
              <a:t>‹#›</a:t>
            </a:fld>
            <a:endParaRPr kumimoji="1" lang="ja-JP" altLang="en-US"/>
          </a:p>
        </p:txBody>
      </p:sp>
    </p:spTree>
    <p:extLst>
      <p:ext uri="{BB962C8B-B14F-4D97-AF65-F5344CB8AC3E}">
        <p14:creationId xmlns:p14="http://schemas.microsoft.com/office/powerpoint/2010/main" val="144201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4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8E91CF8-61FA-4319-8A04-62743A2D4347}"/>
              </a:ext>
            </a:extLst>
          </p:cNvPr>
          <p:cNvSpPr txBox="1"/>
          <p:nvPr/>
        </p:nvSpPr>
        <p:spPr>
          <a:xfrm>
            <a:off x="0" y="144105"/>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切れ目ない一貫した支援に向けて</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pic>
        <p:nvPicPr>
          <p:cNvPr id="5" name="図 4">
            <a:extLst>
              <a:ext uri="{FF2B5EF4-FFF2-40B4-BE49-F238E27FC236}">
                <a16:creationId xmlns:a16="http://schemas.microsoft.com/office/drawing/2014/main" id="{3362636F-C91C-48ED-9902-B4C96D964B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4820" y="873970"/>
            <a:ext cx="7882360" cy="5937730"/>
          </a:xfrm>
          <a:prstGeom prst="rect">
            <a:avLst/>
          </a:prstGeom>
        </p:spPr>
      </p:pic>
    </p:spTree>
    <p:extLst>
      <p:ext uri="{BB962C8B-B14F-4D97-AF65-F5344CB8AC3E}">
        <p14:creationId xmlns:p14="http://schemas.microsoft.com/office/powerpoint/2010/main" val="426766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EFB6B9E-AC1F-4F03-8114-730528E0AC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106" y="112233"/>
            <a:ext cx="4602480" cy="6633534"/>
          </a:xfrm>
          <a:prstGeom prst="rect">
            <a:avLst/>
          </a:prstGeom>
          <a:ln>
            <a:solidFill>
              <a:schemeClr val="tx1"/>
            </a:solidFill>
          </a:ln>
        </p:spPr>
      </p:pic>
      <p:grpSp>
        <p:nvGrpSpPr>
          <p:cNvPr id="18" name="グループ化 17">
            <a:extLst>
              <a:ext uri="{FF2B5EF4-FFF2-40B4-BE49-F238E27FC236}">
                <a16:creationId xmlns:a16="http://schemas.microsoft.com/office/drawing/2014/main" id="{3841B599-76AC-4873-AA4D-2543A6E0C017}"/>
              </a:ext>
            </a:extLst>
          </p:cNvPr>
          <p:cNvGrpSpPr/>
          <p:nvPr/>
        </p:nvGrpSpPr>
        <p:grpSpPr>
          <a:xfrm>
            <a:off x="5107633" y="389567"/>
            <a:ext cx="6975454" cy="1888814"/>
            <a:chOff x="5107633" y="389567"/>
            <a:chExt cx="6975454" cy="1888814"/>
          </a:xfrm>
        </p:grpSpPr>
        <p:pic>
          <p:nvPicPr>
            <p:cNvPr id="12" name="図 11">
              <a:extLst>
                <a:ext uri="{FF2B5EF4-FFF2-40B4-BE49-F238E27FC236}">
                  <a16:creationId xmlns:a16="http://schemas.microsoft.com/office/drawing/2014/main" id="{67765508-3CD5-42DA-AD74-FC3F2C6B282A}"/>
                </a:ext>
              </a:extLst>
            </p:cNvPr>
            <p:cNvPicPr>
              <a:picLocks noChangeAspect="1"/>
            </p:cNvPicPr>
            <p:nvPr/>
          </p:nvPicPr>
          <p:blipFill>
            <a:blip r:embed="rId4"/>
            <a:stretch>
              <a:fillRect/>
            </a:stretch>
          </p:blipFill>
          <p:spPr>
            <a:xfrm>
              <a:off x="5389435" y="389567"/>
              <a:ext cx="2636804" cy="1722118"/>
            </a:xfrm>
            <a:prstGeom prst="rect">
              <a:avLst/>
            </a:prstGeom>
            <a:effectLst>
              <a:softEdge rad="31750"/>
            </a:effectLst>
          </p:spPr>
        </p:pic>
        <p:pic>
          <p:nvPicPr>
            <p:cNvPr id="7" name="図 6">
              <a:extLst>
                <a:ext uri="{FF2B5EF4-FFF2-40B4-BE49-F238E27FC236}">
                  <a16:creationId xmlns:a16="http://schemas.microsoft.com/office/drawing/2014/main" id="{4B0163EB-D0B8-4013-8EE1-1372048CFB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7633" y="556261"/>
              <a:ext cx="6975454" cy="1722120"/>
            </a:xfrm>
            <a:prstGeom prst="rect">
              <a:avLst/>
            </a:prstGeom>
          </p:spPr>
        </p:pic>
      </p:grpSp>
      <p:grpSp>
        <p:nvGrpSpPr>
          <p:cNvPr id="19" name="グループ化 18">
            <a:extLst>
              <a:ext uri="{FF2B5EF4-FFF2-40B4-BE49-F238E27FC236}">
                <a16:creationId xmlns:a16="http://schemas.microsoft.com/office/drawing/2014/main" id="{981D2F67-F443-4CC0-90E3-98523AA00E88}"/>
              </a:ext>
            </a:extLst>
          </p:cNvPr>
          <p:cNvGrpSpPr/>
          <p:nvPr/>
        </p:nvGrpSpPr>
        <p:grpSpPr>
          <a:xfrm>
            <a:off x="4689645" y="4818390"/>
            <a:ext cx="7393442" cy="1927377"/>
            <a:chOff x="4689645" y="4818390"/>
            <a:chExt cx="7393442" cy="1927377"/>
          </a:xfrm>
        </p:grpSpPr>
        <p:pic>
          <p:nvPicPr>
            <p:cNvPr id="13" name="図 12">
              <a:extLst>
                <a:ext uri="{FF2B5EF4-FFF2-40B4-BE49-F238E27FC236}">
                  <a16:creationId xmlns:a16="http://schemas.microsoft.com/office/drawing/2014/main" id="{FD125646-E9F1-41DC-B1B7-C1CD0EEEB844}"/>
                </a:ext>
              </a:extLst>
            </p:cNvPr>
            <p:cNvPicPr>
              <a:picLocks noChangeAspect="1"/>
            </p:cNvPicPr>
            <p:nvPr/>
          </p:nvPicPr>
          <p:blipFill>
            <a:blip r:embed="rId4"/>
            <a:stretch>
              <a:fillRect/>
            </a:stretch>
          </p:blipFill>
          <p:spPr>
            <a:xfrm>
              <a:off x="9174210" y="4818390"/>
              <a:ext cx="2685684" cy="1722119"/>
            </a:xfrm>
            <a:prstGeom prst="rect">
              <a:avLst/>
            </a:prstGeom>
            <a:effectLst>
              <a:softEdge rad="31750"/>
            </a:effectLst>
          </p:spPr>
        </p:pic>
        <p:grpSp>
          <p:nvGrpSpPr>
            <p:cNvPr id="16" name="グループ化 15">
              <a:extLst>
                <a:ext uri="{FF2B5EF4-FFF2-40B4-BE49-F238E27FC236}">
                  <a16:creationId xmlns:a16="http://schemas.microsoft.com/office/drawing/2014/main" id="{052F8601-6066-4683-A8FB-A639F7E3A5DB}"/>
                </a:ext>
              </a:extLst>
            </p:cNvPr>
            <p:cNvGrpSpPr/>
            <p:nvPr/>
          </p:nvGrpSpPr>
          <p:grpSpPr>
            <a:xfrm>
              <a:off x="4689645" y="4908090"/>
              <a:ext cx="7393442" cy="1837677"/>
              <a:chOff x="4689645" y="4908090"/>
              <a:chExt cx="7393442" cy="1837677"/>
            </a:xfrm>
          </p:grpSpPr>
          <p:pic>
            <p:nvPicPr>
              <p:cNvPr id="14" name="図 13">
                <a:extLst>
                  <a:ext uri="{FF2B5EF4-FFF2-40B4-BE49-F238E27FC236}">
                    <a16:creationId xmlns:a16="http://schemas.microsoft.com/office/drawing/2014/main" id="{95FD6463-811A-4503-B6B3-4F81614BEC70}"/>
                  </a:ext>
                </a:extLst>
              </p:cNvPr>
              <p:cNvPicPr>
                <a:picLocks noChangeAspect="1"/>
              </p:cNvPicPr>
              <p:nvPr/>
            </p:nvPicPr>
            <p:blipFill>
              <a:blip r:embed="rId6"/>
              <a:stretch>
                <a:fillRect/>
              </a:stretch>
            </p:blipFill>
            <p:spPr>
              <a:xfrm>
                <a:off x="4689645" y="4908090"/>
                <a:ext cx="7393442" cy="1837677"/>
              </a:xfrm>
              <a:prstGeom prst="rect">
                <a:avLst/>
              </a:prstGeom>
            </p:spPr>
          </p:pic>
          <p:sp>
            <p:nvSpPr>
              <p:cNvPr id="15" name="正方形/長方形 14">
                <a:extLst>
                  <a:ext uri="{FF2B5EF4-FFF2-40B4-BE49-F238E27FC236}">
                    <a16:creationId xmlns:a16="http://schemas.microsoft.com/office/drawing/2014/main" id="{D6A31834-EDA3-4137-8DD4-F01E7020F7EC}"/>
                  </a:ext>
                </a:extLst>
              </p:cNvPr>
              <p:cNvSpPr/>
              <p:nvPr/>
            </p:nvSpPr>
            <p:spPr>
              <a:xfrm>
                <a:off x="5425440" y="5952660"/>
                <a:ext cx="1691640" cy="216000"/>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3" name="図 2">
            <a:extLst>
              <a:ext uri="{FF2B5EF4-FFF2-40B4-BE49-F238E27FC236}">
                <a16:creationId xmlns:a16="http://schemas.microsoft.com/office/drawing/2014/main" id="{658DF9F3-CE53-48EA-AA8B-81FEAB4119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1260" y="1523065"/>
            <a:ext cx="3462828" cy="3883489"/>
          </a:xfrm>
          <a:prstGeom prst="rect">
            <a:avLst/>
          </a:prstGeom>
        </p:spPr>
      </p:pic>
    </p:spTree>
    <p:extLst>
      <p:ext uri="{BB962C8B-B14F-4D97-AF65-F5344CB8AC3E}">
        <p14:creationId xmlns:p14="http://schemas.microsoft.com/office/powerpoint/2010/main" val="78892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76E57C8-93E7-4190-AE95-505A8991B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0005" y="231493"/>
            <a:ext cx="9851990" cy="6553645"/>
          </a:xfrm>
          <a:prstGeom prst="rect">
            <a:avLst/>
          </a:prstGeom>
        </p:spPr>
      </p:pic>
      <p:sp>
        <p:nvSpPr>
          <p:cNvPr id="3" name="テキスト ボックス 2">
            <a:extLst>
              <a:ext uri="{FF2B5EF4-FFF2-40B4-BE49-F238E27FC236}">
                <a16:creationId xmlns:a16="http://schemas.microsoft.com/office/drawing/2014/main" id="{EF51C0F0-E4C4-490F-8862-BD32D606D516}"/>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合理的配慮について</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308194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合理的配慮について</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sp>
        <p:nvSpPr>
          <p:cNvPr id="14" name="テキスト ボックス 13">
            <a:extLst>
              <a:ext uri="{FF2B5EF4-FFF2-40B4-BE49-F238E27FC236}">
                <a16:creationId xmlns:a16="http://schemas.microsoft.com/office/drawing/2014/main" id="{DA759381-D890-4058-BF12-09200C0DE527}"/>
              </a:ext>
            </a:extLst>
          </p:cNvPr>
          <p:cNvSpPr txBox="1"/>
          <p:nvPr/>
        </p:nvSpPr>
        <p:spPr>
          <a:xfrm>
            <a:off x="0" y="1687216"/>
            <a:ext cx="12192000" cy="1015663"/>
          </a:xfrm>
          <a:prstGeom prst="rect">
            <a:avLst/>
          </a:prstGeom>
          <a:noFill/>
        </p:spPr>
        <p:txBody>
          <a:bodyPr wrap="square" rtlCol="0">
            <a:spAutoFit/>
          </a:bodyPr>
          <a:lstStyle/>
          <a:p>
            <a:r>
              <a:rPr kumimoji="1" lang="ja-JP" altLang="en-US" sz="3600" dirty="0">
                <a:latin typeface="UD Digi Kyokasho NK-B" panose="02020700000000000000" pitchFamily="18" charset="-128"/>
                <a:ea typeface="UD Digi Kyokasho NK-B" panose="02020700000000000000" pitchFamily="18" charset="-128"/>
              </a:rPr>
              <a:t>　　　　　　　あなたの　 </a:t>
            </a:r>
            <a:r>
              <a:rPr kumimoji="1" lang="ja-JP" altLang="en-US" sz="6000" dirty="0">
                <a:solidFill>
                  <a:schemeClr val="bg1"/>
                </a:solidFill>
                <a:effectLst>
                  <a:glow rad="76200">
                    <a:schemeClr val="accent1">
                      <a:alpha val="40000"/>
                    </a:schemeClr>
                  </a:glow>
                  <a:outerShdw blurRad="50800" dist="38100" dir="18900000" algn="bl" rotWithShape="0">
                    <a:prstClr val="black">
                      <a:alpha val="40000"/>
                    </a:prstClr>
                  </a:outerShdw>
                </a:effectLst>
                <a:latin typeface="UD Digi Kyokasho NK-B" panose="02020700000000000000" pitchFamily="18" charset="-128"/>
                <a:ea typeface="UD Digi Kyokasho NK-B" panose="02020700000000000000" pitchFamily="18" charset="-128"/>
              </a:rPr>
              <a:t>「心の障壁」</a:t>
            </a:r>
            <a:r>
              <a:rPr kumimoji="1" lang="ja-JP" altLang="en-US" sz="3600" dirty="0">
                <a:latin typeface="UD Digi Kyokasho NK-B" panose="02020700000000000000" pitchFamily="18" charset="-128"/>
                <a:ea typeface="UD Digi Kyokasho NK-B" panose="02020700000000000000" pitchFamily="18" charset="-128"/>
              </a:rPr>
              <a:t>　は</a:t>
            </a:r>
            <a:r>
              <a:rPr lang="ja-JP" altLang="en-US" sz="3600" dirty="0">
                <a:latin typeface="UD Digi Kyokasho NK-B" panose="02020700000000000000" pitchFamily="18" charset="-128"/>
                <a:ea typeface="UD Digi Kyokasho NK-B" panose="02020700000000000000" pitchFamily="18" charset="-128"/>
              </a:rPr>
              <a:t>大丈夫？</a:t>
            </a:r>
            <a:endParaRPr kumimoji="1" lang="en-US" altLang="ja-JP" sz="3600" dirty="0">
              <a:latin typeface="UD Digi Kyokasho NK-B" panose="02020700000000000000" pitchFamily="18" charset="-128"/>
              <a:ea typeface="UD Digi Kyokasho NK-B" panose="02020700000000000000" pitchFamily="18" charset="-128"/>
            </a:endParaRPr>
          </a:p>
        </p:txBody>
      </p:sp>
      <p:sp>
        <p:nvSpPr>
          <p:cNvPr id="9" name="テキスト ボックス 8">
            <a:extLst>
              <a:ext uri="{FF2B5EF4-FFF2-40B4-BE49-F238E27FC236}">
                <a16:creationId xmlns:a16="http://schemas.microsoft.com/office/drawing/2014/main" id="{222EE686-DC13-4C55-AFBA-150427CDC552}"/>
              </a:ext>
            </a:extLst>
          </p:cNvPr>
          <p:cNvSpPr txBox="1"/>
          <p:nvPr/>
        </p:nvSpPr>
        <p:spPr>
          <a:xfrm>
            <a:off x="0" y="3627171"/>
            <a:ext cx="12192000" cy="2510174"/>
          </a:xfrm>
          <a:prstGeom prst="rect">
            <a:avLst/>
          </a:prstGeom>
          <a:noFill/>
        </p:spPr>
        <p:txBody>
          <a:bodyPr wrap="square" rtlCol="0">
            <a:spAutoFit/>
          </a:bodyPr>
          <a:lstStyle/>
          <a:p>
            <a:pPr algn="ctr">
              <a:lnSpc>
                <a:spcPct val="150000"/>
              </a:lnSpc>
            </a:pPr>
            <a:r>
              <a:rPr kumimoji="1" lang="ja-JP" altLang="en-US" sz="3600" dirty="0">
                <a:latin typeface="UD Digi Kyokasho NK-B" panose="02020700000000000000" pitchFamily="18" charset="-128"/>
                <a:ea typeface="UD Digi Kyokasho NK-B" panose="02020700000000000000" pitchFamily="18" charset="-128"/>
              </a:rPr>
              <a:t>　支援を必要とする人たちへの偏見をなくし</a:t>
            </a:r>
            <a:endParaRPr kumimoji="1" lang="en-US" altLang="ja-JP" sz="3600" dirty="0">
              <a:latin typeface="UD Digi Kyokasho NK-B" panose="02020700000000000000" pitchFamily="18" charset="-128"/>
              <a:ea typeface="UD Digi Kyokasho NK-B" panose="02020700000000000000" pitchFamily="18" charset="-128"/>
            </a:endParaRPr>
          </a:p>
          <a:p>
            <a:pPr algn="ctr">
              <a:lnSpc>
                <a:spcPct val="150000"/>
              </a:lnSpc>
            </a:pPr>
            <a:r>
              <a:rPr lang="ja-JP" altLang="en-US" sz="3600" dirty="0">
                <a:latin typeface="UD Digi Kyokasho NK-B" panose="02020700000000000000" pitchFamily="18" charset="-128"/>
                <a:ea typeface="UD Digi Kyokasho NK-B" panose="02020700000000000000" pitchFamily="18" charset="-128"/>
              </a:rPr>
              <a:t>それぞれの人が抱える困難さや痛み、その思いを想像し、</a:t>
            </a:r>
            <a:endParaRPr lang="en-US" altLang="ja-JP" sz="3600" dirty="0">
              <a:latin typeface="UD Digi Kyokasho NK-B" panose="02020700000000000000" pitchFamily="18" charset="-128"/>
              <a:ea typeface="UD Digi Kyokasho NK-B" panose="02020700000000000000" pitchFamily="18" charset="-128"/>
            </a:endParaRPr>
          </a:p>
          <a:p>
            <a:pPr algn="ctr">
              <a:lnSpc>
                <a:spcPct val="150000"/>
              </a:lnSpc>
            </a:pPr>
            <a:r>
              <a:rPr kumimoji="1" lang="ja-JP" altLang="en-US" sz="3600" dirty="0">
                <a:latin typeface="UD Digi Kyokasho NK-B" panose="02020700000000000000" pitchFamily="18" charset="-128"/>
                <a:ea typeface="UD Digi Kyokasho NK-B" panose="02020700000000000000" pitchFamily="18" charset="-128"/>
              </a:rPr>
              <a:t>共感する力が求められています。</a:t>
            </a:r>
            <a:endParaRPr kumimoji="1" lang="en-US" altLang="ja-JP" sz="3600" dirty="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13919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3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51AF4EA-A075-4A8E-A293-4D7B68DD52D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9374294" y="1987078"/>
            <a:ext cx="2668478" cy="4179993"/>
          </a:xfrm>
          <a:prstGeom prst="rect">
            <a:avLst/>
          </a:prstGeom>
          <a:noFill/>
          <a:ln>
            <a:noFill/>
          </a:ln>
        </p:spPr>
      </p:pic>
      <p:sp>
        <p:nvSpPr>
          <p:cNvPr id="7" name="角丸四角形吹き出し 9">
            <a:extLst>
              <a:ext uri="{FF2B5EF4-FFF2-40B4-BE49-F238E27FC236}">
                <a16:creationId xmlns:a16="http://schemas.microsoft.com/office/drawing/2014/main" id="{8736FD31-A145-4EA9-9D51-442CC844939A}"/>
              </a:ext>
            </a:extLst>
          </p:cNvPr>
          <p:cNvSpPr/>
          <p:nvPr/>
        </p:nvSpPr>
        <p:spPr>
          <a:xfrm>
            <a:off x="149229" y="1386629"/>
            <a:ext cx="9248774" cy="5154669"/>
          </a:xfrm>
          <a:prstGeom prst="wedgeRoundRectCallout">
            <a:avLst>
              <a:gd name="adj1" fmla="val 54385"/>
              <a:gd name="adj2" fmla="val 5337"/>
              <a:gd name="adj3" fmla="val 16667"/>
            </a:avLst>
          </a:prstGeom>
          <a:solidFill>
            <a:srgbClr val="FFC000">
              <a:lumMod val="20000"/>
              <a:lumOff val="8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6">
            <a:extLst>
              <a:ext uri="{FF2B5EF4-FFF2-40B4-BE49-F238E27FC236}">
                <a16:creationId xmlns:a16="http://schemas.microsoft.com/office/drawing/2014/main" id="{7B94965F-84B5-465F-A2E3-B6659736EAFC}"/>
              </a:ext>
            </a:extLst>
          </p:cNvPr>
          <p:cNvSpPr txBox="1"/>
          <p:nvPr/>
        </p:nvSpPr>
        <p:spPr>
          <a:xfrm>
            <a:off x="406402" y="2300345"/>
            <a:ext cx="8737600" cy="343154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indent="177800" algn="just">
              <a:lnSpc>
                <a:spcPts val="5000"/>
              </a:lnSpc>
              <a:spcAft>
                <a:spcPts val="0"/>
              </a:spcAft>
            </a:pPr>
            <a:r>
              <a:rPr lang="ja-JP" sz="32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特別支援教育は、子どもたちが自立し、社会参加するために必要な力を育てるため、教育を行う上で一人一人の子どもに必要なことをつかみ、子どもたちの持つ可能性を最大限に伸ばし、生活や学習上の困りごとを改善または克服するため、適切な指導及び必要な支援を行うものです。</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7DB7CFA-C22A-40E3-B4AA-22D60B7A3C54}"/>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特別支援教育は、「特別なこと」ではありません</a:t>
            </a:r>
          </a:p>
        </p:txBody>
      </p:sp>
    </p:spTree>
    <p:extLst>
      <p:ext uri="{BB962C8B-B14F-4D97-AF65-F5344CB8AC3E}">
        <p14:creationId xmlns:p14="http://schemas.microsoft.com/office/powerpoint/2010/main" val="190627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DED7392-A9DC-477A-AB28-68CF0D75EDC3}"/>
              </a:ext>
            </a:extLst>
          </p:cNvPr>
          <p:cNvSpPr/>
          <p:nvPr/>
        </p:nvSpPr>
        <p:spPr>
          <a:xfrm>
            <a:off x="5486401" y="-145472"/>
            <a:ext cx="7148809" cy="7356764"/>
          </a:xfrm>
          <a:prstGeom prst="rect">
            <a:avLst/>
          </a:prstGeom>
          <a:solidFill>
            <a:srgbClr val="FF6699">
              <a:alpha val="16000"/>
            </a:srgb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59C963F1-4AF6-4DDC-9CDC-384612B90B6E}"/>
              </a:ext>
            </a:extLst>
          </p:cNvPr>
          <p:cNvSpPr/>
          <p:nvPr/>
        </p:nvSpPr>
        <p:spPr>
          <a:xfrm>
            <a:off x="-498764" y="0"/>
            <a:ext cx="7148809" cy="7356764"/>
          </a:xfrm>
          <a:prstGeom prst="rect">
            <a:avLst/>
          </a:prstGeom>
          <a:solidFill>
            <a:schemeClr val="accent1">
              <a:alpha val="16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持てる力や可能性を最大限に伸ばす </a:t>
            </a:r>
            <a:r>
              <a:rPr lang="ja-JP" altLang="en-US" sz="3400" dirty="0">
                <a:solidFill>
                  <a:schemeClr val="bg1"/>
                </a:solidFill>
                <a:latin typeface="UD Digi Kyokasho NK-B" panose="02020700000000000000" pitchFamily="18" charset="-128"/>
                <a:ea typeface="UD Digi Kyokasho NK-B" panose="02020700000000000000" pitchFamily="18" charset="-128"/>
              </a:rPr>
              <a:t>特別支援教育</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sp>
        <p:nvSpPr>
          <p:cNvPr id="16" name="矢印: 下 15">
            <a:extLst>
              <a:ext uri="{FF2B5EF4-FFF2-40B4-BE49-F238E27FC236}">
                <a16:creationId xmlns:a16="http://schemas.microsoft.com/office/drawing/2014/main" id="{0E1731D2-8E55-42A7-B950-03FACE0A07CC}"/>
              </a:ext>
            </a:extLst>
          </p:cNvPr>
          <p:cNvSpPr/>
          <p:nvPr/>
        </p:nvSpPr>
        <p:spPr>
          <a:xfrm rot="16200000">
            <a:off x="5028382" y="1532217"/>
            <a:ext cx="2951779" cy="4720597"/>
          </a:xfrm>
          <a:prstGeom prst="downArrow">
            <a:avLst/>
          </a:prstGeom>
          <a:gradFill>
            <a:gsLst>
              <a:gs pos="0">
                <a:schemeClr val="accent1"/>
              </a:gs>
              <a:gs pos="58000">
                <a:srgbClr val="D60093"/>
              </a:gs>
              <a:gs pos="13000">
                <a:schemeClr val="accent1">
                  <a:lumMod val="45000"/>
                  <a:lumOff val="55000"/>
                </a:schemeClr>
              </a:gs>
              <a:gs pos="80000">
                <a:srgbClr val="FF66CC"/>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9BA8664-5DA9-4FCC-B39A-DEB719C9DDAF}"/>
              </a:ext>
            </a:extLst>
          </p:cNvPr>
          <p:cNvSpPr txBox="1"/>
          <p:nvPr/>
        </p:nvSpPr>
        <p:spPr>
          <a:xfrm>
            <a:off x="4724654" y="3151671"/>
            <a:ext cx="3378187" cy="1481688"/>
          </a:xfrm>
          <a:prstGeom prst="rect">
            <a:avLst/>
          </a:prstGeom>
          <a:noFill/>
        </p:spPr>
        <p:txBody>
          <a:bodyPr wrap="square" rtlCol="0">
            <a:spAutoFit/>
          </a:bodyPr>
          <a:lstStyle/>
          <a:p>
            <a:pPr>
              <a:lnSpc>
                <a:spcPts val="5600"/>
              </a:lnSpc>
            </a:pPr>
            <a:r>
              <a:rPr lang="ja-JP" altLang="en-US" sz="3600"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適切な指導 </a:t>
            </a:r>
            <a:endParaRPr lang="en-US" altLang="ja-JP" sz="3600"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endParaRPr>
          </a:p>
          <a:p>
            <a:pPr>
              <a:lnSpc>
                <a:spcPts val="5600"/>
              </a:lnSpc>
            </a:pPr>
            <a:r>
              <a:rPr kumimoji="1" lang="ja-JP" altLang="en-US" sz="3600" dirty="0">
                <a:solidFill>
                  <a:schemeClr val="bg1"/>
                </a:solidFill>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必要な支援</a:t>
            </a:r>
          </a:p>
        </p:txBody>
      </p:sp>
      <p:pic>
        <p:nvPicPr>
          <p:cNvPr id="3" name="図 2">
            <a:extLst>
              <a:ext uri="{FF2B5EF4-FFF2-40B4-BE49-F238E27FC236}">
                <a16:creationId xmlns:a16="http://schemas.microsoft.com/office/drawing/2014/main" id="{3E8E6AE9-4A37-45C1-BF68-2A97899F77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260" y="744609"/>
            <a:ext cx="2304488" cy="6023370"/>
          </a:xfrm>
          <a:prstGeom prst="rect">
            <a:avLst/>
          </a:prstGeom>
        </p:spPr>
      </p:pic>
      <p:pic>
        <p:nvPicPr>
          <p:cNvPr id="6" name="図 5">
            <a:extLst>
              <a:ext uri="{FF2B5EF4-FFF2-40B4-BE49-F238E27FC236}">
                <a16:creationId xmlns:a16="http://schemas.microsoft.com/office/drawing/2014/main" id="{6C782CCD-F659-4AD6-8338-40F51AC4B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3137" y="1002760"/>
            <a:ext cx="4718713" cy="5779509"/>
          </a:xfrm>
          <a:prstGeom prst="rect">
            <a:avLst/>
          </a:prstGeom>
        </p:spPr>
      </p:pic>
    </p:spTree>
    <p:extLst>
      <p:ext uri="{BB962C8B-B14F-4D97-AF65-F5344CB8AC3E}">
        <p14:creationId xmlns:p14="http://schemas.microsoft.com/office/powerpoint/2010/main" val="416377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6DF85E-6706-4D7E-AFDB-496B334164FF}"/>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障がいの有無にかかわらず、気づいたときが支援のはじまりです</a:t>
            </a:r>
          </a:p>
        </p:txBody>
      </p:sp>
      <p:pic>
        <p:nvPicPr>
          <p:cNvPr id="3" name="図 2">
            <a:extLst>
              <a:ext uri="{FF2B5EF4-FFF2-40B4-BE49-F238E27FC236}">
                <a16:creationId xmlns:a16="http://schemas.microsoft.com/office/drawing/2014/main" id="{DBF34429-453D-46B7-AAB1-34390C46D1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758" y="1084588"/>
            <a:ext cx="10388484" cy="5773412"/>
          </a:xfrm>
          <a:prstGeom prst="rect">
            <a:avLst/>
          </a:prstGeom>
        </p:spPr>
      </p:pic>
    </p:spTree>
    <p:extLst>
      <p:ext uri="{BB962C8B-B14F-4D97-AF65-F5344CB8AC3E}">
        <p14:creationId xmlns:p14="http://schemas.microsoft.com/office/powerpoint/2010/main" val="39039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94494F-7386-45C5-BCD6-C0FE14BF3E38}"/>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気になるときは、まず各園・学校にご相談ください</a:t>
            </a:r>
          </a:p>
        </p:txBody>
      </p:sp>
      <p:pic>
        <p:nvPicPr>
          <p:cNvPr id="2" name="図 1">
            <a:extLst>
              <a:ext uri="{FF2B5EF4-FFF2-40B4-BE49-F238E27FC236}">
                <a16:creationId xmlns:a16="http://schemas.microsoft.com/office/drawing/2014/main" id="{05271843-6A6A-4B2F-A812-1C08FD7CE2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 y="1022568"/>
            <a:ext cx="12028451" cy="5688061"/>
          </a:xfrm>
          <a:prstGeom prst="rect">
            <a:avLst/>
          </a:prstGeom>
        </p:spPr>
      </p:pic>
    </p:spTree>
    <p:extLst>
      <p:ext uri="{BB962C8B-B14F-4D97-AF65-F5344CB8AC3E}">
        <p14:creationId xmlns:p14="http://schemas.microsoft.com/office/powerpoint/2010/main" val="382219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BADDFA5-AFAE-425C-884D-3924A36B2A3A}"/>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学校には連続性のある多様な学びの場があります</a:t>
            </a:r>
          </a:p>
        </p:txBody>
      </p:sp>
      <p:pic>
        <p:nvPicPr>
          <p:cNvPr id="32" name="図 31">
            <a:extLst>
              <a:ext uri="{FF2B5EF4-FFF2-40B4-BE49-F238E27FC236}">
                <a16:creationId xmlns:a16="http://schemas.microsoft.com/office/drawing/2014/main" id="{ACD8D615-DA4B-4C28-B410-2577731F6B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9953" y="992085"/>
            <a:ext cx="2078916" cy="5718544"/>
          </a:xfrm>
          <a:prstGeom prst="rect">
            <a:avLst/>
          </a:prstGeom>
        </p:spPr>
      </p:pic>
      <p:grpSp>
        <p:nvGrpSpPr>
          <p:cNvPr id="35" name="グループ化 34">
            <a:extLst>
              <a:ext uri="{FF2B5EF4-FFF2-40B4-BE49-F238E27FC236}">
                <a16:creationId xmlns:a16="http://schemas.microsoft.com/office/drawing/2014/main" id="{33AAD7FF-89A7-430A-A719-7BE78547DFC4}"/>
              </a:ext>
            </a:extLst>
          </p:cNvPr>
          <p:cNvGrpSpPr/>
          <p:nvPr/>
        </p:nvGrpSpPr>
        <p:grpSpPr>
          <a:xfrm>
            <a:off x="3961885" y="979892"/>
            <a:ext cx="5944115" cy="5730737"/>
            <a:chOff x="430382" y="1022674"/>
            <a:chExt cx="5944115" cy="5730737"/>
          </a:xfrm>
        </p:grpSpPr>
        <p:pic>
          <p:nvPicPr>
            <p:cNvPr id="34" name="図 33">
              <a:extLst>
                <a:ext uri="{FF2B5EF4-FFF2-40B4-BE49-F238E27FC236}">
                  <a16:creationId xmlns:a16="http://schemas.microsoft.com/office/drawing/2014/main" id="{FD5DAE5E-2C25-4DB7-85DE-0579294DD7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82" y="1022674"/>
              <a:ext cx="5944115" cy="5730737"/>
            </a:xfrm>
            <a:prstGeom prst="rect">
              <a:avLst/>
            </a:prstGeom>
          </p:spPr>
        </p:pic>
        <p:pic>
          <p:nvPicPr>
            <p:cNvPr id="20" name="図 19">
              <a:extLst>
                <a:ext uri="{FF2B5EF4-FFF2-40B4-BE49-F238E27FC236}">
                  <a16:creationId xmlns:a16="http://schemas.microsoft.com/office/drawing/2014/main" id="{D0E0D9DE-91E4-45B3-9455-5C3976756D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69" y="1701322"/>
              <a:ext cx="1634462" cy="4941575"/>
            </a:xfrm>
            <a:prstGeom prst="rect">
              <a:avLst/>
            </a:prstGeom>
          </p:spPr>
        </p:pic>
        <p:pic>
          <p:nvPicPr>
            <p:cNvPr id="23" name="図 22">
              <a:extLst>
                <a:ext uri="{FF2B5EF4-FFF2-40B4-BE49-F238E27FC236}">
                  <a16:creationId xmlns:a16="http://schemas.microsoft.com/office/drawing/2014/main" id="{FAD8290C-2C6D-4894-9604-6D0F4FFE17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6382" y="1667455"/>
              <a:ext cx="1697645" cy="4968000"/>
            </a:xfrm>
            <a:prstGeom prst="rect">
              <a:avLst/>
            </a:prstGeom>
          </p:spPr>
        </p:pic>
        <p:pic>
          <p:nvPicPr>
            <p:cNvPr id="33" name="図 32">
              <a:extLst>
                <a:ext uri="{FF2B5EF4-FFF2-40B4-BE49-F238E27FC236}">
                  <a16:creationId xmlns:a16="http://schemas.microsoft.com/office/drawing/2014/main" id="{5C102A95-C5CF-4BF2-B51A-7BB168C093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3619" y="1701322"/>
              <a:ext cx="1329043" cy="4934133"/>
            </a:xfrm>
            <a:prstGeom prst="rect">
              <a:avLst/>
            </a:prstGeom>
          </p:spPr>
        </p:pic>
      </p:grpSp>
      <p:pic>
        <p:nvPicPr>
          <p:cNvPr id="3" name="図 2">
            <a:extLst>
              <a:ext uri="{FF2B5EF4-FFF2-40B4-BE49-F238E27FC236}">
                <a16:creationId xmlns:a16="http://schemas.microsoft.com/office/drawing/2014/main" id="{22423147-9BA9-4B82-9A19-8281BDFA44A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5200" y="873202"/>
            <a:ext cx="2932430" cy="5944115"/>
          </a:xfrm>
          <a:prstGeom prst="rect">
            <a:avLst/>
          </a:prstGeom>
        </p:spPr>
      </p:pic>
    </p:spTree>
    <p:extLst>
      <p:ext uri="{BB962C8B-B14F-4D97-AF65-F5344CB8AC3E}">
        <p14:creationId xmlns:p14="http://schemas.microsoft.com/office/powerpoint/2010/main" val="201804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E5AA6CC-7664-4A8E-9A4A-D08BC90F05F1}"/>
              </a:ext>
            </a:extLst>
          </p:cNvPr>
          <p:cNvSpPr txBox="1"/>
          <p:nvPr/>
        </p:nvSpPr>
        <p:spPr>
          <a:xfrm>
            <a:off x="0" y="147371"/>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a:t>
            </a:r>
            <a:r>
              <a:rPr lang="ja-JP" altLang="en-US" sz="3400" dirty="0">
                <a:solidFill>
                  <a:schemeClr val="bg1"/>
                </a:solidFill>
                <a:latin typeface="UD Digi Kyokasho NK-B" panose="02020700000000000000" pitchFamily="18" charset="-128"/>
                <a:ea typeface="UD Digi Kyokasho NK-B" panose="02020700000000000000" pitchFamily="18" charset="-128"/>
              </a:rPr>
              <a:t>交流及び共同学習</a:t>
            </a:r>
            <a:endParaRPr kumimoji="1" lang="ja-JP" altLang="en-US" sz="3400" dirty="0">
              <a:solidFill>
                <a:schemeClr val="bg1"/>
              </a:solidFill>
              <a:latin typeface="UD Digi Kyokasho NK-B" panose="02020700000000000000" pitchFamily="18" charset="-128"/>
              <a:ea typeface="UD Digi Kyokasho NK-B" panose="02020700000000000000" pitchFamily="18" charset="-128"/>
            </a:endParaRPr>
          </a:p>
        </p:txBody>
      </p:sp>
      <p:sp>
        <p:nvSpPr>
          <p:cNvPr id="8" name="正方形/長方形 7">
            <a:extLst>
              <a:ext uri="{FF2B5EF4-FFF2-40B4-BE49-F238E27FC236}">
                <a16:creationId xmlns:a16="http://schemas.microsoft.com/office/drawing/2014/main" id="{020B9E43-A13A-430B-8FD6-AF0E4B5448F3}"/>
              </a:ext>
            </a:extLst>
          </p:cNvPr>
          <p:cNvSpPr/>
          <p:nvPr/>
        </p:nvSpPr>
        <p:spPr>
          <a:xfrm>
            <a:off x="115526" y="1367535"/>
            <a:ext cx="7811589" cy="5441118"/>
          </a:xfrm>
          <a:prstGeom prst="rect">
            <a:avLst/>
          </a:prstGeom>
          <a:solidFill>
            <a:srgbClr val="FF99CC">
              <a:alpha val="34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F2C5D5E-D3ED-44C2-8DC0-22C80EC008AB}"/>
              </a:ext>
            </a:extLst>
          </p:cNvPr>
          <p:cNvSpPr/>
          <p:nvPr/>
        </p:nvSpPr>
        <p:spPr>
          <a:xfrm>
            <a:off x="389511" y="1065660"/>
            <a:ext cx="7323910" cy="5357108"/>
          </a:xfrm>
          <a:prstGeom prst="rect">
            <a:avLst/>
          </a:prstGeom>
        </p:spPr>
        <p:txBody>
          <a:bodyPr wrap="square">
            <a:spAutoFit/>
          </a:bodyPr>
          <a:lstStyle/>
          <a:p>
            <a:pPr>
              <a:lnSpc>
                <a:spcPts val="4600"/>
              </a:lnSpc>
            </a:pP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例</a:t>
            </a:r>
            <a:r>
              <a:rPr lang="en-US" altLang="ja-JP" sz="2800" dirty="0">
                <a:latin typeface="UD Digi Kyokasho NK-B" panose="02020700000000000000" pitchFamily="18" charset="-128"/>
                <a:ea typeface="UD Digi Kyokasho NK-B" panose="02020700000000000000" pitchFamily="18" charset="-128"/>
              </a:rPr>
              <a:t>】</a:t>
            </a:r>
          </a:p>
          <a:p>
            <a:pPr>
              <a:lnSpc>
                <a:spcPts val="4600"/>
              </a:lnSpc>
            </a:pPr>
            <a:r>
              <a:rPr lang="ja-JP" altLang="en-US" sz="2800" dirty="0">
                <a:latin typeface="UD Digi Kyokasho NK-B" panose="02020700000000000000" pitchFamily="18" charset="-128"/>
                <a:ea typeface="UD Digi Kyokasho NK-B" panose="02020700000000000000" pitchFamily="18" charset="-128"/>
              </a:rPr>
              <a:t>♥学校や学年、交流学級の行事に参加</a:t>
            </a:r>
          </a:p>
          <a:p>
            <a:pPr>
              <a:lnSpc>
                <a:spcPts val="4600"/>
              </a:lnSpc>
            </a:pPr>
            <a:r>
              <a:rPr lang="ja-JP" altLang="en-US" sz="2800" dirty="0">
                <a:latin typeface="UD Digi Kyokasho NK-B" panose="02020700000000000000" pitchFamily="18" charset="-128"/>
                <a:ea typeface="UD Digi Kyokasho NK-B" panose="02020700000000000000" pitchFamily="18" charset="-128"/>
              </a:rPr>
              <a:t>♥教科や総合的な学習の時間で共に学習</a:t>
            </a:r>
          </a:p>
          <a:p>
            <a:pPr>
              <a:lnSpc>
                <a:spcPts val="4600"/>
              </a:lnSpc>
            </a:pPr>
            <a:r>
              <a:rPr lang="ja-JP" altLang="en-US" sz="2800" dirty="0">
                <a:latin typeface="UD Digi Kyokasho NK-B" panose="02020700000000000000" pitchFamily="18" charset="-128"/>
                <a:ea typeface="UD Digi Kyokasho NK-B" panose="02020700000000000000" pitchFamily="18" charset="-128"/>
              </a:rPr>
              <a:t>♥児童会・生徒会活動、部活動で共に活動</a:t>
            </a:r>
          </a:p>
          <a:p>
            <a:pPr>
              <a:lnSpc>
                <a:spcPts val="4600"/>
              </a:lnSpc>
            </a:pPr>
            <a:r>
              <a:rPr lang="ja-JP" altLang="en-US" sz="2800" dirty="0">
                <a:latin typeface="UD Digi Kyokasho NK-B" panose="02020700000000000000" pitchFamily="18" charset="-128"/>
                <a:ea typeface="UD Digi Kyokasho NK-B" panose="02020700000000000000" pitchFamily="18" charset="-128"/>
              </a:rPr>
              <a:t>♥休み時間を活かした活動</a:t>
            </a:r>
          </a:p>
          <a:p>
            <a:pPr>
              <a:lnSpc>
                <a:spcPts val="4600"/>
              </a:lnSpc>
            </a:pPr>
            <a:r>
              <a:rPr lang="ja-JP" altLang="en-US" sz="2800" dirty="0">
                <a:latin typeface="UD Digi Kyokasho NK-B" panose="02020700000000000000" pitchFamily="18" charset="-128"/>
                <a:ea typeface="UD Digi Kyokasho NK-B" panose="02020700000000000000" pitchFamily="18" charset="-128"/>
              </a:rPr>
              <a:t>♥給食や清掃、係活動など交流学級等の生活　</a:t>
            </a:r>
            <a:endParaRPr lang="en-US" altLang="ja-JP" sz="2800" dirty="0">
              <a:latin typeface="UD Digi Kyokasho NK-B" panose="02020700000000000000" pitchFamily="18" charset="-128"/>
              <a:ea typeface="UD Digi Kyokasho NK-B" panose="02020700000000000000" pitchFamily="18" charset="-128"/>
            </a:endParaRPr>
          </a:p>
          <a:p>
            <a:pPr>
              <a:lnSpc>
                <a:spcPts val="4600"/>
              </a:lnSpc>
            </a:pPr>
            <a:r>
              <a:rPr lang="ja-JP" altLang="en-US" sz="2800" dirty="0">
                <a:latin typeface="UD Digi Kyokasho NK-B" panose="02020700000000000000" pitchFamily="18" charset="-128"/>
                <a:ea typeface="UD Digi Kyokasho NK-B" panose="02020700000000000000" pitchFamily="18" charset="-128"/>
              </a:rPr>
              <a:t>　　の場で共に活動</a:t>
            </a:r>
          </a:p>
          <a:p>
            <a:pPr>
              <a:lnSpc>
                <a:spcPts val="4600"/>
              </a:lnSpc>
            </a:pPr>
            <a:r>
              <a:rPr lang="ja-JP" altLang="en-US" sz="2800" dirty="0">
                <a:latin typeface="UD Digi Kyokasho NK-B" panose="02020700000000000000" pitchFamily="18" charset="-128"/>
                <a:ea typeface="UD Digi Kyokasho NK-B" panose="02020700000000000000" pitchFamily="18" charset="-128"/>
              </a:rPr>
              <a:t>♥近隣の学校や特別支援学級、特別支援学校</a:t>
            </a:r>
            <a:endParaRPr lang="en-US" altLang="ja-JP" sz="2800" dirty="0">
              <a:latin typeface="UD Digi Kyokasho NK-B" panose="02020700000000000000" pitchFamily="18" charset="-128"/>
              <a:ea typeface="UD Digi Kyokasho NK-B" panose="02020700000000000000" pitchFamily="18" charset="-128"/>
            </a:endParaRPr>
          </a:p>
          <a:p>
            <a:pPr>
              <a:lnSpc>
                <a:spcPts val="4600"/>
              </a:lnSpc>
            </a:pPr>
            <a:r>
              <a:rPr lang="ja-JP" altLang="en-US" sz="2800" dirty="0">
                <a:latin typeface="UD Digi Kyokasho NK-B" panose="02020700000000000000" pitchFamily="18" charset="-128"/>
                <a:ea typeface="UD Digi Kyokasho NK-B" panose="02020700000000000000" pitchFamily="18" charset="-128"/>
              </a:rPr>
              <a:t>　　等の活動に参加</a:t>
            </a:r>
          </a:p>
        </p:txBody>
      </p:sp>
      <p:pic>
        <p:nvPicPr>
          <p:cNvPr id="5" name="図 4">
            <a:extLst>
              <a:ext uri="{FF2B5EF4-FFF2-40B4-BE49-F238E27FC236}">
                <a16:creationId xmlns:a16="http://schemas.microsoft.com/office/drawing/2014/main" id="{65545556-C58D-4506-A4CC-7D83F857F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517" y="-147371"/>
            <a:ext cx="4839552" cy="6858000"/>
          </a:xfrm>
          <a:prstGeom prst="rect">
            <a:avLst/>
          </a:prstGeom>
        </p:spPr>
      </p:pic>
    </p:spTree>
    <p:extLst>
      <p:ext uri="{BB962C8B-B14F-4D97-AF65-F5344CB8AC3E}">
        <p14:creationId xmlns:p14="http://schemas.microsoft.com/office/powerpoint/2010/main" val="67230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8CB9E7C-F95B-4F07-AD4E-8BE66481C29D}"/>
              </a:ext>
            </a:extLst>
          </p:cNvPr>
          <p:cNvSpPr txBox="1"/>
          <p:nvPr/>
        </p:nvSpPr>
        <p:spPr>
          <a:xfrm>
            <a:off x="0" y="144105"/>
            <a:ext cx="12192000" cy="615553"/>
          </a:xfrm>
          <a:prstGeom prst="rect">
            <a:avLst/>
          </a:prstGeom>
          <a:solidFill>
            <a:schemeClr val="tx1"/>
          </a:solidFill>
        </p:spPr>
        <p:txBody>
          <a:bodyPr wrap="square" rtlCol="0">
            <a:spAutoFit/>
          </a:bodyPr>
          <a:lstStyle/>
          <a:p>
            <a:r>
              <a:rPr kumimoji="1" lang="ja-JP" altLang="en-US" sz="3400" dirty="0">
                <a:solidFill>
                  <a:schemeClr val="bg1"/>
                </a:solidFill>
                <a:latin typeface="UD Digi Kyokasho NK-B" panose="02020700000000000000" pitchFamily="18" charset="-128"/>
                <a:ea typeface="UD Digi Kyokasho NK-B" panose="02020700000000000000" pitchFamily="18" charset="-128"/>
              </a:rPr>
              <a:t>　子どもたちのすこやかな成長を地域とともに支えます</a:t>
            </a:r>
          </a:p>
        </p:txBody>
      </p:sp>
      <p:grpSp>
        <p:nvGrpSpPr>
          <p:cNvPr id="56" name="グループ化 55">
            <a:extLst>
              <a:ext uri="{FF2B5EF4-FFF2-40B4-BE49-F238E27FC236}">
                <a16:creationId xmlns:a16="http://schemas.microsoft.com/office/drawing/2014/main" id="{92691A92-F2C0-4B3F-A467-29AFAEAC49D8}"/>
              </a:ext>
            </a:extLst>
          </p:cNvPr>
          <p:cNvGrpSpPr/>
          <p:nvPr/>
        </p:nvGrpSpPr>
        <p:grpSpPr>
          <a:xfrm>
            <a:off x="-2485482" y="-125443"/>
            <a:ext cx="14785283" cy="8324055"/>
            <a:chOff x="-2485482" y="-125443"/>
            <a:chExt cx="14785283" cy="8324055"/>
          </a:xfrm>
          <a:scene3d>
            <a:camera prst="isometricOffAxis2Left" zoom="95000"/>
            <a:lightRig rig="flat" dir="t"/>
          </a:scene3d>
        </p:grpSpPr>
        <p:sp>
          <p:nvSpPr>
            <p:cNvPr id="57" name="アーチ 56">
              <a:extLst>
                <a:ext uri="{FF2B5EF4-FFF2-40B4-BE49-F238E27FC236}">
                  <a16:creationId xmlns:a16="http://schemas.microsoft.com/office/drawing/2014/main" id="{2092C521-05A3-4E29-9986-A5DEFAE9FBBE}"/>
                </a:ext>
              </a:extLst>
            </p:cNvPr>
            <p:cNvSpPr/>
            <p:nvPr/>
          </p:nvSpPr>
          <p:spPr>
            <a:xfrm>
              <a:off x="-2485482" y="-125443"/>
              <a:ext cx="8324055" cy="8324055"/>
            </a:xfrm>
            <a:prstGeom prst="blockArc">
              <a:avLst>
                <a:gd name="adj1" fmla="val 18900000"/>
                <a:gd name="adj2" fmla="val 2700000"/>
                <a:gd name="adj3" fmla="val 259"/>
              </a:avLst>
            </a:prstGeom>
            <a:ln w="76200">
              <a:solidFill>
                <a:schemeClr val="tx1"/>
              </a:solidFill>
            </a:ln>
            <a:sp3d z="-40000" prstMaterial="matte"/>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58" name="フリーフォーム: 図形 57">
              <a:extLst>
                <a:ext uri="{FF2B5EF4-FFF2-40B4-BE49-F238E27FC236}">
                  <a16:creationId xmlns:a16="http://schemas.microsoft.com/office/drawing/2014/main" id="{C686A179-6032-4A18-8B37-C29E16953F8D}"/>
                </a:ext>
              </a:extLst>
            </p:cNvPr>
            <p:cNvSpPr/>
            <p:nvPr/>
          </p:nvSpPr>
          <p:spPr>
            <a:xfrm>
              <a:off x="5246673" y="1327266"/>
              <a:ext cx="6935561" cy="1237091"/>
            </a:xfrm>
            <a:custGeom>
              <a:avLst/>
              <a:gdLst>
                <a:gd name="connsiteX0" fmla="*/ 0 w 6935561"/>
                <a:gd name="connsiteY0" fmla="*/ 0 h 1237091"/>
                <a:gd name="connsiteX1" fmla="*/ 6935561 w 6935561"/>
                <a:gd name="connsiteY1" fmla="*/ 0 h 1237091"/>
                <a:gd name="connsiteX2" fmla="*/ 6935561 w 6935561"/>
                <a:gd name="connsiteY2" fmla="*/ 1237091 h 1237091"/>
                <a:gd name="connsiteX3" fmla="*/ 0 w 6935561"/>
                <a:gd name="connsiteY3" fmla="*/ 1237091 h 1237091"/>
                <a:gd name="connsiteX4" fmla="*/ 0 w 6935561"/>
                <a:gd name="connsiteY4" fmla="*/ 0 h 12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561" h="1237091">
                  <a:moveTo>
                    <a:pt x="0" y="0"/>
                  </a:moveTo>
                  <a:lnTo>
                    <a:pt x="6935561" y="0"/>
                  </a:lnTo>
                  <a:lnTo>
                    <a:pt x="6935561" y="1237091"/>
                  </a:lnTo>
                  <a:lnTo>
                    <a:pt x="0" y="1237091"/>
                  </a:lnTo>
                  <a:lnTo>
                    <a:pt x="0" y="0"/>
                  </a:lnTo>
                  <a:close/>
                </a:path>
              </a:pathLst>
            </a:custGeom>
            <a:solidFill>
              <a:srgbClr val="FF99CC"/>
            </a:solidFill>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81941" tIns="127000" rIns="127000" bIns="127000" numCol="1" spcCol="1270" anchor="ctr" anchorCtr="0">
              <a:noAutofit/>
            </a:bodyPr>
            <a:lstStyle/>
            <a:p>
              <a:pPr marL="0" lvl="0" indent="0" algn="l" defTabSz="2222500">
                <a:lnSpc>
                  <a:spcPct val="90000"/>
                </a:lnSpc>
                <a:spcBef>
                  <a:spcPct val="0"/>
                </a:spcBef>
                <a:spcAft>
                  <a:spcPct val="35000"/>
                </a:spcAft>
                <a:buNone/>
              </a:pPr>
              <a:r>
                <a:rPr kumimoji="1" lang="ja-JP" altLang="en-US" sz="3600" kern="1200" dirty="0">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発育や発達の相談</a:t>
              </a:r>
            </a:p>
          </p:txBody>
        </p:sp>
        <p:sp>
          <p:nvSpPr>
            <p:cNvPr id="59" name="楕円 58">
              <a:extLst>
                <a:ext uri="{FF2B5EF4-FFF2-40B4-BE49-F238E27FC236}">
                  <a16:creationId xmlns:a16="http://schemas.microsoft.com/office/drawing/2014/main" id="{7796459F-4192-4BD5-98E4-00646677EB6E}"/>
                </a:ext>
              </a:extLst>
            </p:cNvPr>
            <p:cNvSpPr/>
            <p:nvPr/>
          </p:nvSpPr>
          <p:spPr>
            <a:xfrm>
              <a:off x="4473491" y="1172630"/>
              <a:ext cx="1546364" cy="1546364"/>
            </a:xfrm>
            <a:prstGeom prst="ellipse">
              <a:avLst/>
            </a:prstGeom>
            <a:solidFill>
              <a:schemeClr val="accent4">
                <a:lumMod val="20000"/>
                <a:lumOff val="80000"/>
              </a:schemeClr>
            </a:solidFill>
            <a:ln w="130175">
              <a:solidFill>
                <a:srgbClr val="FF66CC"/>
              </a:solidFill>
            </a:ln>
            <a:sp3d z="57150" extrusionH="12700" prstMaterial="flat">
              <a:bevelT w="50800" h="50800" prst="riblet"/>
            </a:sp3d>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0" name="フリーフォーム: 図形 59">
              <a:extLst>
                <a:ext uri="{FF2B5EF4-FFF2-40B4-BE49-F238E27FC236}">
                  <a16:creationId xmlns:a16="http://schemas.microsoft.com/office/drawing/2014/main" id="{0E6C7998-9BE3-47F7-9BFF-889CCF03455F}"/>
                </a:ext>
              </a:extLst>
            </p:cNvPr>
            <p:cNvSpPr/>
            <p:nvPr/>
          </p:nvSpPr>
          <p:spPr>
            <a:xfrm>
              <a:off x="5813923" y="3287408"/>
              <a:ext cx="6485878" cy="1237091"/>
            </a:xfrm>
            <a:custGeom>
              <a:avLst/>
              <a:gdLst>
                <a:gd name="connsiteX0" fmla="*/ 0 w 6485878"/>
                <a:gd name="connsiteY0" fmla="*/ 0 h 1237091"/>
                <a:gd name="connsiteX1" fmla="*/ 6485878 w 6485878"/>
                <a:gd name="connsiteY1" fmla="*/ 0 h 1237091"/>
                <a:gd name="connsiteX2" fmla="*/ 6485878 w 6485878"/>
                <a:gd name="connsiteY2" fmla="*/ 1237091 h 1237091"/>
                <a:gd name="connsiteX3" fmla="*/ 0 w 6485878"/>
                <a:gd name="connsiteY3" fmla="*/ 1237091 h 1237091"/>
                <a:gd name="connsiteX4" fmla="*/ 0 w 6485878"/>
                <a:gd name="connsiteY4" fmla="*/ 0 h 12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878" h="1237091">
                  <a:moveTo>
                    <a:pt x="0" y="0"/>
                  </a:moveTo>
                  <a:lnTo>
                    <a:pt x="6485878" y="0"/>
                  </a:lnTo>
                  <a:lnTo>
                    <a:pt x="6485878" y="1237091"/>
                  </a:lnTo>
                  <a:lnTo>
                    <a:pt x="0" y="1237091"/>
                  </a:lnTo>
                  <a:lnTo>
                    <a:pt x="0" y="0"/>
                  </a:lnTo>
                  <a:close/>
                </a:path>
              </a:pathLst>
            </a:custGeom>
            <a:solidFill>
              <a:schemeClr val="accent4"/>
            </a:solidFill>
            <a:sp3d extrusionH="381000" contourW="38100" prstMaterial="matte">
              <a:contourClr>
                <a:schemeClr val="lt1"/>
              </a:contourClr>
            </a:sp3d>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981941" tIns="127000" rIns="127000" bIns="127000" numCol="1" spcCol="1270" anchor="ctr" anchorCtr="0">
              <a:noAutofit/>
            </a:bodyPr>
            <a:lstStyle/>
            <a:p>
              <a:pPr marL="0" lvl="0" indent="0" algn="l" defTabSz="2222500">
                <a:lnSpc>
                  <a:spcPct val="90000"/>
                </a:lnSpc>
                <a:spcBef>
                  <a:spcPct val="0"/>
                </a:spcBef>
                <a:spcAft>
                  <a:spcPct val="35000"/>
                </a:spcAft>
                <a:buNone/>
              </a:pPr>
              <a:r>
                <a:rPr kumimoji="1" lang="ja-JP" altLang="en-US" sz="3600" kern="1200" dirty="0">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学習面の相談・福祉サービス利用についての相談</a:t>
              </a:r>
            </a:p>
          </p:txBody>
        </p:sp>
        <p:sp>
          <p:nvSpPr>
            <p:cNvPr id="61" name="楕円 60">
              <a:extLst>
                <a:ext uri="{FF2B5EF4-FFF2-40B4-BE49-F238E27FC236}">
                  <a16:creationId xmlns:a16="http://schemas.microsoft.com/office/drawing/2014/main" id="{2AF3D172-3FDA-4963-9CB4-FF4CC40D9733}"/>
                </a:ext>
              </a:extLst>
            </p:cNvPr>
            <p:cNvSpPr/>
            <p:nvPr/>
          </p:nvSpPr>
          <p:spPr>
            <a:xfrm>
              <a:off x="5040741" y="3132771"/>
              <a:ext cx="1546364" cy="1546364"/>
            </a:xfrm>
            <a:prstGeom prst="ellipse">
              <a:avLst/>
            </a:prstGeom>
            <a:solidFill>
              <a:schemeClr val="accent4">
                <a:lumMod val="20000"/>
                <a:lumOff val="80000"/>
              </a:schemeClr>
            </a:solidFill>
            <a:ln w="130175">
              <a:solidFill>
                <a:schemeClr val="accent2"/>
              </a:solidFill>
            </a:ln>
            <a:sp3d z="57150" extrusionH="12700" prstMaterial="flat">
              <a:bevelT w="50800" h="50800"/>
            </a:sp3d>
          </p:spPr>
          <p:style>
            <a:lnRef idx="1">
              <a:schemeClr val="accent4">
                <a:hueOff val="4900445"/>
                <a:satOff val="-20388"/>
                <a:lumOff val="4804"/>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2" name="フリーフォーム: 図形 61">
              <a:extLst>
                <a:ext uri="{FF2B5EF4-FFF2-40B4-BE49-F238E27FC236}">
                  <a16:creationId xmlns:a16="http://schemas.microsoft.com/office/drawing/2014/main" id="{11EA53EE-C24E-435C-B98A-E7FE697DA36E}"/>
                </a:ext>
              </a:extLst>
            </p:cNvPr>
            <p:cNvSpPr/>
            <p:nvPr/>
          </p:nvSpPr>
          <p:spPr>
            <a:xfrm>
              <a:off x="5364240" y="5352053"/>
              <a:ext cx="6935561" cy="1237091"/>
            </a:xfrm>
            <a:custGeom>
              <a:avLst/>
              <a:gdLst>
                <a:gd name="connsiteX0" fmla="*/ 0 w 6935561"/>
                <a:gd name="connsiteY0" fmla="*/ 0 h 1237091"/>
                <a:gd name="connsiteX1" fmla="*/ 6935561 w 6935561"/>
                <a:gd name="connsiteY1" fmla="*/ 0 h 1237091"/>
                <a:gd name="connsiteX2" fmla="*/ 6935561 w 6935561"/>
                <a:gd name="connsiteY2" fmla="*/ 1237091 h 1237091"/>
                <a:gd name="connsiteX3" fmla="*/ 0 w 6935561"/>
                <a:gd name="connsiteY3" fmla="*/ 1237091 h 1237091"/>
                <a:gd name="connsiteX4" fmla="*/ 0 w 6935561"/>
                <a:gd name="connsiteY4" fmla="*/ 0 h 123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5561" h="1237091">
                  <a:moveTo>
                    <a:pt x="0" y="0"/>
                  </a:moveTo>
                  <a:lnTo>
                    <a:pt x="6935561" y="0"/>
                  </a:lnTo>
                  <a:lnTo>
                    <a:pt x="6935561" y="1237091"/>
                  </a:lnTo>
                  <a:lnTo>
                    <a:pt x="0" y="1237091"/>
                  </a:lnTo>
                  <a:lnTo>
                    <a:pt x="0" y="0"/>
                  </a:lnTo>
                  <a:close/>
                </a:path>
              </a:pathLst>
            </a:custGeom>
            <a:solidFill>
              <a:srgbClr val="00EA00"/>
            </a:solidFill>
            <a:sp3d extrusionH="381000" contourW="38100" prstMaterial="matte">
              <a:contourClr>
                <a:schemeClr val="lt1"/>
              </a:contourClr>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981941" tIns="127000" rIns="127000" bIns="127000" numCol="1" spcCol="1270" anchor="ctr" anchorCtr="0">
              <a:noAutofit/>
            </a:bodyPr>
            <a:lstStyle/>
            <a:p>
              <a:pPr marL="0" lvl="0" indent="0" algn="l" defTabSz="2222500">
                <a:lnSpc>
                  <a:spcPct val="90000"/>
                </a:lnSpc>
                <a:spcBef>
                  <a:spcPct val="0"/>
                </a:spcBef>
                <a:spcAft>
                  <a:spcPct val="35000"/>
                </a:spcAft>
                <a:buNone/>
              </a:pPr>
              <a:r>
                <a:rPr kumimoji="1" lang="ja-JP" altLang="en-US" sz="3600" kern="1200" dirty="0">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rPr>
                <a:t>就労や社会生活に関する相談</a:t>
              </a:r>
              <a:endParaRPr kumimoji="1" lang="en-US" altLang="ja-JP" sz="3600" kern="1200" dirty="0">
                <a:effectLst>
                  <a:outerShdw blurRad="38100" dist="38100" dir="2700000" algn="tl">
                    <a:srgbClr val="000000">
                      <a:alpha val="43137"/>
                    </a:srgbClr>
                  </a:outerShdw>
                </a:effectLst>
                <a:latin typeface="UD Digi Kyokasho NK-B" panose="02020700000000000000" pitchFamily="18" charset="-128"/>
                <a:ea typeface="UD Digi Kyokasho NK-B" panose="02020700000000000000" pitchFamily="18" charset="-128"/>
              </a:endParaRPr>
            </a:p>
          </p:txBody>
        </p:sp>
        <p:sp>
          <p:nvSpPr>
            <p:cNvPr id="63" name="楕円 62">
              <a:extLst>
                <a:ext uri="{FF2B5EF4-FFF2-40B4-BE49-F238E27FC236}">
                  <a16:creationId xmlns:a16="http://schemas.microsoft.com/office/drawing/2014/main" id="{E0956746-BB42-4492-8463-3083F9FB32A6}"/>
                </a:ext>
              </a:extLst>
            </p:cNvPr>
            <p:cNvSpPr/>
            <p:nvPr/>
          </p:nvSpPr>
          <p:spPr>
            <a:xfrm>
              <a:off x="4591058" y="5197417"/>
              <a:ext cx="1546364" cy="1546364"/>
            </a:xfrm>
            <a:prstGeom prst="ellipse">
              <a:avLst/>
            </a:prstGeom>
            <a:solidFill>
              <a:schemeClr val="accent4">
                <a:lumMod val="20000"/>
                <a:lumOff val="80000"/>
              </a:schemeClr>
            </a:solidFill>
            <a:ln w="130175">
              <a:solidFill>
                <a:srgbClr val="00B050"/>
              </a:solidFill>
            </a:ln>
            <a:sp3d z="57150" extrusionH="12700" prstMaterial="flat">
              <a:bevelT w="50800" h="50800"/>
            </a:sp3d>
          </p:spPr>
          <p:style>
            <a:lnRef idx="1">
              <a:schemeClr val="accent4">
                <a:hueOff val="9800891"/>
                <a:satOff val="-4077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67" name="正方形/長方形 66">
            <a:extLst>
              <a:ext uri="{FF2B5EF4-FFF2-40B4-BE49-F238E27FC236}">
                <a16:creationId xmlns:a16="http://schemas.microsoft.com/office/drawing/2014/main" id="{677292CE-89FA-40C5-AD26-97D231598233}"/>
              </a:ext>
            </a:extLst>
          </p:cNvPr>
          <p:cNvSpPr/>
          <p:nvPr/>
        </p:nvSpPr>
        <p:spPr>
          <a:xfrm>
            <a:off x="5064745" y="1500308"/>
            <a:ext cx="1261884" cy="523220"/>
          </a:xfrm>
          <a:prstGeom prst="rect">
            <a:avLst/>
          </a:prstGeom>
          <a:noFill/>
        </p:spPr>
        <p:txBody>
          <a:bodyPr wrap="square" lIns="91440" tIns="45720" rIns="91440" bIns="45720">
            <a:spAutoFit/>
          </a:bodyPr>
          <a:lstStyle/>
          <a:p>
            <a:pPr algn="ctr"/>
            <a:r>
              <a:rPr lang="ja-JP" altLang="en-US" sz="2800" dirty="0">
                <a:ln w="6600">
                  <a:noFill/>
                  <a:prstDash val="solid"/>
                </a:ln>
                <a:latin typeface="えるまー" panose="02000600000000000000" pitchFamily="2" charset="-128"/>
                <a:ea typeface="えるまー" panose="02000600000000000000" pitchFamily="2" charset="-128"/>
              </a:rPr>
              <a:t>就学前</a:t>
            </a:r>
            <a:endParaRPr lang="ja-JP" altLang="en-US" sz="2800" cap="none" spc="0" dirty="0">
              <a:ln w="6600">
                <a:noFill/>
                <a:prstDash val="solid"/>
              </a:ln>
              <a:latin typeface="えるまー" panose="02000600000000000000" pitchFamily="2" charset="-128"/>
              <a:ea typeface="えるまー" panose="02000600000000000000" pitchFamily="2" charset="-128"/>
            </a:endParaRPr>
          </a:p>
        </p:txBody>
      </p:sp>
      <p:sp>
        <p:nvSpPr>
          <p:cNvPr id="68" name="正方形/長方形 67">
            <a:extLst>
              <a:ext uri="{FF2B5EF4-FFF2-40B4-BE49-F238E27FC236}">
                <a16:creationId xmlns:a16="http://schemas.microsoft.com/office/drawing/2014/main" id="{FADB8C5B-5B23-497E-BC3F-3DC1D440BB91}"/>
              </a:ext>
            </a:extLst>
          </p:cNvPr>
          <p:cNvSpPr/>
          <p:nvPr/>
        </p:nvSpPr>
        <p:spPr>
          <a:xfrm>
            <a:off x="5506480" y="3325610"/>
            <a:ext cx="1261884" cy="523220"/>
          </a:xfrm>
          <a:prstGeom prst="rect">
            <a:avLst/>
          </a:prstGeom>
          <a:noFill/>
        </p:spPr>
        <p:txBody>
          <a:bodyPr wrap="square" lIns="91440" tIns="45720" rIns="91440" bIns="45720">
            <a:spAutoFit/>
          </a:bodyPr>
          <a:lstStyle/>
          <a:p>
            <a:pPr algn="ctr"/>
            <a:r>
              <a:rPr lang="ja-JP" altLang="en-US" sz="2800" cap="none" spc="0" dirty="0">
                <a:ln w="6600">
                  <a:noFill/>
                  <a:prstDash val="solid"/>
                </a:ln>
                <a:latin typeface="えるまー" panose="02000600000000000000" pitchFamily="2" charset="-128"/>
                <a:ea typeface="えるまー" panose="02000600000000000000" pitchFamily="2" charset="-128"/>
              </a:rPr>
              <a:t>在学中</a:t>
            </a:r>
          </a:p>
        </p:txBody>
      </p:sp>
      <p:sp>
        <p:nvSpPr>
          <p:cNvPr id="69" name="正方形/長方形 68">
            <a:extLst>
              <a:ext uri="{FF2B5EF4-FFF2-40B4-BE49-F238E27FC236}">
                <a16:creationId xmlns:a16="http://schemas.microsoft.com/office/drawing/2014/main" id="{2A8CFF56-3C92-471C-A015-3361FC2667C2}"/>
              </a:ext>
            </a:extLst>
          </p:cNvPr>
          <p:cNvSpPr/>
          <p:nvPr/>
        </p:nvSpPr>
        <p:spPr>
          <a:xfrm>
            <a:off x="5146772" y="5138538"/>
            <a:ext cx="1261884" cy="523220"/>
          </a:xfrm>
          <a:prstGeom prst="rect">
            <a:avLst/>
          </a:prstGeom>
          <a:noFill/>
        </p:spPr>
        <p:txBody>
          <a:bodyPr wrap="square" lIns="91440" tIns="45720" rIns="91440" bIns="45720">
            <a:spAutoFit/>
          </a:bodyPr>
          <a:lstStyle/>
          <a:p>
            <a:pPr algn="ctr"/>
            <a:r>
              <a:rPr lang="ja-JP" altLang="en-US" sz="2800" dirty="0">
                <a:ln w="6600">
                  <a:noFill/>
                  <a:prstDash val="solid"/>
                </a:ln>
                <a:latin typeface="えるまー" panose="02000600000000000000" pitchFamily="2" charset="-128"/>
                <a:ea typeface="えるまー" panose="02000600000000000000" pitchFamily="2" charset="-128"/>
              </a:rPr>
              <a:t>卒業後</a:t>
            </a:r>
            <a:endParaRPr lang="ja-JP" altLang="en-US" sz="2800" cap="none" spc="0" dirty="0">
              <a:ln w="6600">
                <a:noFill/>
                <a:prstDash val="solid"/>
              </a:ln>
              <a:latin typeface="えるまー" panose="02000600000000000000" pitchFamily="2" charset="-128"/>
              <a:ea typeface="えるまー" panose="02000600000000000000" pitchFamily="2" charset="-128"/>
            </a:endParaRPr>
          </a:p>
        </p:txBody>
      </p:sp>
      <p:pic>
        <p:nvPicPr>
          <p:cNvPr id="3" name="図 2">
            <a:extLst>
              <a:ext uri="{FF2B5EF4-FFF2-40B4-BE49-F238E27FC236}">
                <a16:creationId xmlns:a16="http://schemas.microsoft.com/office/drawing/2014/main" id="{D6933F46-CE58-4B07-935F-93ACC7BE82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499" y="1029206"/>
            <a:ext cx="4925995" cy="5688061"/>
          </a:xfrm>
          <a:prstGeom prst="rect">
            <a:avLst/>
          </a:prstGeom>
        </p:spPr>
      </p:pic>
    </p:spTree>
    <p:extLst>
      <p:ext uri="{BB962C8B-B14F-4D97-AF65-F5344CB8AC3E}">
        <p14:creationId xmlns:p14="http://schemas.microsoft.com/office/powerpoint/2010/main" val="153917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74E6032-9A7B-4ADE-93F6-D7E527264586}"/>
              </a:ext>
            </a:extLst>
          </p:cNvPr>
          <p:cNvSpPr/>
          <p:nvPr/>
        </p:nvSpPr>
        <p:spPr>
          <a:xfrm>
            <a:off x="135511" y="303660"/>
            <a:ext cx="7323910" cy="655436"/>
          </a:xfrm>
          <a:prstGeom prst="rect">
            <a:avLst/>
          </a:prstGeom>
        </p:spPr>
        <p:txBody>
          <a:bodyPr wrap="square">
            <a:spAutoFit/>
          </a:bodyPr>
          <a:lstStyle/>
          <a:p>
            <a:pPr>
              <a:lnSpc>
                <a:spcPts val="4600"/>
              </a:lnSpc>
            </a:pPr>
            <a:r>
              <a:rPr lang="ja-JP" altLang="en-US" sz="3600" dirty="0">
                <a:latin typeface="UD Digi Kyokasho NK-B" panose="02020700000000000000" pitchFamily="18" charset="-128"/>
                <a:ea typeface="UD Digi Kyokasho NK-B" panose="02020700000000000000" pitchFamily="18" charset="-128"/>
              </a:rPr>
              <a:t>✿子育てや福祉に関する情報</a:t>
            </a:r>
          </a:p>
        </p:txBody>
      </p:sp>
      <p:pic>
        <p:nvPicPr>
          <p:cNvPr id="6" name="図 5">
            <a:extLst>
              <a:ext uri="{FF2B5EF4-FFF2-40B4-BE49-F238E27FC236}">
                <a16:creationId xmlns:a16="http://schemas.microsoft.com/office/drawing/2014/main" id="{A4BC0A32-AEB8-4F8A-9BDE-E7B734E8A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815" y="1585669"/>
            <a:ext cx="11644369" cy="4968671"/>
          </a:xfrm>
          <a:prstGeom prst="rect">
            <a:avLst/>
          </a:prstGeom>
        </p:spPr>
      </p:pic>
    </p:spTree>
    <p:extLst>
      <p:ext uri="{BB962C8B-B14F-4D97-AF65-F5344CB8AC3E}">
        <p14:creationId xmlns:p14="http://schemas.microsoft.com/office/powerpoint/2010/main" val="21601479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2723</Words>
  <Application>Microsoft Office PowerPoint</Application>
  <PresentationFormat>ワイド画面</PresentationFormat>
  <Paragraphs>98</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UD Digi Kyokasho NK-B</vt:lpstr>
      <vt:lpstr>UD デジタル 教科書体 NK-B</vt:lpstr>
      <vt:lpstr>えるまー</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楠田 未來</dc:creator>
  <cp:lastModifiedBy>楠田 未來</cp:lastModifiedBy>
  <cp:revision>6</cp:revision>
  <dcterms:modified xsi:type="dcterms:W3CDTF">2022-02-03T06:40:42Z</dcterms:modified>
</cp:coreProperties>
</file>