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600" r:id="rId2"/>
    <p:sldId id="302" r:id="rId3"/>
    <p:sldId id="303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305" r:id="rId37"/>
    <p:sldId id="634" r:id="rId38"/>
    <p:sldId id="633" r:id="rId39"/>
    <p:sldId id="636" r:id="rId40"/>
    <p:sldId id="635" r:id="rId41"/>
    <p:sldId id="638" r:id="rId42"/>
    <p:sldId id="637" r:id="rId43"/>
    <p:sldId id="640" r:id="rId44"/>
    <p:sldId id="639" r:id="rId45"/>
    <p:sldId id="642" r:id="rId46"/>
    <p:sldId id="641" r:id="rId47"/>
    <p:sldId id="644" r:id="rId48"/>
    <p:sldId id="643" r:id="rId49"/>
    <p:sldId id="646" r:id="rId50"/>
    <p:sldId id="645" r:id="rId51"/>
    <p:sldId id="648" r:id="rId52"/>
    <p:sldId id="647" r:id="rId53"/>
    <p:sldId id="650" r:id="rId54"/>
    <p:sldId id="649" r:id="rId55"/>
    <p:sldId id="329" r:id="rId56"/>
    <p:sldId id="652" r:id="rId57"/>
    <p:sldId id="651" r:id="rId58"/>
    <p:sldId id="654" r:id="rId59"/>
    <p:sldId id="653" r:id="rId60"/>
    <p:sldId id="656" r:id="rId61"/>
    <p:sldId id="655" r:id="rId62"/>
    <p:sldId id="658" r:id="rId63"/>
    <p:sldId id="657" r:id="rId64"/>
    <p:sldId id="660" r:id="rId65"/>
    <p:sldId id="659" r:id="rId66"/>
    <p:sldId id="662" r:id="rId67"/>
    <p:sldId id="661" r:id="rId68"/>
    <p:sldId id="664" r:id="rId69"/>
    <p:sldId id="663" r:id="rId70"/>
    <p:sldId id="666" r:id="rId71"/>
    <p:sldId id="665" r:id="rId72"/>
    <p:sldId id="668" r:id="rId73"/>
    <p:sldId id="667" r:id="rId74"/>
    <p:sldId id="354" r:id="rId75"/>
    <p:sldId id="670" r:id="rId76"/>
    <p:sldId id="669" r:id="rId77"/>
    <p:sldId id="672" r:id="rId78"/>
    <p:sldId id="671" r:id="rId79"/>
    <p:sldId id="674" r:id="rId80"/>
    <p:sldId id="673" r:id="rId81"/>
    <p:sldId id="676" r:id="rId82"/>
    <p:sldId id="675" r:id="rId83"/>
    <p:sldId id="678" r:id="rId84"/>
    <p:sldId id="677" r:id="rId85"/>
    <p:sldId id="680" r:id="rId86"/>
    <p:sldId id="679" r:id="rId87"/>
    <p:sldId id="682" r:id="rId88"/>
    <p:sldId id="681" r:id="rId89"/>
    <p:sldId id="684" r:id="rId90"/>
    <p:sldId id="683" r:id="rId91"/>
    <p:sldId id="686" r:id="rId92"/>
    <p:sldId id="685" r:id="rId93"/>
    <p:sldId id="378" r:id="rId94"/>
    <p:sldId id="688" r:id="rId95"/>
    <p:sldId id="687" r:id="rId96"/>
    <p:sldId id="690" r:id="rId97"/>
    <p:sldId id="689" r:id="rId98"/>
    <p:sldId id="692" r:id="rId99"/>
    <p:sldId id="691" r:id="rId100"/>
    <p:sldId id="694" r:id="rId101"/>
    <p:sldId id="693" r:id="rId102"/>
    <p:sldId id="696" r:id="rId103"/>
    <p:sldId id="695" r:id="rId104"/>
    <p:sldId id="698" r:id="rId105"/>
    <p:sldId id="697" r:id="rId106"/>
    <p:sldId id="700" r:id="rId107"/>
    <p:sldId id="699" r:id="rId108"/>
    <p:sldId id="702" r:id="rId109"/>
    <p:sldId id="701" r:id="rId110"/>
    <p:sldId id="704" r:id="rId111"/>
    <p:sldId id="703" r:id="rId112"/>
    <p:sldId id="401" r:id="rId1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20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76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9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パート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904924" y="4378219"/>
            <a:ext cx="10382152" cy="1446550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</a:t>
            </a:r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212365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150000"/>
              </a:lnSpc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</a:t>
            </a:r>
            <a:r>
              <a:rPr lang="ja-JP" altLang="en-US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47732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</a:t>
            </a:r>
            <a:r>
              <a:rPr lang="ja-JP" altLang="en-US" smtClean="0"/>
              <a:t>サブタイトル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7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20032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54842" y="1802920"/>
            <a:ext cx="11505062" cy="184665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 smtClean="0"/>
              <a:t>単語（英語）</a:t>
            </a:r>
            <a:endParaRPr kumimoji="1" lang="ja-JP" altLang="en-US" dirty="0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801975" y="40281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628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27547" y="2321312"/>
            <a:ext cx="11546006" cy="132343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単語（日本語訳）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05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25303" y="12468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26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7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54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2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01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1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3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4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5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-Part 3-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872692"/>
          </a:xfrm>
        </p:spPr>
        <p:txBody>
          <a:bodyPr/>
          <a:lstStyle/>
          <a:p>
            <a:r>
              <a:rPr lang="en-US" altLang="ja-JP" dirty="0"/>
              <a:t>Lesson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306255"/>
          </a:xfrm>
        </p:spPr>
        <p:txBody>
          <a:bodyPr/>
          <a:lstStyle/>
          <a:p>
            <a:r>
              <a:rPr lang="en-US" altLang="ja-JP" dirty="0"/>
              <a:t>Curry Travels around the World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6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maybe</a:t>
            </a:r>
          </a:p>
        </p:txBody>
      </p:sp>
      <p:pic>
        <p:nvPicPr>
          <p:cNvPr id="2" name="Fit_L02_P03_w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443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カレールーと「レトルトカレー」は特に成功しました。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9697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The curry roux and “curry in a pouch” were especially successful. </a:t>
            </a:r>
            <a:endParaRPr kumimoji="1" lang="ja-JP" altLang="en-US" dirty="0"/>
          </a:p>
        </p:txBody>
      </p:sp>
      <p:pic>
        <p:nvPicPr>
          <p:cNvPr id="2" name="Fit_L02_P03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6951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4380879"/>
          </a:xfrm>
        </p:spPr>
        <p:txBody>
          <a:bodyPr/>
          <a:lstStyle/>
          <a:p>
            <a:r>
              <a:rPr lang="ja-JP" altLang="en-US" dirty="0"/>
              <a:t>それらは海外に輸出され，そしてそれらはオーストラリア，中国，韓国，そしてアメリカのようないくつかの国で一般的になっています。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9442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924361"/>
          </a:xfrm>
        </p:spPr>
        <p:txBody>
          <a:bodyPr/>
          <a:lstStyle/>
          <a:p>
            <a:r>
              <a:rPr lang="en-US" altLang="ja-JP" sz="5400" dirty="0"/>
              <a:t>They were exported overseas, and they have become popular in some countries like Australia, China, South Korea, and the US. </a:t>
            </a:r>
            <a:endParaRPr kumimoji="1" lang="ja-JP" altLang="en-US" sz="5400" dirty="0"/>
          </a:p>
        </p:txBody>
      </p:sp>
      <p:pic>
        <p:nvPicPr>
          <p:cNvPr id="2" name="Fit_L02_P03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867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「レトルトカレー」は今や国際宇宙ステーション（</a:t>
            </a:r>
            <a:r>
              <a:rPr lang="en-US" altLang="ja-JP" dirty="0"/>
              <a:t>ISS</a:t>
            </a:r>
            <a:r>
              <a:rPr lang="ja-JP" altLang="en-US" dirty="0"/>
              <a:t>）でさえも食べられています！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4836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632311"/>
          </a:xfrm>
        </p:spPr>
        <p:txBody>
          <a:bodyPr/>
          <a:lstStyle/>
          <a:p>
            <a:r>
              <a:rPr lang="en-US" altLang="ja-JP" dirty="0" smtClean="0"/>
              <a:t>“</a:t>
            </a:r>
            <a:r>
              <a:rPr lang="en-US" altLang="ja-JP" dirty="0"/>
              <a:t>Curry in a pouch” is now eaten even in the International Space Station (ISS)!</a:t>
            </a:r>
            <a:endParaRPr kumimoji="1" lang="ja-JP" altLang="en-US" dirty="0"/>
          </a:p>
        </p:txBody>
      </p:sp>
      <p:pic>
        <p:nvPicPr>
          <p:cNvPr id="2" name="Fit_L02_P03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691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056892"/>
          </a:xfrm>
        </p:spPr>
        <p:txBody>
          <a:bodyPr/>
          <a:lstStyle/>
          <a:p>
            <a:r>
              <a:rPr lang="ja-JP" altLang="en-US" dirty="0"/>
              <a:t>カレーはインドで生まれました。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463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306255"/>
          </a:xfrm>
        </p:spPr>
        <p:txBody>
          <a:bodyPr/>
          <a:lstStyle/>
          <a:p>
            <a:r>
              <a:rPr lang="en-US" altLang="ja-JP" dirty="0"/>
              <a:t>Curry was born in India. </a:t>
            </a:r>
            <a:endParaRPr kumimoji="1" lang="ja-JP" altLang="en-US" dirty="0"/>
          </a:p>
        </p:txBody>
      </p:sp>
      <p:pic>
        <p:nvPicPr>
          <p:cNvPr id="2" name="Fit_L02_P03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119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後に，それはイギリスへ持って行かれ，それから日本へ持って行かれました。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88646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smtClean="0"/>
              <a:t>Later</a:t>
            </a:r>
            <a:r>
              <a:rPr lang="en-US" altLang="ja-JP" dirty="0"/>
              <a:t>, it was taken to the UK, and then to Japan.</a:t>
            </a:r>
            <a:endParaRPr kumimoji="1" lang="ja-JP" altLang="en-US" dirty="0"/>
          </a:p>
        </p:txBody>
      </p:sp>
      <p:pic>
        <p:nvPicPr>
          <p:cNvPr id="2" name="Fit_L02_P03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589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おそらく</a:t>
            </a:r>
          </a:p>
        </p:txBody>
      </p:sp>
    </p:spTree>
    <p:extLst>
      <p:ext uri="{BB962C8B-B14F-4D97-AF65-F5344CB8AC3E}">
        <p14:creationId xmlns:p14="http://schemas.microsoft.com/office/powerpoint/2010/main" val="35186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今ではそれは世界中で食べられています。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6608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Now it is eaten all over the world.</a:t>
            </a:r>
            <a:endParaRPr kumimoji="1" lang="ja-JP" altLang="en-US" dirty="0"/>
          </a:p>
        </p:txBody>
      </p:sp>
      <p:pic>
        <p:nvPicPr>
          <p:cNvPr id="2" name="Fit_L02_P03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913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789360" cy="5888792"/>
          </a:xfrm>
        </p:spPr>
        <p:txBody>
          <a:bodyPr/>
          <a:lstStyle/>
          <a:p>
            <a:r>
              <a:rPr kumimoji="1" lang="ja-JP" altLang="en-US" dirty="0" smtClean="0"/>
              <a:t>今日の</a:t>
            </a:r>
            <a:r>
              <a:rPr lang="ja-JP" altLang="en-US" dirty="0"/>
              <a:t>動画</a:t>
            </a:r>
            <a:r>
              <a:rPr kumimoji="1" lang="ja-JP" altLang="en-US" dirty="0" smtClean="0"/>
              <a:t>はここまでです。残りの時間は何度も音読をして本文をしっかり覚えましょう</a:t>
            </a:r>
            <a:r>
              <a:rPr lang="ja-JP" altLang="en-US" dirty="0" smtClean="0"/>
              <a:t>！</a:t>
            </a:r>
            <a:endParaRPr lang="en-US" altLang="ja-JP" dirty="0" smtClean="0"/>
          </a:p>
          <a:p>
            <a:r>
              <a:rPr lang="en-US" altLang="ja-JP" dirty="0" smtClean="0"/>
              <a:t>Better late than never!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/>
              <a:t> -</a:t>
            </a:r>
            <a:r>
              <a:rPr lang="en-US" altLang="ja-JP" dirty="0" smtClean="0"/>
              <a:t>flavored</a:t>
            </a:r>
            <a:endParaRPr lang="en-US" altLang="ja-JP" dirty="0"/>
          </a:p>
        </p:txBody>
      </p:sp>
      <p:pic>
        <p:nvPicPr>
          <p:cNvPr id="2" name="Fit_L02_P03_w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904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～風味の</a:t>
            </a:r>
          </a:p>
        </p:txBody>
      </p:sp>
    </p:spTree>
    <p:extLst>
      <p:ext uri="{BB962C8B-B14F-4D97-AF65-F5344CB8AC3E}">
        <p14:creationId xmlns:p14="http://schemas.microsoft.com/office/powerpoint/2010/main" val="24301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snack</a:t>
            </a:r>
            <a:endParaRPr lang="en-US" altLang="ja-JP" dirty="0"/>
          </a:p>
        </p:txBody>
      </p:sp>
      <p:pic>
        <p:nvPicPr>
          <p:cNvPr id="2" name="Fit_L02_P03_w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51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スナック菓子</a:t>
            </a:r>
          </a:p>
        </p:txBody>
      </p:sp>
    </p:spTree>
    <p:extLst>
      <p:ext uri="{BB962C8B-B14F-4D97-AF65-F5344CB8AC3E}">
        <p14:creationId xmlns:p14="http://schemas.microsoft.com/office/powerpoint/2010/main" val="3561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roux</a:t>
            </a:r>
            <a:endParaRPr lang="en-US" altLang="ja-JP" dirty="0"/>
          </a:p>
        </p:txBody>
      </p:sp>
      <p:pic>
        <p:nvPicPr>
          <p:cNvPr id="2" name="Fit_L02_P03_w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780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 smtClean="0"/>
              <a:t>ルー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2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pouch</a:t>
            </a:r>
          </a:p>
        </p:txBody>
      </p:sp>
      <p:pic>
        <p:nvPicPr>
          <p:cNvPr id="2" name="Fit_L02_P03_w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939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小袋，密封パック</a:t>
            </a:r>
          </a:p>
        </p:txBody>
      </p:sp>
    </p:spTree>
    <p:extLst>
      <p:ext uri="{BB962C8B-B14F-4D97-AF65-F5344CB8AC3E}">
        <p14:creationId xmlns:p14="http://schemas.microsoft.com/office/powerpoint/2010/main" val="4249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3" y="2193925"/>
            <a:ext cx="10382152" cy="3118803"/>
          </a:xfrm>
        </p:spPr>
        <p:txBody>
          <a:bodyPr/>
          <a:lstStyle/>
          <a:p>
            <a:pPr algn="l"/>
            <a:r>
              <a:rPr kumimoji="1" lang="ja-JP" altLang="en-US" sz="6000" dirty="0" smtClean="0"/>
              <a:t>１　単語の確認</a:t>
            </a:r>
            <a:endParaRPr kumimoji="1" lang="en-US" altLang="ja-JP" sz="6000" dirty="0" smtClean="0"/>
          </a:p>
          <a:p>
            <a:pPr algn="l"/>
            <a:r>
              <a:rPr lang="ja-JP" altLang="en-US" sz="6000" dirty="0" smtClean="0"/>
              <a:t>２　本文の内容確認・音読</a:t>
            </a:r>
            <a:endParaRPr lang="en-US" altLang="ja-JP" sz="6000" dirty="0" smtClean="0"/>
          </a:p>
          <a:p>
            <a:pPr algn="l"/>
            <a:r>
              <a:rPr kumimoji="1" lang="ja-JP" altLang="en-US" sz="6000" dirty="0" smtClean="0"/>
              <a:t>３　演習</a:t>
            </a:r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r>
              <a:rPr kumimoji="1" lang="ja-JP" altLang="en-US" sz="7200" dirty="0" smtClean="0"/>
              <a:t>本日のメニュー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344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especially</a:t>
            </a:r>
          </a:p>
        </p:txBody>
      </p:sp>
      <p:pic>
        <p:nvPicPr>
          <p:cNvPr id="2" name="Fit_L02_P03_w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063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特に</a:t>
            </a:r>
          </a:p>
        </p:txBody>
      </p:sp>
    </p:spTree>
    <p:extLst>
      <p:ext uri="{BB962C8B-B14F-4D97-AF65-F5344CB8AC3E}">
        <p14:creationId xmlns:p14="http://schemas.microsoft.com/office/powerpoint/2010/main" val="39435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successful</a:t>
            </a:r>
            <a:endParaRPr lang="en-US" altLang="ja-JP" dirty="0"/>
          </a:p>
        </p:txBody>
      </p:sp>
      <p:pic>
        <p:nvPicPr>
          <p:cNvPr id="2" name="Fit_L02_P03_w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163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成功した</a:t>
            </a:r>
          </a:p>
        </p:txBody>
      </p:sp>
    </p:spTree>
    <p:extLst>
      <p:ext uri="{BB962C8B-B14F-4D97-AF65-F5344CB8AC3E}">
        <p14:creationId xmlns:p14="http://schemas.microsoft.com/office/powerpoint/2010/main" val="14465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export</a:t>
            </a:r>
            <a:endParaRPr lang="en-US" altLang="ja-JP" dirty="0"/>
          </a:p>
        </p:txBody>
      </p:sp>
      <p:pic>
        <p:nvPicPr>
          <p:cNvPr id="6" name="Fit_L02_P03_w_1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428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/>
              <a:t>～を輸出</a:t>
            </a:r>
            <a:r>
              <a:rPr lang="ja-JP" altLang="en-US" dirty="0" smtClean="0"/>
              <a:t>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4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overseas</a:t>
            </a:r>
            <a:endParaRPr lang="en-US" altLang="ja-JP" dirty="0"/>
          </a:p>
        </p:txBody>
      </p:sp>
      <p:pic>
        <p:nvPicPr>
          <p:cNvPr id="2" name="Fit_L02_P03_w_1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273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海外に</a:t>
            </a:r>
          </a:p>
        </p:txBody>
      </p:sp>
    </p:spTree>
    <p:extLst>
      <p:ext uri="{BB962C8B-B14F-4D97-AF65-F5344CB8AC3E}">
        <p14:creationId xmlns:p14="http://schemas.microsoft.com/office/powerpoint/2010/main" val="22712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international</a:t>
            </a:r>
          </a:p>
        </p:txBody>
      </p:sp>
      <p:pic>
        <p:nvPicPr>
          <p:cNvPr id="2" name="Fit_L02_P03_w_1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646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/>
              <a:t>国際的</a:t>
            </a:r>
            <a:r>
              <a:rPr lang="ja-JP" altLang="en-US" dirty="0" smtClean="0"/>
              <a:t>な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43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2" y="2343045"/>
            <a:ext cx="10620328" cy="2076555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・音声を聞いて単語の発音とアクセントを確認しよう！</a:t>
            </a:r>
            <a:endParaRPr kumimoji="1" lang="en-US" altLang="ja-JP" sz="3600" dirty="0" smtClean="0"/>
          </a:p>
          <a:p>
            <a:pPr algn="l"/>
            <a:r>
              <a:rPr lang="ja-JP" altLang="en-US" sz="3600" dirty="0" smtClean="0"/>
              <a:t>・単語の意味を確認しよう！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・音声は繰り返し聞き声に出して</a:t>
            </a:r>
            <a:r>
              <a:rPr lang="ja-JP" altLang="en-US" sz="3600" dirty="0"/>
              <a:t>発音</a:t>
            </a:r>
            <a:r>
              <a:rPr lang="ja-JP" altLang="en-US" sz="3600" dirty="0" smtClean="0"/>
              <a:t>しよう！</a:t>
            </a:r>
            <a:endParaRPr lang="en-US" altLang="ja-JP" sz="36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pPr algn="l"/>
            <a:r>
              <a:rPr kumimoji="1" lang="ja-JP" altLang="en-US" sz="7200" dirty="0" smtClean="0"/>
              <a:t>１　単語の確認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385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Australia</a:t>
            </a:r>
            <a:endParaRPr lang="en-US" altLang="ja-JP" dirty="0"/>
          </a:p>
        </p:txBody>
      </p:sp>
      <p:pic>
        <p:nvPicPr>
          <p:cNvPr id="2" name="Fit_L02_P03_w_1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730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 smtClean="0"/>
              <a:t>オーストラリア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88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China</a:t>
            </a:r>
          </a:p>
        </p:txBody>
      </p:sp>
      <p:pic>
        <p:nvPicPr>
          <p:cNvPr id="2" name="Fit_L02_P03_w_1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962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中国</a:t>
            </a:r>
          </a:p>
        </p:txBody>
      </p:sp>
    </p:spTree>
    <p:extLst>
      <p:ext uri="{BB962C8B-B14F-4D97-AF65-F5344CB8AC3E}">
        <p14:creationId xmlns:p14="http://schemas.microsoft.com/office/powerpoint/2010/main" val="35775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the US</a:t>
            </a:r>
          </a:p>
        </p:txBody>
      </p:sp>
      <p:pic>
        <p:nvPicPr>
          <p:cNvPr id="2" name="Fit_L02_P03_w_1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057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2554545"/>
          </a:xfrm>
        </p:spPr>
        <p:txBody>
          <a:bodyPr/>
          <a:lstStyle/>
          <a:p>
            <a:r>
              <a:rPr lang="ja-JP" altLang="en-US"/>
              <a:t>アメリカ合衆国（＝</a:t>
            </a:r>
            <a:r>
              <a:rPr lang="en-US" altLang="ja-JP"/>
              <a:t>the United States</a:t>
            </a:r>
            <a:r>
              <a:rPr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089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790622" y="2038009"/>
            <a:ext cx="10163128" cy="1943441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・本文の内容を確認しよう！</a:t>
            </a:r>
            <a:endParaRPr kumimoji="1" lang="en-US" altLang="ja-JP" sz="2800" dirty="0" smtClean="0"/>
          </a:p>
          <a:p>
            <a:pPr algn="l"/>
            <a:r>
              <a:rPr lang="ja-JP" altLang="en-US" sz="2800" dirty="0" smtClean="0"/>
              <a:t>・</a:t>
            </a:r>
            <a:r>
              <a:rPr lang="ja-JP" altLang="en-US" sz="2800" dirty="0"/>
              <a:t>音声</a:t>
            </a:r>
            <a:r>
              <a:rPr lang="ja-JP" altLang="en-US" sz="2800" dirty="0" smtClean="0"/>
              <a:t>に続けて音読の練習をしよう！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・強く読む所、つなげて読む所などを意識して音読に取り組もう！</a:t>
            </a:r>
            <a:endParaRPr lang="en-US" altLang="ja-JP" sz="2800" dirty="0" smtClean="0"/>
          </a:p>
          <a:p>
            <a:pPr algn="l"/>
            <a:endParaRPr lang="en-US" altLang="ja-JP" sz="2800" dirty="0"/>
          </a:p>
          <a:p>
            <a:pPr algn="l"/>
            <a:r>
              <a:rPr lang="ja-JP" altLang="en-US" sz="2800" dirty="0"/>
              <a:t>　</a:t>
            </a:r>
            <a:endParaRPr lang="en-US" altLang="ja-JP" sz="2800" dirty="0"/>
          </a:p>
          <a:p>
            <a:pPr algn="l"/>
            <a:endParaRPr lang="en-US" altLang="ja-JP" sz="28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r>
              <a:rPr lang="ja-JP" altLang="en-US" sz="7200" dirty="0"/>
              <a:t>２</a:t>
            </a:r>
            <a:r>
              <a:rPr kumimoji="1" lang="ja-JP" altLang="en-US" sz="7200" dirty="0" smtClean="0"/>
              <a:t>　本文の内容確認・音読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114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カレーが日本中に広まったあと，日本人は多くの新しいカレーをベースにした食品を発明しました。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4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461239"/>
          </a:xfrm>
        </p:spPr>
        <p:txBody>
          <a:bodyPr/>
          <a:lstStyle/>
          <a:p>
            <a:r>
              <a:rPr lang="en-US" altLang="ja-JP" dirty="0"/>
              <a:t>After curry spread around Japan, Japanese people invented a lot of new curry-based foods.</a:t>
            </a:r>
            <a:endParaRPr kumimoji="1" lang="ja-JP" altLang="en-US" dirty="0"/>
          </a:p>
        </p:txBody>
      </p:sp>
      <p:pic>
        <p:nvPicPr>
          <p:cNvPr id="2" name="Fit_L02_P03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183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カレーを麺類やパンと混ぜ合わせることによって，彼らはカレーうどんやカレーパンを作りました。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20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invent</a:t>
            </a:r>
            <a:endParaRPr lang="en-US" altLang="ja-JP" dirty="0"/>
          </a:p>
        </p:txBody>
      </p:sp>
      <p:pic>
        <p:nvPicPr>
          <p:cNvPr id="2" name="Fit_L02_P03_w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033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By mixing curry with noodles and bread, they made curry-</a:t>
            </a:r>
            <a:r>
              <a:rPr lang="en-US" altLang="ja-JP" i="1" dirty="0" err="1"/>
              <a:t>udon</a:t>
            </a:r>
            <a:r>
              <a:rPr lang="en-US" altLang="ja-JP" dirty="0"/>
              <a:t> and curry-</a:t>
            </a:r>
            <a:r>
              <a:rPr lang="en-US" altLang="ja-JP" i="1" dirty="0"/>
              <a:t>pan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2" name="Fit_L02_P03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098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おそらく，あなたも何種類かのカレー風味のスナック菓子を食べたことがあります。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6751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Maybe you have also eaten some kinds of curry-flavored snacks.</a:t>
            </a:r>
            <a:endParaRPr kumimoji="1" lang="ja-JP" altLang="en-US" dirty="0"/>
          </a:p>
        </p:txBody>
      </p:sp>
      <p:pic>
        <p:nvPicPr>
          <p:cNvPr id="2" name="Fit_L02_P03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022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カレールーと「レトルトカレー」は特に成功しました。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301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The curry roux and “curry in a pouch” were especially successful. </a:t>
            </a:r>
            <a:endParaRPr kumimoji="1" lang="ja-JP" altLang="en-US" dirty="0"/>
          </a:p>
        </p:txBody>
      </p:sp>
      <p:pic>
        <p:nvPicPr>
          <p:cNvPr id="2" name="Fit_L02_P03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097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4380879"/>
          </a:xfrm>
        </p:spPr>
        <p:txBody>
          <a:bodyPr/>
          <a:lstStyle/>
          <a:p>
            <a:r>
              <a:rPr lang="ja-JP" altLang="en-US" dirty="0"/>
              <a:t>それらは海外に輸出され，そしてそれらはオーストラリア，中国，韓国，そしてアメリカのようないくつかの国で一般的になっています。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3436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924361"/>
          </a:xfrm>
        </p:spPr>
        <p:txBody>
          <a:bodyPr/>
          <a:lstStyle/>
          <a:p>
            <a:r>
              <a:rPr lang="en-US" altLang="ja-JP" sz="5400" dirty="0"/>
              <a:t>They were exported overseas, and they have become popular in some countries like Australia, China, South Korea, and the US. </a:t>
            </a:r>
            <a:endParaRPr kumimoji="1" lang="ja-JP" altLang="en-US" sz="5400" dirty="0"/>
          </a:p>
        </p:txBody>
      </p:sp>
      <p:pic>
        <p:nvPicPr>
          <p:cNvPr id="2" name="Fit_L02_P03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175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「レトルトカレー」は今や国際宇宙ステーション（</a:t>
            </a:r>
            <a:r>
              <a:rPr lang="en-US" altLang="ja-JP" dirty="0"/>
              <a:t>ISS</a:t>
            </a:r>
            <a:r>
              <a:rPr lang="ja-JP" altLang="en-US" dirty="0"/>
              <a:t>）でさえも食べられています！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2131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632311"/>
          </a:xfrm>
        </p:spPr>
        <p:txBody>
          <a:bodyPr/>
          <a:lstStyle/>
          <a:p>
            <a:r>
              <a:rPr lang="en-US" altLang="ja-JP" dirty="0" smtClean="0"/>
              <a:t>“</a:t>
            </a:r>
            <a:r>
              <a:rPr lang="en-US" altLang="ja-JP" dirty="0"/>
              <a:t>Curry in a pouch” is now eaten even in the International Space Station (ISS)!</a:t>
            </a:r>
            <a:endParaRPr kumimoji="1" lang="ja-JP" altLang="en-US" dirty="0"/>
          </a:p>
        </p:txBody>
      </p:sp>
      <p:pic>
        <p:nvPicPr>
          <p:cNvPr id="2" name="Fit_L02_P03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134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056892"/>
          </a:xfrm>
        </p:spPr>
        <p:txBody>
          <a:bodyPr/>
          <a:lstStyle/>
          <a:p>
            <a:r>
              <a:rPr lang="ja-JP" altLang="en-US" dirty="0"/>
              <a:t>カレーはインドで生まれました。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174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/>
              <a:t>～を発明</a:t>
            </a:r>
            <a:r>
              <a:rPr lang="ja-JP" altLang="en-US" dirty="0" smtClean="0"/>
              <a:t>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5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306255"/>
          </a:xfrm>
        </p:spPr>
        <p:txBody>
          <a:bodyPr/>
          <a:lstStyle/>
          <a:p>
            <a:r>
              <a:rPr lang="en-US" altLang="ja-JP" dirty="0"/>
              <a:t>Curry was born in India. </a:t>
            </a:r>
            <a:endParaRPr kumimoji="1" lang="ja-JP" altLang="en-US" dirty="0"/>
          </a:p>
        </p:txBody>
      </p:sp>
      <p:pic>
        <p:nvPicPr>
          <p:cNvPr id="2" name="Fit_L02_P03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053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後に，それはイギリスへ持って行かれ，それから日本へ持って行かれました。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307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smtClean="0"/>
              <a:t>Later</a:t>
            </a:r>
            <a:r>
              <a:rPr lang="en-US" altLang="ja-JP" dirty="0"/>
              <a:t>, it was taken to the UK, and then to Japan.</a:t>
            </a:r>
            <a:endParaRPr kumimoji="1" lang="ja-JP" altLang="en-US" dirty="0"/>
          </a:p>
        </p:txBody>
      </p:sp>
      <p:pic>
        <p:nvPicPr>
          <p:cNvPr id="2" name="Fit_L02_P03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928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今ではそれは世界中で食べられています。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43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Now it is eaten all over the world.</a:t>
            </a:r>
            <a:endParaRPr kumimoji="1" lang="ja-JP" altLang="en-US" dirty="0"/>
          </a:p>
        </p:txBody>
      </p:sp>
      <p:pic>
        <p:nvPicPr>
          <p:cNvPr id="2" name="Fit_L02_P03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702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523220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（　　　　　）に何が入るか考えよう！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レベル１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7094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カレーが日本中に広まったあと，日本人は多くの新しいカレーをベースにした食品を発明しました。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90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632311"/>
          </a:xfrm>
        </p:spPr>
        <p:txBody>
          <a:bodyPr/>
          <a:lstStyle/>
          <a:p>
            <a:r>
              <a:rPr lang="en-US" altLang="ja-JP" dirty="0"/>
              <a:t>After curry spread around Japan, Japanese people </a:t>
            </a:r>
            <a:r>
              <a:rPr lang="en-US" altLang="ja-JP" dirty="0" smtClean="0"/>
              <a:t>(            ) </a:t>
            </a:r>
            <a:r>
              <a:rPr lang="en-US" altLang="ja-JP" dirty="0"/>
              <a:t>a lot of new curry-based foods.</a:t>
            </a:r>
            <a:endParaRPr kumimoji="1" lang="ja-JP" altLang="en-US" dirty="0"/>
          </a:p>
        </p:txBody>
      </p:sp>
      <p:pic>
        <p:nvPicPr>
          <p:cNvPr id="2" name="Fit_L02_P03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148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カレーを麺類やパンと混ぜ合わせることによって，彼らはカレーうどんやカレーパンを作りました。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1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632311"/>
          </a:xfrm>
        </p:spPr>
        <p:txBody>
          <a:bodyPr/>
          <a:lstStyle/>
          <a:p>
            <a:r>
              <a:rPr lang="en-US" altLang="ja-JP" dirty="0"/>
              <a:t>By </a:t>
            </a:r>
            <a:r>
              <a:rPr lang="en-US" altLang="ja-JP" dirty="0" smtClean="0"/>
              <a:t>(            ) </a:t>
            </a:r>
            <a:r>
              <a:rPr lang="en-US" altLang="ja-JP" dirty="0"/>
              <a:t>curry with noodles and bread, they made curry-</a:t>
            </a:r>
            <a:r>
              <a:rPr lang="en-US" altLang="ja-JP" i="1" dirty="0" err="1"/>
              <a:t>udon</a:t>
            </a:r>
            <a:r>
              <a:rPr lang="en-US" altLang="ja-JP" dirty="0"/>
              <a:t> and curry-</a:t>
            </a:r>
            <a:r>
              <a:rPr lang="en-US" altLang="ja-JP" i="1" dirty="0"/>
              <a:t>pan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2" name="Fit_L02_P03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453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-based</a:t>
            </a:r>
          </a:p>
        </p:txBody>
      </p:sp>
      <p:pic>
        <p:nvPicPr>
          <p:cNvPr id="2" name="Fit_L02_P03_w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089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おそらく，あなたも何種類かのカレー風味のスナック菓子を食べたことがあります。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4901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Maybe you have also </a:t>
            </a:r>
            <a:r>
              <a:rPr lang="en-US" altLang="ja-JP" dirty="0" smtClean="0"/>
              <a:t>(        ) </a:t>
            </a:r>
            <a:r>
              <a:rPr lang="en-US" altLang="ja-JP" dirty="0"/>
              <a:t>some kinds of curry-flavored snacks.</a:t>
            </a:r>
            <a:endParaRPr kumimoji="1" lang="ja-JP" altLang="en-US" dirty="0"/>
          </a:p>
        </p:txBody>
      </p:sp>
      <p:pic>
        <p:nvPicPr>
          <p:cNvPr id="2" name="Fit_L02_P03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4029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カレールーと「レトルトカレー」は特に成功しました。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981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The curry roux and “curry in a pouch” were especially </a:t>
            </a:r>
            <a:r>
              <a:rPr lang="en-US" altLang="ja-JP" dirty="0" smtClean="0"/>
              <a:t>(              ). </a:t>
            </a:r>
            <a:endParaRPr kumimoji="1" lang="ja-JP" altLang="en-US" dirty="0"/>
          </a:p>
        </p:txBody>
      </p:sp>
      <p:pic>
        <p:nvPicPr>
          <p:cNvPr id="2" name="Fit_L02_P03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420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4380879"/>
          </a:xfrm>
        </p:spPr>
        <p:txBody>
          <a:bodyPr/>
          <a:lstStyle/>
          <a:p>
            <a:r>
              <a:rPr lang="ja-JP" altLang="en-US" dirty="0"/>
              <a:t>それらは海外に輸出され，そしてそれらはオーストラリア，中国，韓国，そしてアメリカのようないくつかの国で一般的になっています。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996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078313"/>
          </a:xfrm>
        </p:spPr>
        <p:txBody>
          <a:bodyPr/>
          <a:lstStyle/>
          <a:p>
            <a:r>
              <a:rPr lang="en-US" altLang="ja-JP" sz="5400" dirty="0"/>
              <a:t>They were exported overseas, and they have </a:t>
            </a:r>
            <a:r>
              <a:rPr lang="en-US" altLang="ja-JP" sz="5400" dirty="0" smtClean="0"/>
              <a:t>become (         ) </a:t>
            </a:r>
            <a:r>
              <a:rPr lang="en-US" altLang="ja-JP" sz="5400" dirty="0"/>
              <a:t>in some countries like Australia, China, South Korea, and the US. </a:t>
            </a:r>
            <a:endParaRPr kumimoji="1" lang="ja-JP" altLang="en-US" sz="5400" dirty="0"/>
          </a:p>
        </p:txBody>
      </p:sp>
      <p:pic>
        <p:nvPicPr>
          <p:cNvPr id="2" name="Fit_L02_P03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88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「レトルトカレー」は今や国際宇宙ステーション（</a:t>
            </a:r>
            <a:r>
              <a:rPr lang="en-US" altLang="ja-JP" dirty="0"/>
              <a:t>ISS</a:t>
            </a:r>
            <a:r>
              <a:rPr lang="ja-JP" altLang="en-US" dirty="0"/>
              <a:t>）でさえも食べられています！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2630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632311"/>
          </a:xfrm>
        </p:spPr>
        <p:txBody>
          <a:bodyPr/>
          <a:lstStyle/>
          <a:p>
            <a:r>
              <a:rPr lang="en-US" altLang="ja-JP" dirty="0" smtClean="0"/>
              <a:t>“</a:t>
            </a:r>
            <a:r>
              <a:rPr lang="en-US" altLang="ja-JP" dirty="0"/>
              <a:t>Curry in a pouch” is now </a:t>
            </a:r>
            <a:r>
              <a:rPr lang="en-US" altLang="ja-JP" dirty="0" smtClean="0"/>
              <a:t>(        ) </a:t>
            </a:r>
            <a:r>
              <a:rPr lang="en-US" altLang="ja-JP" dirty="0"/>
              <a:t>even in the International Space Station (ISS)!</a:t>
            </a:r>
            <a:endParaRPr kumimoji="1" lang="ja-JP" altLang="en-US" dirty="0"/>
          </a:p>
        </p:txBody>
      </p:sp>
      <p:pic>
        <p:nvPicPr>
          <p:cNvPr id="2" name="Fit_L02_P03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0933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056892"/>
          </a:xfrm>
        </p:spPr>
        <p:txBody>
          <a:bodyPr/>
          <a:lstStyle/>
          <a:p>
            <a:r>
              <a:rPr lang="ja-JP" altLang="en-US" dirty="0"/>
              <a:t>カレーはインドで生まれました。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81034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477328"/>
          </a:xfrm>
        </p:spPr>
        <p:txBody>
          <a:bodyPr/>
          <a:lstStyle/>
          <a:p>
            <a:r>
              <a:rPr lang="en-US" altLang="ja-JP" dirty="0"/>
              <a:t>Curry was </a:t>
            </a:r>
            <a:r>
              <a:rPr lang="en-US" altLang="ja-JP" dirty="0" smtClean="0"/>
              <a:t>(        ) </a:t>
            </a:r>
            <a:r>
              <a:rPr lang="en-US" altLang="ja-JP" dirty="0"/>
              <a:t>in India. </a:t>
            </a:r>
            <a:endParaRPr kumimoji="1" lang="ja-JP" altLang="en-US" dirty="0"/>
          </a:p>
        </p:txBody>
      </p:sp>
      <p:pic>
        <p:nvPicPr>
          <p:cNvPr id="2" name="Fit_L02_P03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512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/>
              <a:t>～をベースに</a:t>
            </a:r>
            <a:r>
              <a:rPr lang="ja-JP" altLang="en-US" dirty="0" smtClean="0"/>
              <a:t>した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41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後に，それはイギリスへ持って行かれ，それから日本へ持って行かれました。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3862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 smtClean="0"/>
              <a:t>Later</a:t>
            </a:r>
            <a:r>
              <a:rPr lang="en-US" altLang="ja-JP" dirty="0"/>
              <a:t>, it was </a:t>
            </a:r>
            <a:r>
              <a:rPr lang="en-US" altLang="ja-JP" dirty="0" smtClean="0"/>
              <a:t>(          ) </a:t>
            </a:r>
            <a:r>
              <a:rPr lang="en-US" altLang="ja-JP" dirty="0"/>
              <a:t>to the UK, and then to Japan.</a:t>
            </a:r>
            <a:endParaRPr kumimoji="1" lang="ja-JP" altLang="en-US" dirty="0"/>
          </a:p>
        </p:txBody>
      </p:sp>
      <p:pic>
        <p:nvPicPr>
          <p:cNvPr id="2" name="Fit_L02_P03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325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今ではそれは世界中で食べられています。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65594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Now it is </a:t>
            </a:r>
            <a:r>
              <a:rPr lang="en-US" altLang="ja-JP" dirty="0" smtClean="0"/>
              <a:t>(         ) </a:t>
            </a:r>
            <a:r>
              <a:rPr lang="en-US" altLang="ja-JP" dirty="0"/>
              <a:t>all over the world.</a:t>
            </a:r>
            <a:endParaRPr kumimoji="1" lang="ja-JP" altLang="en-US" dirty="0"/>
          </a:p>
        </p:txBody>
      </p:sp>
      <p:pic>
        <p:nvPicPr>
          <p:cNvPr id="2" name="Fit_L02_P03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303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954107"/>
          </a:xfrm>
        </p:spPr>
        <p:txBody>
          <a:bodyPr/>
          <a:lstStyle/>
          <a:p>
            <a:pPr algn="l"/>
            <a:r>
              <a:rPr lang="ja-JP" altLang="en-US" sz="2800" dirty="0" smtClean="0"/>
              <a:t>（</a:t>
            </a:r>
            <a:r>
              <a:rPr lang="ja-JP" altLang="en-US" sz="2800" dirty="0"/>
              <a:t>　　　　</a:t>
            </a:r>
            <a:r>
              <a:rPr lang="ja-JP" altLang="en-US" sz="2800" dirty="0" smtClean="0"/>
              <a:t>）</a:t>
            </a:r>
            <a:r>
              <a:rPr lang="ja-JP" altLang="en-US" sz="2800" dirty="0"/>
              <a:t>に何が入るか考えよう</a:t>
            </a:r>
            <a:r>
              <a:rPr lang="ja-JP" altLang="en-US" sz="2800" dirty="0" smtClean="0"/>
              <a:t>！ただし、（　　　）の中は１語とは限りません。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レベル２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7612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カレーが日本中に広まったあと，日本人は多くの新しいカレーをベースにした食品を発明しました。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6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After curry spread around Japan, Japanese people </a:t>
            </a:r>
            <a:r>
              <a:rPr lang="en-US" altLang="ja-JP" dirty="0" smtClean="0"/>
              <a:t>(                                       ).</a:t>
            </a:r>
            <a:endParaRPr kumimoji="1" lang="ja-JP" altLang="en-US" dirty="0"/>
          </a:p>
        </p:txBody>
      </p:sp>
      <p:pic>
        <p:nvPicPr>
          <p:cNvPr id="2" name="Fit_L02_P03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259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カレーを麺類やパンと混ぜ合わせることによって，彼らはカレーうどんやカレーパンを作りました。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0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(</a:t>
            </a:r>
            <a:r>
              <a:rPr lang="en-US" altLang="ja-JP" dirty="0" smtClean="0"/>
              <a:t>                       ) </a:t>
            </a:r>
            <a:r>
              <a:rPr lang="en-US" altLang="ja-JP" dirty="0"/>
              <a:t>noodles and bread, they made curry-</a:t>
            </a:r>
            <a:r>
              <a:rPr lang="en-US" altLang="ja-JP" i="1" dirty="0" err="1"/>
              <a:t>udon</a:t>
            </a:r>
            <a:r>
              <a:rPr lang="en-US" altLang="ja-JP" dirty="0"/>
              <a:t> and curry-</a:t>
            </a:r>
            <a:r>
              <a:rPr lang="en-US" altLang="ja-JP" i="1" dirty="0"/>
              <a:t>pan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2" name="Fit_L02_P03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622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おそらく，あなたも何種類かのカレー風味のスナック菓子を食べたことがあります。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00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noodle</a:t>
            </a:r>
          </a:p>
        </p:txBody>
      </p:sp>
      <p:pic>
        <p:nvPicPr>
          <p:cNvPr id="2" name="Fit_L02_P03_w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120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Maybe you </a:t>
            </a:r>
            <a:r>
              <a:rPr lang="en-US" altLang="ja-JP" dirty="0" smtClean="0"/>
              <a:t>(                        ) </a:t>
            </a:r>
            <a:r>
              <a:rPr lang="en-US" altLang="ja-JP" dirty="0"/>
              <a:t>some kinds of curry-flavored snacks.</a:t>
            </a:r>
            <a:endParaRPr kumimoji="1" lang="ja-JP" altLang="en-US" dirty="0"/>
          </a:p>
        </p:txBody>
      </p:sp>
      <p:pic>
        <p:nvPicPr>
          <p:cNvPr id="2" name="Fit_L02_P03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809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カレールーと「レトルトカレー」は特に成功しました。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02611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 curry roux and “curry in a pouch” were (</a:t>
            </a:r>
            <a:r>
              <a:rPr lang="en-US" altLang="ja-JP" dirty="0" smtClean="0"/>
              <a:t>                   ). </a:t>
            </a:r>
            <a:endParaRPr kumimoji="1" lang="ja-JP" altLang="en-US" dirty="0"/>
          </a:p>
        </p:txBody>
      </p:sp>
      <p:pic>
        <p:nvPicPr>
          <p:cNvPr id="2" name="Fit_L02_P03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679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4380879"/>
          </a:xfrm>
        </p:spPr>
        <p:txBody>
          <a:bodyPr/>
          <a:lstStyle/>
          <a:p>
            <a:r>
              <a:rPr lang="ja-JP" altLang="en-US" dirty="0"/>
              <a:t>それらは海外に輸出され，そしてそれらはオーストラリア，中国，韓国，そしてアメリカのようないくつかの国で一般的になっています。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51849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078313"/>
          </a:xfrm>
        </p:spPr>
        <p:txBody>
          <a:bodyPr/>
          <a:lstStyle/>
          <a:p>
            <a:r>
              <a:rPr lang="en-US" altLang="ja-JP" sz="5400" dirty="0"/>
              <a:t>They were exported overseas, and they </a:t>
            </a:r>
            <a:r>
              <a:rPr lang="en-US" altLang="ja-JP" sz="5400" dirty="0" smtClean="0"/>
              <a:t>(                                ) </a:t>
            </a:r>
            <a:r>
              <a:rPr lang="en-US" altLang="ja-JP" sz="5400" dirty="0"/>
              <a:t>in some countries like Australia, China, South Korea, and the US. </a:t>
            </a:r>
            <a:endParaRPr kumimoji="1" lang="ja-JP" altLang="en-US" sz="5400" dirty="0"/>
          </a:p>
        </p:txBody>
      </p:sp>
      <p:pic>
        <p:nvPicPr>
          <p:cNvPr id="2" name="Fit_L02_P03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176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「レトルトカレー」は今や国際宇宙ステーション（</a:t>
            </a:r>
            <a:r>
              <a:rPr lang="en-US" altLang="ja-JP" dirty="0"/>
              <a:t>ISS</a:t>
            </a:r>
            <a:r>
              <a:rPr lang="ja-JP" altLang="en-US" dirty="0"/>
              <a:t>）でさえも食べられています！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388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632311"/>
          </a:xfrm>
        </p:spPr>
        <p:txBody>
          <a:bodyPr/>
          <a:lstStyle/>
          <a:p>
            <a:r>
              <a:rPr lang="en-US" altLang="ja-JP" dirty="0" smtClean="0"/>
              <a:t>“</a:t>
            </a:r>
            <a:r>
              <a:rPr lang="en-US" altLang="ja-JP" dirty="0"/>
              <a:t>Curry in a pouch” is </a:t>
            </a:r>
            <a:r>
              <a:rPr lang="en-US" altLang="ja-JP" dirty="0" smtClean="0"/>
              <a:t>(                     ) even </a:t>
            </a:r>
            <a:r>
              <a:rPr lang="en-US" altLang="ja-JP" dirty="0"/>
              <a:t>in the International Space Station (ISS)!</a:t>
            </a:r>
            <a:endParaRPr kumimoji="1" lang="ja-JP" altLang="en-US" dirty="0"/>
          </a:p>
        </p:txBody>
      </p:sp>
      <p:pic>
        <p:nvPicPr>
          <p:cNvPr id="2" name="Fit_L02_P03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117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056892"/>
          </a:xfrm>
        </p:spPr>
        <p:txBody>
          <a:bodyPr/>
          <a:lstStyle/>
          <a:p>
            <a:r>
              <a:rPr lang="ja-JP" altLang="en-US" dirty="0"/>
              <a:t>カレーはインドで生まれました。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54639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477328"/>
          </a:xfrm>
        </p:spPr>
        <p:txBody>
          <a:bodyPr/>
          <a:lstStyle/>
          <a:p>
            <a:r>
              <a:rPr lang="en-US" altLang="ja-JP" dirty="0"/>
              <a:t>Curry </a:t>
            </a:r>
            <a:r>
              <a:rPr lang="en-US" altLang="ja-JP" dirty="0" smtClean="0"/>
              <a:t>(                       ) </a:t>
            </a:r>
            <a:r>
              <a:rPr lang="en-US" altLang="ja-JP" dirty="0"/>
              <a:t>India. </a:t>
            </a:r>
            <a:endParaRPr kumimoji="1" lang="ja-JP" altLang="en-US" dirty="0"/>
          </a:p>
        </p:txBody>
      </p:sp>
      <p:pic>
        <p:nvPicPr>
          <p:cNvPr id="2" name="Fit_L02_P03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4866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後に，それはイギリスへ持って行かれ，それから日本へ持って行かれました。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716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/>
              <a:t>麺（類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 smtClean="0"/>
              <a:t>Later</a:t>
            </a:r>
            <a:r>
              <a:rPr lang="en-US" altLang="ja-JP" dirty="0"/>
              <a:t>, it </a:t>
            </a:r>
            <a:r>
              <a:rPr lang="en-US" altLang="ja-JP" dirty="0" smtClean="0"/>
              <a:t>(                  ) </a:t>
            </a:r>
            <a:r>
              <a:rPr lang="en-US" altLang="ja-JP" dirty="0"/>
              <a:t>the UK, and then to Japan.</a:t>
            </a:r>
            <a:endParaRPr kumimoji="1" lang="ja-JP" altLang="en-US" dirty="0"/>
          </a:p>
        </p:txBody>
      </p:sp>
      <p:pic>
        <p:nvPicPr>
          <p:cNvPr id="2" name="Fit_L02_P03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651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今ではそれは世界中で食べられています。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70758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Now it </a:t>
            </a:r>
            <a:r>
              <a:rPr lang="en-US" altLang="ja-JP" dirty="0" smtClean="0"/>
              <a:t>(                ) </a:t>
            </a:r>
            <a:r>
              <a:rPr lang="en-US" altLang="ja-JP" dirty="0"/>
              <a:t>all over the world.</a:t>
            </a:r>
            <a:endParaRPr kumimoji="1" lang="ja-JP" altLang="en-US" dirty="0"/>
          </a:p>
        </p:txBody>
      </p:sp>
      <p:pic>
        <p:nvPicPr>
          <p:cNvPr id="2" name="Fit_L02_P03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809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3000821"/>
          </a:xfrm>
        </p:spPr>
        <p:txBody>
          <a:bodyPr/>
          <a:lstStyle/>
          <a:p>
            <a:pPr algn="l"/>
            <a:r>
              <a:rPr lang="ja-JP" altLang="en-US" sz="2800" dirty="0" smtClean="0"/>
              <a:t>・日本語を英語に直そう！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・日本語をパッと見て英語がすらすら言えるようになるまで、何度も音　　</a:t>
            </a:r>
            <a:r>
              <a:rPr lang="ja-JP" altLang="en-US" sz="2800" dirty="0" err="1" smtClean="0"/>
              <a:t>読しよう</a:t>
            </a:r>
            <a:r>
              <a:rPr lang="ja-JP" altLang="en-US" sz="2800" dirty="0" smtClean="0"/>
              <a:t>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・何も見ないで（日本語訳も見ないで）本文をすべて暗唱できるようになれば完璧です！</a:t>
            </a:r>
            <a:endParaRPr lang="en-US" altLang="ja-JP" sz="2800" dirty="0" smtClean="0"/>
          </a:p>
          <a:p>
            <a:pPr algn="l"/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05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カレーが日本中に広まったあと，日本人は多くの新しいカレーをベースにした食品を発明しました。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15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461239"/>
          </a:xfrm>
        </p:spPr>
        <p:txBody>
          <a:bodyPr/>
          <a:lstStyle/>
          <a:p>
            <a:r>
              <a:rPr lang="en-US" altLang="ja-JP" dirty="0"/>
              <a:t>After curry spread around Japan, Japanese people invented a lot of new curry-based foods.</a:t>
            </a:r>
            <a:endParaRPr kumimoji="1" lang="ja-JP" altLang="en-US" dirty="0"/>
          </a:p>
        </p:txBody>
      </p:sp>
      <p:pic>
        <p:nvPicPr>
          <p:cNvPr id="2" name="Fit_L02_P03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542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カレーを麺類やパンと混ぜ合わせることによって，彼らはカレーうどんやカレーパンを作りました。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0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By mixing curry with noodles and bread, they made curry-</a:t>
            </a:r>
            <a:r>
              <a:rPr lang="en-US" altLang="ja-JP" i="1" dirty="0" err="1"/>
              <a:t>udon</a:t>
            </a:r>
            <a:r>
              <a:rPr lang="en-US" altLang="ja-JP" dirty="0"/>
              <a:t> and curry-</a:t>
            </a:r>
            <a:r>
              <a:rPr lang="en-US" altLang="ja-JP" i="1" dirty="0"/>
              <a:t>pan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2" name="Fit_L02_P03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3332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おそらく，あなたも何種類かのカレー風味のスナック菓子を食べたことがあります。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61864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Maybe you have also eaten some kinds of curry-flavored snacks.</a:t>
            </a:r>
            <a:endParaRPr kumimoji="1" lang="ja-JP" altLang="en-US" dirty="0"/>
          </a:p>
        </p:txBody>
      </p:sp>
      <p:pic>
        <p:nvPicPr>
          <p:cNvPr id="2" name="Fit_L02_P03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829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1324</Words>
  <Application>Microsoft Office PowerPoint</Application>
  <PresentationFormat>ワイド画面</PresentationFormat>
  <Paragraphs>136</Paragraphs>
  <Slides>112</Slides>
  <Notes>0</Notes>
  <HiddenSlides>0</HiddenSlides>
  <MMClips>52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112</vt:i4>
      </vt:variant>
    </vt:vector>
  </HeadingPairs>
  <TitlesOfParts>
    <vt:vector size="117" baseType="lpstr">
      <vt:lpstr>ＭＳ Ｐゴシック</vt:lpstr>
      <vt:lpstr>Arial</vt:lpstr>
      <vt:lpstr>Calibri</vt:lpstr>
      <vt:lpstr>Calibri Light</vt:lpstr>
      <vt:lpstr>Office Theme</vt:lpstr>
      <vt:lpstr>Lesson 2</vt:lpstr>
      <vt:lpstr>本日のメニュー</vt:lpstr>
      <vt:lpstr>１　単語の確認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　本文の内容確認・音読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Biomimetics</dc:title>
  <dc:creator>横田佳奈</dc:creator>
  <cp:lastModifiedBy>川崎 征之</cp:lastModifiedBy>
  <cp:revision>51</cp:revision>
  <dcterms:created xsi:type="dcterms:W3CDTF">2016-06-24T01:46:52Z</dcterms:created>
  <dcterms:modified xsi:type="dcterms:W3CDTF">2020-05-12T02:13:35Z</dcterms:modified>
</cp:coreProperties>
</file>