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402" r:id="rId2"/>
    <p:sldId id="302" r:id="rId3"/>
    <p:sldId id="303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2" r:id="rId14"/>
    <p:sldId id="413" r:id="rId15"/>
    <p:sldId id="414" r:id="rId16"/>
    <p:sldId id="415" r:id="rId17"/>
    <p:sldId id="416" r:id="rId18"/>
    <p:sldId id="417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305" r:id="rId37"/>
    <p:sldId id="436" r:id="rId38"/>
    <p:sldId id="435" r:id="rId39"/>
    <p:sldId id="438" r:id="rId40"/>
    <p:sldId id="437" r:id="rId41"/>
    <p:sldId id="440" r:id="rId42"/>
    <p:sldId id="439" r:id="rId43"/>
    <p:sldId id="442" r:id="rId44"/>
    <p:sldId id="441" r:id="rId45"/>
    <p:sldId id="444" r:id="rId46"/>
    <p:sldId id="443" r:id="rId47"/>
    <p:sldId id="446" r:id="rId48"/>
    <p:sldId id="445" r:id="rId49"/>
    <p:sldId id="448" r:id="rId50"/>
    <p:sldId id="447" r:id="rId51"/>
    <p:sldId id="450" r:id="rId52"/>
    <p:sldId id="449" r:id="rId53"/>
    <p:sldId id="452" r:id="rId54"/>
    <p:sldId id="451" r:id="rId55"/>
    <p:sldId id="454" r:id="rId56"/>
    <p:sldId id="453" r:id="rId57"/>
    <p:sldId id="329" r:id="rId58"/>
    <p:sldId id="456" r:id="rId59"/>
    <p:sldId id="455" r:id="rId60"/>
    <p:sldId id="458" r:id="rId61"/>
    <p:sldId id="457" r:id="rId62"/>
    <p:sldId id="460" r:id="rId63"/>
    <p:sldId id="459" r:id="rId64"/>
    <p:sldId id="462" r:id="rId65"/>
    <p:sldId id="461" r:id="rId66"/>
    <p:sldId id="464" r:id="rId67"/>
    <p:sldId id="463" r:id="rId68"/>
    <p:sldId id="466" r:id="rId69"/>
    <p:sldId id="465" r:id="rId70"/>
    <p:sldId id="468" r:id="rId71"/>
    <p:sldId id="467" r:id="rId72"/>
    <p:sldId id="470" r:id="rId73"/>
    <p:sldId id="469" r:id="rId74"/>
    <p:sldId id="472" r:id="rId75"/>
    <p:sldId id="471" r:id="rId76"/>
    <p:sldId id="474" r:id="rId77"/>
    <p:sldId id="473" r:id="rId78"/>
    <p:sldId id="354" r:id="rId79"/>
    <p:sldId id="476" r:id="rId80"/>
    <p:sldId id="475" r:id="rId81"/>
    <p:sldId id="478" r:id="rId82"/>
    <p:sldId id="477" r:id="rId83"/>
    <p:sldId id="480" r:id="rId84"/>
    <p:sldId id="479" r:id="rId85"/>
    <p:sldId id="482" r:id="rId86"/>
    <p:sldId id="481" r:id="rId87"/>
    <p:sldId id="484" r:id="rId88"/>
    <p:sldId id="483" r:id="rId89"/>
    <p:sldId id="486" r:id="rId90"/>
    <p:sldId id="485" r:id="rId91"/>
    <p:sldId id="488" r:id="rId92"/>
    <p:sldId id="487" r:id="rId93"/>
    <p:sldId id="490" r:id="rId94"/>
    <p:sldId id="489" r:id="rId95"/>
    <p:sldId id="492" r:id="rId96"/>
    <p:sldId id="491" r:id="rId97"/>
    <p:sldId id="494" r:id="rId98"/>
    <p:sldId id="493" r:id="rId99"/>
    <p:sldId id="378" r:id="rId100"/>
    <p:sldId id="496" r:id="rId101"/>
    <p:sldId id="495" r:id="rId102"/>
    <p:sldId id="498" r:id="rId103"/>
    <p:sldId id="497" r:id="rId104"/>
    <p:sldId id="500" r:id="rId105"/>
    <p:sldId id="499" r:id="rId106"/>
    <p:sldId id="502" r:id="rId107"/>
    <p:sldId id="501" r:id="rId108"/>
    <p:sldId id="504" r:id="rId109"/>
    <p:sldId id="503" r:id="rId110"/>
    <p:sldId id="506" r:id="rId111"/>
    <p:sldId id="505" r:id="rId112"/>
    <p:sldId id="508" r:id="rId113"/>
    <p:sldId id="507" r:id="rId114"/>
    <p:sldId id="510" r:id="rId115"/>
    <p:sldId id="509" r:id="rId116"/>
    <p:sldId id="512" r:id="rId117"/>
    <p:sldId id="511" r:id="rId118"/>
    <p:sldId id="514" r:id="rId119"/>
    <p:sldId id="513" r:id="rId120"/>
    <p:sldId id="401" r:id="rId1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20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176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695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英語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354842" y="1802920"/>
            <a:ext cx="11505062" cy="184665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1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dirty="0" smtClean="0"/>
              <a:t>単語（英語）</a:t>
            </a:r>
            <a:endParaRPr kumimoji="1" lang="ja-JP" altLang="en-US" dirty="0"/>
          </a:p>
        </p:txBody>
      </p:sp>
      <p:sp>
        <p:nvSpPr>
          <p:cNvPr id="13" name="メディア プレースホルダー 12"/>
          <p:cNvSpPr>
            <a:spLocks noGrp="1"/>
          </p:cNvSpPr>
          <p:nvPr>
            <p:ph type="media" sz="quarter" idx="11"/>
          </p:nvPr>
        </p:nvSpPr>
        <p:spPr>
          <a:xfrm>
            <a:off x="5801975" y="4028176"/>
            <a:ext cx="588049" cy="551406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15526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日本語訳-単語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327547" y="2321312"/>
            <a:ext cx="11546006" cy="132343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smtClean="0"/>
              <a:t>単語（日本語訳）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0353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パート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904924" y="4378219"/>
            <a:ext cx="10382152" cy="1446550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buNone/>
              <a:defRPr sz="8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smtClean="0"/>
              <a:t>マスター テキスト</a:t>
            </a:r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9972" y="333223"/>
            <a:ext cx="9812055" cy="2123658"/>
          </a:xfrm>
        </p:spPr>
        <p:txBody>
          <a:bodyPr wrap="square" anchor="t" anchorCtr="0">
            <a:spAutoFit/>
          </a:bodyPr>
          <a:lstStyle>
            <a:lvl1pPr algn="ctr">
              <a:lnSpc>
                <a:spcPct val="150000"/>
              </a:lnSpc>
              <a:defRPr sz="8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</a:t>
            </a:r>
            <a:r>
              <a:rPr lang="ja-JP" altLang="en-US" smtClean="0"/>
              <a:t>タイトル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23" y="2385045"/>
            <a:ext cx="11928953" cy="147732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50000"/>
              </a:lnSpc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</a:t>
            </a:r>
            <a:r>
              <a:rPr lang="ja-JP" altLang="en-US" smtClean="0"/>
              <a:t>サブタイトル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774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英語本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1477328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Tx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  <p:sp>
        <p:nvSpPr>
          <p:cNvPr id="13" name="メディア プレースホルダー 12"/>
          <p:cNvSpPr>
            <a:spLocks noGrp="1"/>
          </p:cNvSpPr>
          <p:nvPr>
            <p:ph type="media" sz="quarter" idx="11"/>
          </p:nvPr>
        </p:nvSpPr>
        <p:spPr>
          <a:xfrm>
            <a:off x="525303" y="1246876"/>
            <a:ext cx="588049" cy="551406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733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日本語訳-本文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1200329"/>
          </a:xfrm>
        </p:spPr>
        <p:txBody>
          <a:bodyPr wrap="square">
            <a:spAutoFit/>
          </a:bodyPr>
          <a:lstStyle>
            <a:lvl1pPr marL="0" indent="0">
              <a:lnSpc>
                <a:spcPct val="150000"/>
              </a:lnSpc>
              <a:buFontTx/>
              <a:buNone/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smtClean="0"/>
              <a:t>マスター テキストの書式設定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10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348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73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546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826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01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1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32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77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E3183-62D1-435A-9CD6-A71220DC19C3}" type="datetimeFigureOut">
              <a:rPr kumimoji="1" lang="ja-JP" altLang="en-US" smtClean="0"/>
              <a:t>2020/5/12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B31B5-8509-481C-9752-44629B14A1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449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1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1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1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1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4" Type="http://schemas.openxmlformats.org/officeDocument/2006/relationships/image" Target="../media/image1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4" Type="http://schemas.openxmlformats.org/officeDocument/2006/relationships/image" Target="../media/image1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4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4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1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1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1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1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4" Type="http://schemas.openxmlformats.org/officeDocument/2006/relationships/image" Target="../media/image1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4" Type="http://schemas.openxmlformats.org/officeDocument/2006/relationships/image" Target="../media/image1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4" Type="http://schemas.openxmlformats.org/officeDocument/2006/relationships/image" Target="../media/image1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 smtClean="0"/>
              <a:t>-</a:t>
            </a:r>
            <a:r>
              <a:rPr lang="en-US" altLang="ja-JP" smtClean="0"/>
              <a:t>Part 1-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ctrTitle"/>
          </p:nvPr>
        </p:nvSpPr>
        <p:spPr>
          <a:xfrm>
            <a:off x="1189972" y="333223"/>
            <a:ext cx="9812055" cy="1872692"/>
          </a:xfrm>
        </p:spPr>
        <p:txBody>
          <a:bodyPr/>
          <a:lstStyle/>
          <a:p>
            <a:r>
              <a:rPr lang="en-US" altLang="ja-JP" dirty="0"/>
              <a:t>Lesson </a:t>
            </a:r>
            <a:r>
              <a:rPr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1523" y="2385045"/>
            <a:ext cx="11928953" cy="1306255"/>
          </a:xfrm>
        </p:spPr>
        <p:txBody>
          <a:bodyPr/>
          <a:lstStyle/>
          <a:p>
            <a:r>
              <a:rPr lang="en-US" altLang="ja-JP" dirty="0"/>
              <a:t>Curry Travels around the World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506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spice</a:t>
            </a:r>
          </a:p>
        </p:txBody>
      </p:sp>
      <p:pic>
        <p:nvPicPr>
          <p:cNvPr id="2" name="Fit_L02_P01_w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44188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みなさんの多くはカレーがインドで生まれたことを知っています。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180281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Many of you know that curry was born in India.</a:t>
            </a:r>
            <a:endParaRPr kumimoji="1" lang="ja-JP" altLang="en-US" dirty="0"/>
          </a:p>
        </p:txBody>
      </p:sp>
      <p:pic>
        <p:nvPicPr>
          <p:cNvPr id="2" name="Fit_L02_P01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9434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しかし，あなたはインド人は彼らの料理を「カレー」と呼ばないことを知っていましたか。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97029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However, did you know that Indian people do not call their dishes “curry”? </a:t>
            </a:r>
            <a:endParaRPr kumimoji="1" lang="ja-JP" altLang="en-US" dirty="0"/>
          </a:p>
        </p:txBody>
      </p:sp>
      <p:pic>
        <p:nvPicPr>
          <p:cNvPr id="2" name="Fit_L02_P01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7825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イギリス人が「カレー」という言葉を使い始めました。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069866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British people began using the word “curry.”</a:t>
            </a:r>
            <a:endParaRPr kumimoji="1" lang="ja-JP" altLang="en-US" dirty="0"/>
          </a:p>
        </p:txBody>
      </p:sp>
      <p:pic>
        <p:nvPicPr>
          <p:cNvPr id="2" name="Fit_L02_P01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74770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en-US" altLang="ja-JP" dirty="0"/>
              <a:t>1772</a:t>
            </a:r>
            <a:r>
              <a:rPr lang="ja-JP" altLang="en-US" dirty="0"/>
              <a:t>年に，ウォーレン・ヘイスティングズがインドからイギリスにカレーの調理法を紹介しました。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330119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In 1772, Warren Hastings introduced a recipe for curry from India to the UK.</a:t>
            </a:r>
            <a:endParaRPr kumimoji="1" lang="ja-JP" altLang="en-US" dirty="0"/>
          </a:p>
        </p:txBody>
      </p:sp>
      <p:pic>
        <p:nvPicPr>
          <p:cNvPr id="2" name="Fit_L02_P01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24683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彼はまた多くのスパイスといっしょに米を持ち帰りました。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28888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He also brought back rice with many spices. </a:t>
            </a:r>
            <a:endParaRPr kumimoji="1" lang="ja-JP" altLang="en-US" dirty="0"/>
          </a:p>
        </p:txBody>
      </p:sp>
      <p:pic>
        <p:nvPicPr>
          <p:cNvPr id="2" name="Fit_L02_P01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52553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スパイス</a:t>
            </a:r>
          </a:p>
        </p:txBody>
      </p:sp>
    </p:spTree>
    <p:extLst>
      <p:ext uri="{BB962C8B-B14F-4D97-AF65-F5344CB8AC3E}">
        <p14:creationId xmlns:p14="http://schemas.microsoft.com/office/powerpoint/2010/main" val="3608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その後，イギリス人は米といっしょにカレーを食べ始めました。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948507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After that, British people started eating curry with rice.</a:t>
            </a:r>
            <a:endParaRPr kumimoji="1" lang="ja-JP" altLang="en-US" dirty="0"/>
          </a:p>
        </p:txBody>
      </p:sp>
      <p:pic>
        <p:nvPicPr>
          <p:cNvPr id="2" name="Fit_L02_P01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5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en-US" altLang="ja-JP" dirty="0"/>
              <a:t>19</a:t>
            </a:r>
            <a:r>
              <a:rPr lang="ja-JP" altLang="en-US" dirty="0"/>
              <a:t>世紀の初めに，最初のカレー粉がイギリスに現れました。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072137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In the early 19th century, the first curry powder appeared in the UK. </a:t>
            </a:r>
            <a:endParaRPr kumimoji="1" lang="ja-JP" altLang="en-US" dirty="0"/>
          </a:p>
        </p:txBody>
      </p:sp>
      <p:pic>
        <p:nvPicPr>
          <p:cNvPr id="2" name="Fit_L02_P01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7930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そのときまで，カレーのために多くのスパイスを混ぜ合わせることは大変な作業でした。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798812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Until then, mixing the many spices for curry was hard work. </a:t>
            </a:r>
            <a:endParaRPr kumimoji="1" lang="ja-JP" altLang="en-US" dirty="0"/>
          </a:p>
        </p:txBody>
      </p:sp>
      <p:pic>
        <p:nvPicPr>
          <p:cNvPr id="2" name="Fit_L02_P01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01597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人々はカレー粉を使ってカレーを簡単に作ることができました。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665761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People were able to make curry easily with the curry powder. </a:t>
            </a:r>
            <a:endParaRPr kumimoji="1" lang="ja-JP" altLang="en-US" dirty="0"/>
          </a:p>
        </p:txBody>
      </p:sp>
      <p:pic>
        <p:nvPicPr>
          <p:cNvPr id="2" name="Fit_L02_P01_09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11197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それで，カレーはイギリス中に広まりました。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404371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So, curry spread across the UK.</a:t>
            </a:r>
            <a:endParaRPr kumimoji="1" lang="ja-JP" altLang="en-US" dirty="0"/>
          </a:p>
        </p:txBody>
      </p:sp>
      <p:pic>
        <p:nvPicPr>
          <p:cNvPr id="2" name="Fit_L02_P01_10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90426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century</a:t>
            </a:r>
          </a:p>
        </p:txBody>
      </p:sp>
      <p:pic>
        <p:nvPicPr>
          <p:cNvPr id="2" name="Fit_L02_P01_w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12595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5888792"/>
          </a:xfrm>
        </p:spPr>
        <p:txBody>
          <a:bodyPr/>
          <a:lstStyle/>
          <a:p>
            <a:r>
              <a:rPr kumimoji="1" lang="ja-JP" altLang="en-US" smtClean="0"/>
              <a:t>今日の</a:t>
            </a:r>
            <a:r>
              <a:rPr lang="ja-JP" altLang="en-US"/>
              <a:t>動画</a:t>
            </a:r>
            <a:r>
              <a:rPr kumimoji="1" lang="ja-JP" altLang="en-US" smtClean="0"/>
              <a:t>は</a:t>
            </a:r>
            <a:r>
              <a:rPr kumimoji="1" lang="ja-JP" altLang="en-US" dirty="0" smtClean="0"/>
              <a:t>ここまでです。残りの時間は何度も音読をして本文をしっかり覚えましょう</a:t>
            </a:r>
            <a:r>
              <a:rPr lang="ja-JP" altLang="en-US" dirty="0" smtClean="0"/>
              <a:t>！</a:t>
            </a:r>
            <a:endParaRPr lang="en-US" altLang="ja-JP" dirty="0"/>
          </a:p>
          <a:p>
            <a:r>
              <a:rPr lang="en-US" altLang="ja-JP" dirty="0" smtClean="0"/>
              <a:t>Time flies like an arrow!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8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世紀</a:t>
            </a:r>
          </a:p>
        </p:txBody>
      </p:sp>
    </p:spTree>
    <p:extLst>
      <p:ext uri="{BB962C8B-B14F-4D97-AF65-F5344CB8AC3E}">
        <p14:creationId xmlns:p14="http://schemas.microsoft.com/office/powerpoint/2010/main" val="35719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powder</a:t>
            </a:r>
          </a:p>
        </p:txBody>
      </p:sp>
      <p:pic>
        <p:nvPicPr>
          <p:cNvPr id="2" name="Fit_L02_P01_w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61808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粉</a:t>
            </a:r>
          </a:p>
        </p:txBody>
      </p:sp>
    </p:spTree>
    <p:extLst>
      <p:ext uri="{BB962C8B-B14F-4D97-AF65-F5344CB8AC3E}">
        <p14:creationId xmlns:p14="http://schemas.microsoft.com/office/powerpoint/2010/main" val="17984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appear</a:t>
            </a:r>
          </a:p>
        </p:txBody>
      </p:sp>
      <p:pic>
        <p:nvPicPr>
          <p:cNvPr id="2" name="Fit_L02_P01_w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0658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現れる</a:t>
            </a:r>
          </a:p>
        </p:txBody>
      </p:sp>
    </p:spTree>
    <p:extLst>
      <p:ext uri="{BB962C8B-B14F-4D97-AF65-F5344CB8AC3E}">
        <p14:creationId xmlns:p14="http://schemas.microsoft.com/office/powerpoint/2010/main" val="8435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mix</a:t>
            </a:r>
          </a:p>
        </p:txBody>
      </p:sp>
      <p:pic>
        <p:nvPicPr>
          <p:cNvPr id="2" name="Fit_L02_P01_w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5257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～を混ぜ合わせる</a:t>
            </a:r>
          </a:p>
        </p:txBody>
      </p:sp>
    </p:spTree>
    <p:extLst>
      <p:ext uri="{BB962C8B-B14F-4D97-AF65-F5344CB8AC3E}">
        <p14:creationId xmlns:p14="http://schemas.microsoft.com/office/powerpoint/2010/main" val="33047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904923" y="2193925"/>
            <a:ext cx="10382152" cy="3118803"/>
          </a:xfrm>
        </p:spPr>
        <p:txBody>
          <a:bodyPr/>
          <a:lstStyle/>
          <a:p>
            <a:pPr algn="l"/>
            <a:r>
              <a:rPr kumimoji="1" lang="ja-JP" altLang="en-US" sz="6000" dirty="0" smtClean="0"/>
              <a:t>１　単語の確認</a:t>
            </a:r>
            <a:endParaRPr kumimoji="1" lang="en-US" altLang="ja-JP" sz="6000" dirty="0" smtClean="0"/>
          </a:p>
          <a:p>
            <a:pPr algn="l"/>
            <a:r>
              <a:rPr lang="ja-JP" altLang="en-US" sz="6000" dirty="0" smtClean="0"/>
              <a:t>２　本文の内容確認・音読</a:t>
            </a:r>
            <a:endParaRPr lang="en-US" altLang="ja-JP" sz="6000" dirty="0" smtClean="0"/>
          </a:p>
          <a:p>
            <a:pPr algn="l"/>
            <a:r>
              <a:rPr kumimoji="1" lang="ja-JP" altLang="en-US" sz="6000" dirty="0" smtClean="0"/>
              <a:t>３　演習</a:t>
            </a:r>
            <a:endParaRPr kumimoji="1" lang="ja-JP" altLang="en-US" sz="6000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189972" y="333223"/>
            <a:ext cx="9812055" cy="1539204"/>
          </a:xfrm>
        </p:spPr>
        <p:txBody>
          <a:bodyPr/>
          <a:lstStyle/>
          <a:p>
            <a:r>
              <a:rPr kumimoji="1" lang="ja-JP" altLang="en-US" sz="7200" dirty="0" smtClean="0"/>
              <a:t>本日のメニュー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8344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able</a:t>
            </a:r>
          </a:p>
        </p:txBody>
      </p:sp>
      <p:pic>
        <p:nvPicPr>
          <p:cNvPr id="2" name="Fit_L02_P01_w_09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81994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できる</a:t>
            </a:r>
          </a:p>
        </p:txBody>
      </p:sp>
    </p:spTree>
    <p:extLst>
      <p:ext uri="{BB962C8B-B14F-4D97-AF65-F5344CB8AC3E}">
        <p14:creationId xmlns:p14="http://schemas.microsoft.com/office/powerpoint/2010/main" val="144404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easily</a:t>
            </a:r>
          </a:p>
        </p:txBody>
      </p:sp>
      <p:pic>
        <p:nvPicPr>
          <p:cNvPr id="2" name="Fit_L02_P01_w_10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42542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簡単に</a:t>
            </a:r>
          </a:p>
        </p:txBody>
      </p:sp>
    </p:spTree>
    <p:extLst>
      <p:ext uri="{BB962C8B-B14F-4D97-AF65-F5344CB8AC3E}">
        <p14:creationId xmlns:p14="http://schemas.microsoft.com/office/powerpoint/2010/main" val="3883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spread</a:t>
            </a:r>
          </a:p>
        </p:txBody>
      </p:sp>
      <p:pic>
        <p:nvPicPr>
          <p:cNvPr id="2" name="Fit_L02_P01_w_1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55223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広まる</a:t>
            </a:r>
          </a:p>
        </p:txBody>
      </p:sp>
    </p:spTree>
    <p:extLst>
      <p:ext uri="{BB962C8B-B14F-4D97-AF65-F5344CB8AC3E}">
        <p14:creationId xmlns:p14="http://schemas.microsoft.com/office/powerpoint/2010/main" val="8208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India</a:t>
            </a:r>
          </a:p>
        </p:txBody>
      </p:sp>
      <p:pic>
        <p:nvPicPr>
          <p:cNvPr id="2" name="Fit_L02_P01_w_1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8153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インド</a:t>
            </a:r>
          </a:p>
        </p:txBody>
      </p:sp>
    </p:spTree>
    <p:extLst>
      <p:ext uri="{BB962C8B-B14F-4D97-AF65-F5344CB8AC3E}">
        <p14:creationId xmlns:p14="http://schemas.microsoft.com/office/powerpoint/2010/main" val="22807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Indian</a:t>
            </a:r>
          </a:p>
        </p:txBody>
      </p:sp>
      <p:pic>
        <p:nvPicPr>
          <p:cNvPr id="2" name="Fit_L02_P01_w_1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0633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インドの</a:t>
            </a:r>
          </a:p>
        </p:txBody>
      </p:sp>
    </p:spTree>
    <p:extLst>
      <p:ext uri="{BB962C8B-B14F-4D97-AF65-F5344CB8AC3E}">
        <p14:creationId xmlns:p14="http://schemas.microsoft.com/office/powerpoint/2010/main" val="2470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904922" y="2343045"/>
            <a:ext cx="10620328" cy="2076555"/>
          </a:xfrm>
        </p:spPr>
        <p:txBody>
          <a:bodyPr/>
          <a:lstStyle/>
          <a:p>
            <a:pPr algn="l"/>
            <a:r>
              <a:rPr kumimoji="1" lang="ja-JP" altLang="en-US" sz="3600" dirty="0" smtClean="0"/>
              <a:t>・音声を聞いて単語の発音とアクセントを確認しよう！</a:t>
            </a:r>
            <a:endParaRPr kumimoji="1" lang="en-US" altLang="ja-JP" sz="3600" dirty="0" smtClean="0"/>
          </a:p>
          <a:p>
            <a:pPr algn="l"/>
            <a:r>
              <a:rPr lang="ja-JP" altLang="en-US" sz="3600" dirty="0" smtClean="0"/>
              <a:t>・単語の意味を確認しよう！</a:t>
            </a:r>
            <a:endParaRPr lang="en-US" altLang="ja-JP" sz="3600" dirty="0" smtClean="0"/>
          </a:p>
          <a:p>
            <a:pPr algn="l"/>
            <a:r>
              <a:rPr lang="ja-JP" altLang="en-US" sz="3600" dirty="0" smtClean="0"/>
              <a:t>・音声は繰り返し聞き声に出して</a:t>
            </a:r>
            <a:r>
              <a:rPr lang="ja-JP" altLang="en-US" sz="3600" dirty="0"/>
              <a:t>発音</a:t>
            </a:r>
            <a:r>
              <a:rPr lang="ja-JP" altLang="en-US" sz="3600" dirty="0" smtClean="0"/>
              <a:t>しよう！</a:t>
            </a:r>
            <a:endParaRPr lang="en-US" altLang="ja-JP" sz="3600" dirty="0" smtClean="0"/>
          </a:p>
          <a:p>
            <a:pPr algn="l"/>
            <a:endParaRPr lang="en-US" altLang="ja-JP" sz="3600" dirty="0" smtClean="0"/>
          </a:p>
          <a:p>
            <a:pPr algn="l"/>
            <a:r>
              <a:rPr kumimoji="1" lang="ja-JP" altLang="en-US" sz="2400" dirty="0" smtClean="0"/>
              <a:t>　</a:t>
            </a:r>
            <a:r>
              <a:rPr lang="ja-JP" altLang="en-US" sz="2400" dirty="0" smtClean="0"/>
              <a:t>　　　</a:t>
            </a:r>
            <a:endParaRPr lang="en-US" altLang="ja-JP" sz="2400" dirty="0" smtClean="0"/>
          </a:p>
          <a:p>
            <a:pPr algn="l"/>
            <a:endParaRPr kumimoji="1" lang="en-US" altLang="ja-JP" sz="2400" dirty="0" smtClean="0"/>
          </a:p>
          <a:p>
            <a:pPr algn="l"/>
            <a:endParaRPr kumimoji="1" lang="ja-JP" altLang="en-US" sz="6000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189972" y="333223"/>
            <a:ext cx="9812055" cy="1539204"/>
          </a:xfrm>
        </p:spPr>
        <p:txBody>
          <a:bodyPr/>
          <a:lstStyle/>
          <a:p>
            <a:pPr algn="l"/>
            <a:r>
              <a:rPr kumimoji="1" lang="ja-JP" altLang="en-US" sz="7200" dirty="0" smtClean="0"/>
              <a:t>１　単語の確認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23856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British</a:t>
            </a:r>
          </a:p>
        </p:txBody>
      </p:sp>
      <p:pic>
        <p:nvPicPr>
          <p:cNvPr id="2" name="Fit_L02_P01_w_1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7922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イギリスの</a:t>
            </a:r>
          </a:p>
        </p:txBody>
      </p:sp>
    </p:spTree>
    <p:extLst>
      <p:ext uri="{BB962C8B-B14F-4D97-AF65-F5344CB8AC3E}">
        <p14:creationId xmlns:p14="http://schemas.microsoft.com/office/powerpoint/2010/main" val="21385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Warren Hastings</a:t>
            </a:r>
          </a:p>
        </p:txBody>
      </p:sp>
      <p:pic>
        <p:nvPicPr>
          <p:cNvPr id="2" name="Fit_L02_P01_w_1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192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327547" y="2321312"/>
            <a:ext cx="11546006" cy="1246495"/>
          </a:xfrm>
        </p:spPr>
        <p:txBody>
          <a:bodyPr/>
          <a:lstStyle/>
          <a:p>
            <a:r>
              <a:rPr lang="ja-JP" altLang="en-US" sz="7500" dirty="0"/>
              <a:t>ウォーレン・ヘイスティングズ</a:t>
            </a:r>
          </a:p>
        </p:txBody>
      </p:sp>
    </p:spTree>
    <p:extLst>
      <p:ext uri="{BB962C8B-B14F-4D97-AF65-F5344CB8AC3E}">
        <p14:creationId xmlns:p14="http://schemas.microsoft.com/office/powerpoint/2010/main" val="184067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the UK</a:t>
            </a:r>
          </a:p>
        </p:txBody>
      </p:sp>
      <p:pic>
        <p:nvPicPr>
          <p:cNvPr id="2" name="Fit_L02_P01_w_1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36115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327547" y="2321312"/>
            <a:ext cx="11546006" cy="2554545"/>
          </a:xfrm>
        </p:spPr>
        <p:txBody>
          <a:bodyPr/>
          <a:lstStyle/>
          <a:p>
            <a:r>
              <a:rPr lang="ja-JP" altLang="en-US" dirty="0" smtClean="0"/>
              <a:t>イギリス（</a:t>
            </a:r>
            <a:r>
              <a:rPr lang="ja-JP" altLang="en-US" dirty="0"/>
              <a:t>＝</a:t>
            </a:r>
            <a:r>
              <a:rPr lang="en-US" altLang="ja-JP" dirty="0"/>
              <a:t>the United Kingdom</a:t>
            </a:r>
            <a:r>
              <a:rPr lang="ja-JP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31366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790622" y="2038009"/>
            <a:ext cx="10163128" cy="1943441"/>
          </a:xfrm>
        </p:spPr>
        <p:txBody>
          <a:bodyPr/>
          <a:lstStyle/>
          <a:p>
            <a:pPr algn="l"/>
            <a:r>
              <a:rPr kumimoji="1" lang="ja-JP" altLang="en-US" sz="2800" dirty="0" smtClean="0"/>
              <a:t>・本文の内容を確認しよう！</a:t>
            </a:r>
            <a:endParaRPr kumimoji="1" lang="en-US" altLang="ja-JP" sz="2800" dirty="0" smtClean="0"/>
          </a:p>
          <a:p>
            <a:pPr algn="l"/>
            <a:r>
              <a:rPr lang="ja-JP" altLang="en-US" sz="2800" dirty="0" smtClean="0"/>
              <a:t>・</a:t>
            </a:r>
            <a:r>
              <a:rPr lang="ja-JP" altLang="en-US" sz="2800" dirty="0"/>
              <a:t>音声</a:t>
            </a:r>
            <a:r>
              <a:rPr lang="ja-JP" altLang="en-US" sz="2800" dirty="0" smtClean="0"/>
              <a:t>に続けて音読の練習をしよう！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・強く読む所、つなげて読む所などを意識して音読に取り組もう！</a:t>
            </a:r>
            <a:endParaRPr lang="en-US" altLang="ja-JP" sz="2800" dirty="0" smtClean="0"/>
          </a:p>
          <a:p>
            <a:pPr algn="l"/>
            <a:endParaRPr lang="en-US" altLang="ja-JP" sz="2800" dirty="0"/>
          </a:p>
          <a:p>
            <a:pPr algn="l"/>
            <a:r>
              <a:rPr lang="ja-JP" altLang="en-US" sz="2800" dirty="0"/>
              <a:t>　</a:t>
            </a:r>
            <a:endParaRPr lang="en-US" altLang="ja-JP" sz="2800" dirty="0"/>
          </a:p>
          <a:p>
            <a:pPr algn="l"/>
            <a:endParaRPr lang="en-US" altLang="ja-JP" sz="2800" dirty="0" smtClean="0"/>
          </a:p>
          <a:p>
            <a:pPr algn="l"/>
            <a:endParaRPr lang="en-US" altLang="ja-JP" sz="3600" dirty="0" smtClean="0"/>
          </a:p>
          <a:p>
            <a:pPr algn="l"/>
            <a:r>
              <a:rPr kumimoji="1" lang="ja-JP" altLang="en-US" sz="2400" dirty="0" smtClean="0"/>
              <a:t>　</a:t>
            </a:r>
            <a:r>
              <a:rPr lang="ja-JP" altLang="en-US" sz="2400" dirty="0" smtClean="0"/>
              <a:t>　　　　</a:t>
            </a:r>
            <a:endParaRPr lang="en-US" altLang="ja-JP" sz="2400" dirty="0" smtClean="0"/>
          </a:p>
          <a:p>
            <a:pPr algn="l"/>
            <a:endParaRPr kumimoji="1" lang="en-US" altLang="ja-JP" sz="2400" dirty="0" smtClean="0"/>
          </a:p>
          <a:p>
            <a:pPr algn="l"/>
            <a:endParaRPr kumimoji="1" lang="ja-JP" altLang="en-US" sz="6000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37522" y="283683"/>
            <a:ext cx="10621028" cy="1754326"/>
          </a:xfrm>
        </p:spPr>
        <p:txBody>
          <a:bodyPr/>
          <a:lstStyle/>
          <a:p>
            <a:r>
              <a:rPr lang="ja-JP" altLang="en-US" sz="7200" dirty="0"/>
              <a:t>２</a:t>
            </a:r>
            <a:r>
              <a:rPr kumimoji="1" lang="ja-JP" altLang="en-US" sz="7200" dirty="0" smtClean="0"/>
              <a:t>　本文の内容確認・音読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1114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みなさんの多くはカレーがインドで生まれたことを知っています。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5441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Many of you know that curry was born in India.</a:t>
            </a:r>
            <a:endParaRPr kumimoji="1" lang="ja-JP" altLang="en-US" dirty="0"/>
          </a:p>
        </p:txBody>
      </p:sp>
      <p:pic>
        <p:nvPicPr>
          <p:cNvPr id="2" name="Fit_L02_P01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9169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しかし，あなたはインド人は彼らの料理を「カレー」と呼ばないことを知っていましたか。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344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curry</a:t>
            </a:r>
          </a:p>
        </p:txBody>
      </p:sp>
      <p:pic>
        <p:nvPicPr>
          <p:cNvPr id="2" name="Fit_L02_P01_w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45989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However, did you know that Indian people do not call their dishes “curry”? </a:t>
            </a:r>
            <a:endParaRPr kumimoji="1" lang="ja-JP" altLang="en-US" dirty="0"/>
          </a:p>
        </p:txBody>
      </p:sp>
      <p:pic>
        <p:nvPicPr>
          <p:cNvPr id="2" name="Fit_L02_P01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50745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イギリス人が「カレー」という言葉を使い始めました。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9325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British people began using the word “curry.”</a:t>
            </a:r>
            <a:endParaRPr kumimoji="1" lang="ja-JP" altLang="en-US" dirty="0"/>
          </a:p>
        </p:txBody>
      </p:sp>
      <p:pic>
        <p:nvPicPr>
          <p:cNvPr id="2" name="Fit_L02_P01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2467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en-US" altLang="ja-JP" dirty="0"/>
              <a:t>1772</a:t>
            </a:r>
            <a:r>
              <a:rPr lang="ja-JP" altLang="en-US" dirty="0"/>
              <a:t>年に，ウォーレン・ヘイスティングズがインドからイギリスにカレーの調理法を紹介しました。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8396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In 1772, Warren Hastings introduced a recipe for curry from India to the UK.</a:t>
            </a:r>
            <a:endParaRPr kumimoji="1" lang="ja-JP" altLang="en-US" dirty="0"/>
          </a:p>
        </p:txBody>
      </p:sp>
      <p:pic>
        <p:nvPicPr>
          <p:cNvPr id="2" name="Fit_L02_P01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4101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彼はまた多くのスパイスといっしょに米を持ち帰りました。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0143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He also brought back rice with many spices. </a:t>
            </a:r>
            <a:endParaRPr kumimoji="1" lang="ja-JP" altLang="en-US" dirty="0"/>
          </a:p>
        </p:txBody>
      </p:sp>
      <p:pic>
        <p:nvPicPr>
          <p:cNvPr id="2" name="Fit_L02_P01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49408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その後，イギリス人は米といっしょにカレーを食べ始めました。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2191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After that, British people started eating curry with rice.</a:t>
            </a:r>
            <a:endParaRPr kumimoji="1" lang="ja-JP" altLang="en-US" dirty="0"/>
          </a:p>
        </p:txBody>
      </p:sp>
      <p:pic>
        <p:nvPicPr>
          <p:cNvPr id="2" name="Fit_L02_P01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39157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en-US" altLang="ja-JP" dirty="0"/>
              <a:t>19</a:t>
            </a:r>
            <a:r>
              <a:rPr lang="ja-JP" altLang="en-US" dirty="0"/>
              <a:t>世紀の初めに，最初のカレー粉がイギリスに現れました。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263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カレー</a:t>
            </a:r>
          </a:p>
        </p:txBody>
      </p:sp>
    </p:spTree>
    <p:extLst>
      <p:ext uri="{BB962C8B-B14F-4D97-AF65-F5344CB8AC3E}">
        <p14:creationId xmlns:p14="http://schemas.microsoft.com/office/powerpoint/2010/main" val="7329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In the early 19th century, the first curry powder appeared in the UK. </a:t>
            </a:r>
            <a:endParaRPr kumimoji="1" lang="ja-JP" altLang="en-US" dirty="0"/>
          </a:p>
        </p:txBody>
      </p:sp>
      <p:pic>
        <p:nvPicPr>
          <p:cNvPr id="2" name="Fit_L02_P01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488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そのときまで，カレーのために多くのスパイスを混ぜ合わせることは大変な作業でした。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0217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Until then, mixing the many spices for curry was hard work. </a:t>
            </a:r>
            <a:endParaRPr kumimoji="1" lang="ja-JP" altLang="en-US" dirty="0"/>
          </a:p>
        </p:txBody>
      </p:sp>
      <p:pic>
        <p:nvPicPr>
          <p:cNvPr id="2" name="Fit_L02_P01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7324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人々はカレー粉を使ってカレーを簡単に作ることができました。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24468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076244"/>
          </a:xfrm>
        </p:spPr>
        <p:txBody>
          <a:bodyPr/>
          <a:lstStyle/>
          <a:p>
            <a:r>
              <a:rPr lang="en-US" altLang="ja-JP" dirty="0"/>
              <a:t>People were able to make curry easily with the curry powder. </a:t>
            </a:r>
            <a:endParaRPr kumimoji="1" lang="ja-JP" altLang="en-US" dirty="0"/>
          </a:p>
        </p:txBody>
      </p:sp>
      <p:pic>
        <p:nvPicPr>
          <p:cNvPr id="2" name="Fit_L02_P01_09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12212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それで，カレーはイギリス中に広まりました。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27268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691250"/>
          </a:xfrm>
        </p:spPr>
        <p:txBody>
          <a:bodyPr/>
          <a:lstStyle/>
          <a:p>
            <a:r>
              <a:rPr lang="en-US" altLang="ja-JP" dirty="0"/>
              <a:t>So, curry spread across the UK.</a:t>
            </a:r>
            <a:endParaRPr kumimoji="1" lang="ja-JP" altLang="en-US" dirty="0"/>
          </a:p>
        </p:txBody>
      </p:sp>
      <p:pic>
        <p:nvPicPr>
          <p:cNvPr id="2" name="Fit_L02_P01_10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79373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581072" y="2038009"/>
            <a:ext cx="10677478" cy="523220"/>
          </a:xfrm>
        </p:spPr>
        <p:txBody>
          <a:bodyPr/>
          <a:lstStyle/>
          <a:p>
            <a:pPr algn="l"/>
            <a:r>
              <a:rPr kumimoji="1" lang="ja-JP" altLang="en-US" sz="2800" dirty="0" smtClean="0"/>
              <a:t>（　　　　　）に何が入るか考えよう！</a:t>
            </a:r>
            <a:r>
              <a:rPr lang="ja-JP" altLang="en-US" sz="2400" dirty="0" smtClean="0"/>
              <a:t>　　　</a:t>
            </a:r>
            <a:endParaRPr lang="en-US" altLang="ja-JP" sz="24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37522" y="283683"/>
            <a:ext cx="10621028" cy="1754326"/>
          </a:xfrm>
        </p:spPr>
        <p:txBody>
          <a:bodyPr/>
          <a:lstStyle/>
          <a:p>
            <a:pPr algn="l"/>
            <a:r>
              <a:rPr lang="ja-JP" altLang="en-US" sz="7200" dirty="0" smtClean="0"/>
              <a:t>３</a:t>
            </a:r>
            <a:r>
              <a:rPr kumimoji="1" lang="ja-JP" altLang="en-US" sz="7200" dirty="0" smtClean="0"/>
              <a:t>　演習 </a:t>
            </a:r>
            <a:r>
              <a:rPr lang="ja-JP" altLang="en-US" sz="7200" dirty="0" smtClean="0"/>
              <a:t>レベル１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7094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みなさんの多くはカレーがインドで生まれたことを知っています。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81376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Many of you know that curry was </a:t>
            </a:r>
            <a:r>
              <a:rPr lang="ja-JP" altLang="en-US" dirty="0" smtClean="0"/>
              <a:t>（　　　）</a:t>
            </a:r>
            <a:r>
              <a:rPr lang="en-US" altLang="ja-JP" dirty="0" smtClean="0"/>
              <a:t> </a:t>
            </a:r>
            <a:r>
              <a:rPr lang="en-US" altLang="ja-JP" dirty="0"/>
              <a:t>in India.</a:t>
            </a:r>
            <a:endParaRPr kumimoji="1" lang="ja-JP" altLang="en-US" dirty="0"/>
          </a:p>
        </p:txBody>
      </p:sp>
      <p:pic>
        <p:nvPicPr>
          <p:cNvPr id="2" name="Fit_L02_P01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7304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introduce</a:t>
            </a:r>
          </a:p>
        </p:txBody>
      </p:sp>
      <p:pic>
        <p:nvPicPr>
          <p:cNvPr id="2" name="Fit_L02_P01_w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85241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しかし，あなたはインド人は彼らの料理を「カレー」と呼ばないことを知っていましたか。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1440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However, did you know that Indian people do not </a:t>
            </a:r>
            <a:r>
              <a:rPr lang="ja-JP" altLang="en-US" dirty="0" smtClean="0"/>
              <a:t>（　　　）</a:t>
            </a:r>
            <a:r>
              <a:rPr lang="en-US" altLang="ja-JP" dirty="0" smtClean="0"/>
              <a:t> </a:t>
            </a:r>
            <a:r>
              <a:rPr lang="en-US" altLang="ja-JP" dirty="0"/>
              <a:t>their dishes “curry”? </a:t>
            </a:r>
            <a:endParaRPr kumimoji="1" lang="ja-JP" altLang="en-US" dirty="0"/>
          </a:p>
        </p:txBody>
      </p:sp>
      <p:pic>
        <p:nvPicPr>
          <p:cNvPr id="2" name="Fit_L02_P01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8201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イギリス人が「カレー」という言葉を使い始めました。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51588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British people began </a:t>
            </a:r>
            <a:r>
              <a:rPr lang="ja-JP" altLang="en-US" dirty="0" smtClean="0"/>
              <a:t>（　　　）</a:t>
            </a:r>
            <a:r>
              <a:rPr lang="en-US" altLang="ja-JP" dirty="0" smtClean="0"/>
              <a:t> </a:t>
            </a:r>
            <a:r>
              <a:rPr lang="en-US" altLang="ja-JP" dirty="0"/>
              <a:t>the word “curry.”</a:t>
            </a:r>
            <a:endParaRPr kumimoji="1" lang="ja-JP" altLang="en-US" dirty="0"/>
          </a:p>
        </p:txBody>
      </p:sp>
      <p:pic>
        <p:nvPicPr>
          <p:cNvPr id="2" name="Fit_L02_P01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6500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en-US" altLang="ja-JP" dirty="0"/>
              <a:t>1772</a:t>
            </a:r>
            <a:r>
              <a:rPr lang="ja-JP" altLang="en-US" dirty="0"/>
              <a:t>年に，ウォーレン・ヘイスティングズがインドからイギリスにカレーの調理法を紹介しました。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0125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In 1772, Warren Hastings introduced a </a:t>
            </a:r>
            <a:r>
              <a:rPr lang="ja-JP" altLang="en-US" dirty="0" smtClean="0"/>
              <a:t>（　　　　　）</a:t>
            </a:r>
            <a:r>
              <a:rPr lang="en-US" altLang="ja-JP" dirty="0" smtClean="0"/>
              <a:t> </a:t>
            </a:r>
            <a:r>
              <a:rPr lang="en-US" altLang="ja-JP" dirty="0"/>
              <a:t>for curry from India to the UK.</a:t>
            </a:r>
            <a:endParaRPr kumimoji="1" lang="ja-JP" altLang="en-US" dirty="0"/>
          </a:p>
        </p:txBody>
      </p:sp>
      <p:pic>
        <p:nvPicPr>
          <p:cNvPr id="2" name="Fit_L02_P01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802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彼はまた多くのスパイスといっしょに米を持ち帰りました。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27935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He also brought back </a:t>
            </a:r>
            <a:r>
              <a:rPr lang="ja-JP" altLang="en-US" dirty="0" smtClean="0"/>
              <a:t>（　　　　）</a:t>
            </a:r>
            <a:r>
              <a:rPr lang="en-US" altLang="ja-JP" dirty="0" smtClean="0"/>
              <a:t> </a:t>
            </a:r>
            <a:r>
              <a:rPr lang="en-US" altLang="ja-JP" dirty="0"/>
              <a:t>with many spices. </a:t>
            </a:r>
            <a:endParaRPr kumimoji="1" lang="ja-JP" altLang="en-US" dirty="0"/>
          </a:p>
        </p:txBody>
      </p:sp>
      <p:pic>
        <p:nvPicPr>
          <p:cNvPr id="2" name="Fit_L02_P01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8925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その後，イギリス人は米といっしょにカレーを食べ始めました。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4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After that, British people started </a:t>
            </a:r>
            <a:r>
              <a:rPr lang="ja-JP" altLang="en-US" dirty="0" smtClean="0"/>
              <a:t>（　　　）</a:t>
            </a:r>
            <a:r>
              <a:rPr lang="en-US" altLang="ja-JP" dirty="0" smtClean="0"/>
              <a:t> </a:t>
            </a:r>
            <a:r>
              <a:rPr lang="en-US" altLang="ja-JP" dirty="0"/>
              <a:t>curry with rice.</a:t>
            </a:r>
            <a:endParaRPr kumimoji="1" lang="ja-JP" altLang="en-US" dirty="0"/>
          </a:p>
        </p:txBody>
      </p:sp>
      <p:pic>
        <p:nvPicPr>
          <p:cNvPr id="2" name="Fit_L02_P01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83500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～を紹介する</a:t>
            </a:r>
          </a:p>
        </p:txBody>
      </p:sp>
    </p:spTree>
    <p:extLst>
      <p:ext uri="{BB962C8B-B14F-4D97-AF65-F5344CB8AC3E}">
        <p14:creationId xmlns:p14="http://schemas.microsoft.com/office/powerpoint/2010/main" val="20514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en-US" altLang="ja-JP" dirty="0"/>
              <a:t>19</a:t>
            </a:r>
            <a:r>
              <a:rPr lang="ja-JP" altLang="en-US" dirty="0"/>
              <a:t>世紀の初めに，最初のカレー粉がイギリスに現れました。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54443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In the early 19th century, the first curry powder </a:t>
            </a:r>
            <a:r>
              <a:rPr lang="ja-JP" altLang="en-US" dirty="0" smtClean="0"/>
              <a:t>（　　　　　）</a:t>
            </a:r>
            <a:r>
              <a:rPr lang="en-US" altLang="ja-JP" dirty="0" smtClean="0"/>
              <a:t> </a:t>
            </a:r>
            <a:r>
              <a:rPr lang="en-US" altLang="ja-JP" dirty="0"/>
              <a:t>in the UK. </a:t>
            </a:r>
            <a:endParaRPr kumimoji="1" lang="ja-JP" altLang="en-US" dirty="0"/>
          </a:p>
        </p:txBody>
      </p:sp>
      <p:pic>
        <p:nvPicPr>
          <p:cNvPr id="2" name="Fit_L02_P01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9529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そのときまで，カレーのために多くのスパイスを混ぜ合わせることは大変な作業でした。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99133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Until then, mixing the many spices for curry was </a:t>
            </a:r>
            <a:r>
              <a:rPr lang="ja-JP" altLang="en-US" dirty="0" smtClean="0"/>
              <a:t>（　　　　）</a:t>
            </a:r>
            <a:r>
              <a:rPr lang="en-US" altLang="ja-JP" dirty="0" smtClean="0"/>
              <a:t> </a:t>
            </a:r>
            <a:r>
              <a:rPr lang="en-US" altLang="ja-JP" dirty="0"/>
              <a:t>work. </a:t>
            </a:r>
            <a:endParaRPr kumimoji="1" lang="ja-JP" altLang="en-US" dirty="0"/>
          </a:p>
        </p:txBody>
      </p:sp>
      <p:pic>
        <p:nvPicPr>
          <p:cNvPr id="2" name="Fit_L02_P01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94519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人々はカレー粉を使ってカレーを簡単に作ることができました。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31383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People were </a:t>
            </a:r>
            <a:r>
              <a:rPr lang="ja-JP" altLang="en-US" dirty="0" smtClean="0"/>
              <a:t>（　　　　）</a:t>
            </a:r>
            <a:r>
              <a:rPr lang="en-US" altLang="ja-JP" dirty="0" smtClean="0"/>
              <a:t> </a:t>
            </a:r>
            <a:r>
              <a:rPr lang="en-US" altLang="ja-JP" dirty="0"/>
              <a:t>to make curry easily </a:t>
            </a:r>
            <a:r>
              <a:rPr lang="en-US" altLang="ja-JP" dirty="0" smtClean="0"/>
              <a:t>with </a:t>
            </a:r>
            <a:r>
              <a:rPr lang="en-US" altLang="ja-JP" dirty="0"/>
              <a:t>the curry powder. </a:t>
            </a:r>
            <a:endParaRPr kumimoji="1" lang="ja-JP" altLang="en-US" dirty="0"/>
          </a:p>
        </p:txBody>
      </p:sp>
      <p:pic>
        <p:nvPicPr>
          <p:cNvPr id="2" name="Fit_L02_P01_09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59477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それで，カレーはイギリス中に広まりました。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76348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So, curry </a:t>
            </a:r>
            <a:r>
              <a:rPr lang="ja-JP" altLang="en-US" dirty="0" smtClean="0"/>
              <a:t>（　　　　　）</a:t>
            </a:r>
            <a:r>
              <a:rPr lang="en-US" altLang="ja-JP" dirty="0" smtClean="0"/>
              <a:t> </a:t>
            </a:r>
            <a:r>
              <a:rPr lang="en-US" altLang="ja-JP" dirty="0"/>
              <a:t>across the UK.</a:t>
            </a:r>
            <a:endParaRPr kumimoji="1" lang="ja-JP" altLang="en-US" dirty="0"/>
          </a:p>
        </p:txBody>
      </p:sp>
      <p:pic>
        <p:nvPicPr>
          <p:cNvPr id="2" name="Fit_L02_P01_10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03746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581072" y="2038009"/>
            <a:ext cx="10677478" cy="954107"/>
          </a:xfrm>
        </p:spPr>
        <p:txBody>
          <a:bodyPr/>
          <a:lstStyle/>
          <a:p>
            <a:pPr algn="l"/>
            <a:r>
              <a:rPr lang="ja-JP" altLang="en-US" sz="2800" dirty="0" smtClean="0"/>
              <a:t>（</a:t>
            </a:r>
            <a:r>
              <a:rPr lang="ja-JP" altLang="en-US" sz="2800" dirty="0"/>
              <a:t>　　　　</a:t>
            </a:r>
            <a:r>
              <a:rPr lang="ja-JP" altLang="en-US" sz="2800" dirty="0" smtClean="0"/>
              <a:t>）</a:t>
            </a:r>
            <a:r>
              <a:rPr lang="ja-JP" altLang="en-US" sz="2800" dirty="0"/>
              <a:t>に何が入るか考えよう</a:t>
            </a:r>
            <a:r>
              <a:rPr lang="ja-JP" altLang="en-US" sz="2800" dirty="0" smtClean="0"/>
              <a:t>！ただし、（　　　）の中は１語とは限りません。</a:t>
            </a:r>
            <a:endParaRPr lang="en-US" altLang="ja-JP" sz="24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37522" y="283683"/>
            <a:ext cx="10621028" cy="1754326"/>
          </a:xfrm>
        </p:spPr>
        <p:txBody>
          <a:bodyPr/>
          <a:lstStyle/>
          <a:p>
            <a:pPr algn="l"/>
            <a:r>
              <a:rPr lang="ja-JP" altLang="en-US" sz="7200" dirty="0" smtClean="0"/>
              <a:t>３</a:t>
            </a:r>
            <a:r>
              <a:rPr kumimoji="1" lang="ja-JP" altLang="en-US" sz="7200" dirty="0" smtClean="0"/>
              <a:t>　演習 </a:t>
            </a:r>
            <a:r>
              <a:rPr lang="ja-JP" altLang="en-US" sz="7200" dirty="0" smtClean="0"/>
              <a:t>レベル２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7612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みなさんの多くはカレーがインドで生まれたことを知っています。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64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recipe</a:t>
            </a:r>
          </a:p>
        </p:txBody>
      </p:sp>
      <p:pic>
        <p:nvPicPr>
          <p:cNvPr id="2" name="Fit_L02_P01_w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9989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95046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Many of you know that curry </a:t>
            </a:r>
            <a:r>
              <a:rPr lang="ja-JP" altLang="en-US" dirty="0" smtClean="0"/>
              <a:t>（　　　　　）</a:t>
            </a:r>
            <a:r>
              <a:rPr lang="en-US" altLang="ja-JP" dirty="0" smtClean="0"/>
              <a:t> </a:t>
            </a:r>
            <a:r>
              <a:rPr lang="en-US" altLang="ja-JP" dirty="0"/>
              <a:t>India.</a:t>
            </a:r>
            <a:endParaRPr kumimoji="1" lang="ja-JP" altLang="en-US" dirty="0"/>
          </a:p>
        </p:txBody>
      </p:sp>
      <p:pic>
        <p:nvPicPr>
          <p:cNvPr id="2" name="Fit_L02_P01_01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03246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しかし，あなたはインド人は彼らの料理を「カレー」と呼ばないことを知っていましたか。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297953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However, did you know that Indian people </a:t>
            </a:r>
            <a:r>
              <a:rPr lang="ja-JP" altLang="en-US" dirty="0" smtClean="0"/>
              <a:t>（　　　　　　　）</a:t>
            </a:r>
            <a:r>
              <a:rPr lang="en-US" altLang="ja-JP" dirty="0" smtClean="0"/>
              <a:t> ? </a:t>
            </a:r>
            <a:endParaRPr kumimoji="1" lang="ja-JP" altLang="en-US" dirty="0"/>
          </a:p>
        </p:txBody>
      </p:sp>
      <p:pic>
        <p:nvPicPr>
          <p:cNvPr id="2" name="Fit_L02_P01_02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980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イギリス人が「カレー」という言葉を使い始めました。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49195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British people </a:t>
            </a:r>
            <a:r>
              <a:rPr lang="ja-JP" altLang="en-US" dirty="0" smtClean="0"/>
              <a:t>（　　　　　　　　）</a:t>
            </a:r>
            <a:r>
              <a:rPr lang="en-US" altLang="ja-JP" dirty="0" smtClean="0"/>
              <a:t> </a:t>
            </a:r>
            <a:r>
              <a:rPr lang="en-US" altLang="ja-JP" dirty="0"/>
              <a:t>the word “curry.”</a:t>
            </a:r>
            <a:endParaRPr kumimoji="1" lang="ja-JP" altLang="en-US" dirty="0"/>
          </a:p>
        </p:txBody>
      </p:sp>
      <p:pic>
        <p:nvPicPr>
          <p:cNvPr id="2" name="Fit_L02_P01_03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58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en-US" altLang="ja-JP" dirty="0"/>
              <a:t>1772</a:t>
            </a:r>
            <a:r>
              <a:rPr lang="ja-JP" altLang="en-US" dirty="0"/>
              <a:t>年に，ウォーレン・ヘイスティングズがインドからイギリスにカレーの調理法を紹介しました。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58793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4247317"/>
          </a:xfrm>
        </p:spPr>
        <p:txBody>
          <a:bodyPr/>
          <a:lstStyle/>
          <a:p>
            <a:r>
              <a:rPr lang="en-US" altLang="ja-JP" dirty="0"/>
              <a:t>In 1772, Warren Hastings </a:t>
            </a:r>
            <a:r>
              <a:rPr lang="ja-JP" altLang="en-US" dirty="0" smtClean="0"/>
              <a:t>（　　　　　　　　　　）</a:t>
            </a:r>
            <a:r>
              <a:rPr lang="en-US" altLang="ja-JP" dirty="0" smtClean="0"/>
              <a:t> </a:t>
            </a:r>
            <a:r>
              <a:rPr lang="en-US" altLang="ja-JP" dirty="0"/>
              <a:t>for curry from India to the UK.</a:t>
            </a:r>
            <a:endParaRPr kumimoji="1" lang="ja-JP" altLang="en-US" dirty="0"/>
          </a:p>
        </p:txBody>
      </p:sp>
      <p:pic>
        <p:nvPicPr>
          <p:cNvPr id="2" name="Fit_L02_P01_04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624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彼はまた多くのスパイスといっしょに米を持ち帰りました。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24386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He also brought back rice </a:t>
            </a:r>
            <a:r>
              <a:rPr lang="ja-JP" altLang="en-US" dirty="0" smtClean="0"/>
              <a:t>（</a:t>
            </a:r>
            <a:r>
              <a:rPr lang="ja-JP" altLang="en-US" dirty="0"/>
              <a:t>　</a:t>
            </a:r>
            <a:r>
              <a:rPr lang="ja-JP" altLang="en-US" dirty="0" smtClean="0"/>
              <a:t>　　　　　　　　　　　）</a:t>
            </a:r>
            <a:r>
              <a:rPr lang="en-US" altLang="ja-JP" dirty="0" smtClean="0"/>
              <a:t>. </a:t>
            </a:r>
            <a:endParaRPr kumimoji="1" lang="ja-JP" altLang="en-US" dirty="0"/>
          </a:p>
        </p:txBody>
      </p:sp>
      <p:pic>
        <p:nvPicPr>
          <p:cNvPr id="2" name="Fit_L02_P01_05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78301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その後，イギリス人は米といっしょにカレーを食べ始めました。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058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ja-JP" altLang="en-US" dirty="0"/>
              <a:t>調理法，レシピ</a:t>
            </a:r>
          </a:p>
        </p:txBody>
      </p:sp>
    </p:spTree>
    <p:extLst>
      <p:ext uri="{BB962C8B-B14F-4D97-AF65-F5344CB8AC3E}">
        <p14:creationId xmlns:p14="http://schemas.microsoft.com/office/powerpoint/2010/main" val="958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After that, British people </a:t>
            </a:r>
            <a:r>
              <a:rPr lang="ja-JP" altLang="en-US" dirty="0" smtClean="0"/>
              <a:t>（　　　　　　　　）</a:t>
            </a:r>
            <a:r>
              <a:rPr lang="en-US" altLang="ja-JP" dirty="0" smtClean="0"/>
              <a:t> </a:t>
            </a:r>
            <a:r>
              <a:rPr lang="en-US" altLang="ja-JP" dirty="0"/>
              <a:t>curry with rice.</a:t>
            </a:r>
            <a:endParaRPr kumimoji="1" lang="ja-JP" altLang="en-US" dirty="0"/>
          </a:p>
        </p:txBody>
      </p:sp>
      <p:pic>
        <p:nvPicPr>
          <p:cNvPr id="2" name="Fit_L02_P01_06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87023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en-US" altLang="ja-JP" dirty="0"/>
              <a:t>19</a:t>
            </a:r>
            <a:r>
              <a:rPr lang="ja-JP" altLang="en-US" dirty="0"/>
              <a:t>世紀の初めに，最初のカレー粉がイギリスに現れました。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690139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In the early 19th century, the first curry powder </a:t>
            </a:r>
            <a:r>
              <a:rPr lang="ja-JP" altLang="en-US" dirty="0" smtClean="0"/>
              <a:t>（　　　　　）</a:t>
            </a:r>
            <a:r>
              <a:rPr lang="en-US" altLang="ja-JP" dirty="0" smtClean="0"/>
              <a:t>. </a:t>
            </a:r>
            <a:endParaRPr kumimoji="1" lang="ja-JP" altLang="en-US" dirty="0"/>
          </a:p>
        </p:txBody>
      </p:sp>
      <p:pic>
        <p:nvPicPr>
          <p:cNvPr id="2" name="Fit_L02_P01_07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47243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3272884"/>
          </a:xfrm>
        </p:spPr>
        <p:txBody>
          <a:bodyPr/>
          <a:lstStyle/>
          <a:p>
            <a:r>
              <a:rPr lang="ja-JP" altLang="en-US" dirty="0"/>
              <a:t>そのときまで，カレーのために多くのスパイスを混ぜ合わせることは大変な作業でした。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503210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Until then, mixing the many spices for curry was </a:t>
            </a:r>
            <a:r>
              <a:rPr lang="ja-JP" altLang="en-US" dirty="0" smtClean="0"/>
              <a:t>（　　　　）</a:t>
            </a:r>
            <a:r>
              <a:rPr lang="en-US" altLang="ja-JP" dirty="0" smtClean="0"/>
              <a:t>. </a:t>
            </a:r>
            <a:endParaRPr kumimoji="1" lang="ja-JP" altLang="en-US" dirty="0"/>
          </a:p>
        </p:txBody>
      </p:sp>
      <p:pic>
        <p:nvPicPr>
          <p:cNvPr id="2" name="Fit_L02_P01_08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7408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人々はカレー粉を使ってカレーを簡単に作ることができました。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32061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2862322"/>
          </a:xfrm>
        </p:spPr>
        <p:txBody>
          <a:bodyPr/>
          <a:lstStyle/>
          <a:p>
            <a:r>
              <a:rPr lang="en-US" altLang="ja-JP" dirty="0"/>
              <a:t>People </a:t>
            </a:r>
            <a:r>
              <a:rPr lang="ja-JP" altLang="en-US" dirty="0" smtClean="0"/>
              <a:t>（　　　　　　　　）</a:t>
            </a:r>
            <a:r>
              <a:rPr lang="en-US" altLang="ja-JP" dirty="0" smtClean="0"/>
              <a:t>curry </a:t>
            </a:r>
            <a:r>
              <a:rPr lang="en-US" altLang="ja-JP" dirty="0"/>
              <a:t>easily with the curry powder. </a:t>
            </a:r>
            <a:endParaRPr kumimoji="1" lang="ja-JP" altLang="en-US" dirty="0"/>
          </a:p>
        </p:txBody>
      </p:sp>
      <p:pic>
        <p:nvPicPr>
          <p:cNvPr id="2" name="Fit_L02_P01_09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8969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1114860" y="1089412"/>
            <a:ext cx="9838486" cy="2164888"/>
          </a:xfrm>
        </p:spPr>
        <p:txBody>
          <a:bodyPr/>
          <a:lstStyle/>
          <a:p>
            <a:r>
              <a:rPr lang="ja-JP" altLang="en-US" dirty="0"/>
              <a:t>それで，カレーはイギリス中に広まりました。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408613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>
          <a:xfrm>
            <a:off x="1114860" y="964720"/>
            <a:ext cx="10034586" cy="1477328"/>
          </a:xfrm>
        </p:spPr>
        <p:txBody>
          <a:bodyPr/>
          <a:lstStyle/>
          <a:p>
            <a:r>
              <a:rPr lang="en-US" altLang="ja-JP" dirty="0"/>
              <a:t>So, curry </a:t>
            </a:r>
            <a:r>
              <a:rPr lang="ja-JP" altLang="en-US" dirty="0" smtClean="0"/>
              <a:t>（</a:t>
            </a:r>
            <a:r>
              <a:rPr lang="ja-JP" altLang="en-US" dirty="0"/>
              <a:t>　</a:t>
            </a:r>
            <a:r>
              <a:rPr lang="ja-JP" altLang="en-US" dirty="0" smtClean="0"/>
              <a:t>　　　　　）</a:t>
            </a:r>
            <a:r>
              <a:rPr lang="en-US" altLang="ja-JP" dirty="0" smtClean="0"/>
              <a:t> </a:t>
            </a:r>
            <a:r>
              <a:rPr lang="en-US" altLang="ja-JP" dirty="0"/>
              <a:t>the UK.</a:t>
            </a:r>
            <a:endParaRPr kumimoji="1" lang="ja-JP" altLang="en-US" dirty="0"/>
          </a:p>
        </p:txBody>
      </p:sp>
      <p:pic>
        <p:nvPicPr>
          <p:cNvPr id="2" name="Fit_L02_P01_10">
            <a:hlinkClick r:id="" action="ppaction://media"/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1217613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509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/>
          <p:cNvSpPr>
            <a:spLocks noGrp="1"/>
          </p:cNvSpPr>
          <p:nvPr>
            <p:ph type="body" sz="quarter" idx="10"/>
          </p:nvPr>
        </p:nvSpPr>
        <p:spPr>
          <a:xfrm>
            <a:off x="581072" y="2038009"/>
            <a:ext cx="10677478" cy="3000821"/>
          </a:xfrm>
        </p:spPr>
        <p:txBody>
          <a:bodyPr/>
          <a:lstStyle/>
          <a:p>
            <a:pPr algn="l"/>
            <a:r>
              <a:rPr lang="ja-JP" altLang="en-US" sz="2800" dirty="0" smtClean="0"/>
              <a:t>・日本語を英語に直そう！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・日本語をパッと見て英語がすらすら言えるようになるまで、何度も音　　</a:t>
            </a:r>
            <a:r>
              <a:rPr lang="ja-JP" altLang="en-US" sz="2800" dirty="0" err="1" smtClean="0"/>
              <a:t>読しよう</a:t>
            </a:r>
            <a:r>
              <a:rPr lang="ja-JP" altLang="en-US" sz="2800" dirty="0" smtClean="0"/>
              <a:t>！</a:t>
            </a:r>
            <a:endParaRPr lang="en-US" altLang="ja-JP" sz="2800" dirty="0" smtClean="0"/>
          </a:p>
          <a:p>
            <a:pPr algn="l"/>
            <a:r>
              <a:rPr lang="ja-JP" altLang="en-US" sz="2800" dirty="0" smtClean="0"/>
              <a:t>・何も見ないで（日本語訳も見ないで）本文をすべて暗唱できるようになれば完璧です！</a:t>
            </a:r>
            <a:endParaRPr lang="en-US" altLang="ja-JP" sz="2800" dirty="0" smtClean="0"/>
          </a:p>
          <a:p>
            <a:pPr algn="l"/>
            <a:endParaRPr lang="en-US" altLang="ja-JP" sz="2400" dirty="0" smtClean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637522" y="283683"/>
            <a:ext cx="10621028" cy="1754326"/>
          </a:xfrm>
        </p:spPr>
        <p:txBody>
          <a:bodyPr/>
          <a:lstStyle/>
          <a:p>
            <a:pPr algn="l"/>
            <a:r>
              <a:rPr lang="ja-JP" altLang="en-US" sz="7200" dirty="0" smtClean="0"/>
              <a:t>３</a:t>
            </a:r>
            <a:r>
              <a:rPr kumimoji="1" lang="ja-JP" altLang="en-US" sz="7200" dirty="0" smtClean="0"/>
              <a:t>　演習 </a:t>
            </a:r>
            <a:r>
              <a:rPr lang="ja-JP" altLang="en-US" sz="7200" dirty="0" smtClean="0"/>
              <a:t>レベル３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9056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1169</Words>
  <Application>Microsoft Office PowerPoint</Application>
  <PresentationFormat>ワイド画面</PresentationFormat>
  <Paragraphs>144</Paragraphs>
  <Slides>120</Slides>
  <Notes>0</Notes>
  <HiddenSlides>0</HiddenSlides>
  <MMClips>56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120</vt:i4>
      </vt:variant>
    </vt:vector>
  </HeadingPairs>
  <TitlesOfParts>
    <vt:vector size="125" baseType="lpstr">
      <vt:lpstr>ＭＳ Ｐゴシック</vt:lpstr>
      <vt:lpstr>Arial</vt:lpstr>
      <vt:lpstr>Calibri</vt:lpstr>
      <vt:lpstr>Calibri Light</vt:lpstr>
      <vt:lpstr>Office Theme</vt:lpstr>
      <vt:lpstr>Lesson 2</vt:lpstr>
      <vt:lpstr>本日のメニュー</vt:lpstr>
      <vt:lpstr>１　単語の確認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　本文の内容確認・音読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　演習 レベル１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　演習 レベル２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　演習 レベル３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7 Biomimetics</dc:title>
  <dc:creator>横田佳奈</dc:creator>
  <cp:lastModifiedBy>川崎 征之</cp:lastModifiedBy>
  <cp:revision>43</cp:revision>
  <dcterms:created xsi:type="dcterms:W3CDTF">2016-06-24T01:46:52Z</dcterms:created>
  <dcterms:modified xsi:type="dcterms:W3CDTF">2020-05-12T02:08:26Z</dcterms:modified>
</cp:coreProperties>
</file>