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498" r:id="rId2"/>
    <p:sldId id="302" r:id="rId3"/>
    <p:sldId id="303" r:id="rId4"/>
    <p:sldId id="575" r:id="rId5"/>
    <p:sldId id="576" r:id="rId6"/>
    <p:sldId id="577" r:id="rId7"/>
    <p:sldId id="578" r:id="rId8"/>
    <p:sldId id="579" r:id="rId9"/>
    <p:sldId id="580" r:id="rId10"/>
    <p:sldId id="305" r:id="rId11"/>
    <p:sldId id="583" r:id="rId12"/>
    <p:sldId id="603" r:id="rId13"/>
    <p:sldId id="605" r:id="rId14"/>
    <p:sldId id="607" r:id="rId15"/>
    <p:sldId id="609" r:id="rId16"/>
    <p:sldId id="611" r:id="rId17"/>
    <p:sldId id="613" r:id="rId18"/>
    <p:sldId id="615" r:id="rId19"/>
    <p:sldId id="617" r:id="rId20"/>
    <p:sldId id="619" r:id="rId21"/>
    <p:sldId id="621" r:id="rId22"/>
    <p:sldId id="623" r:id="rId23"/>
    <p:sldId id="582" r:id="rId24"/>
    <p:sldId id="584" r:id="rId25"/>
    <p:sldId id="586" r:id="rId26"/>
    <p:sldId id="588" r:id="rId27"/>
    <p:sldId id="590" r:id="rId28"/>
    <p:sldId id="592" r:id="rId29"/>
    <p:sldId id="594" r:id="rId30"/>
    <p:sldId id="596" r:id="rId31"/>
    <p:sldId id="598" r:id="rId32"/>
    <p:sldId id="600" r:id="rId33"/>
    <p:sldId id="602" r:id="rId34"/>
    <p:sldId id="581" r:id="rId35"/>
    <p:sldId id="511" r:id="rId36"/>
    <p:sldId id="513" r:id="rId37"/>
    <p:sldId id="515" r:id="rId38"/>
    <p:sldId id="517" r:id="rId39"/>
    <p:sldId id="519" r:id="rId40"/>
    <p:sldId id="521" r:id="rId41"/>
    <p:sldId id="523" r:id="rId42"/>
    <p:sldId id="525" r:id="rId43"/>
    <p:sldId id="625" r:id="rId44"/>
    <p:sldId id="648" r:id="rId45"/>
    <p:sldId id="627" r:id="rId46"/>
    <p:sldId id="631" r:id="rId47"/>
    <p:sldId id="635" r:id="rId48"/>
    <p:sldId id="637" r:id="rId49"/>
    <p:sldId id="639" r:id="rId50"/>
    <p:sldId id="641" r:id="rId51"/>
    <p:sldId id="649" r:id="rId52"/>
    <p:sldId id="651" r:id="rId53"/>
    <p:sldId id="653" r:id="rId54"/>
    <p:sldId id="655" r:id="rId55"/>
    <p:sldId id="657" r:id="rId56"/>
    <p:sldId id="659" r:id="rId57"/>
    <p:sldId id="661" r:id="rId58"/>
    <p:sldId id="663" r:id="rId59"/>
    <p:sldId id="665" r:id="rId60"/>
    <p:sldId id="666" r:id="rId61"/>
    <p:sldId id="668" r:id="rId62"/>
    <p:sldId id="670" r:id="rId63"/>
    <p:sldId id="672" r:id="rId64"/>
    <p:sldId id="674" r:id="rId65"/>
    <p:sldId id="676" r:id="rId66"/>
    <p:sldId id="678" r:id="rId67"/>
    <p:sldId id="680" r:id="rId68"/>
    <p:sldId id="682" r:id="rId69"/>
    <p:sldId id="401" r:id="rId7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3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2062203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241176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698695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パートタイトル">
    <p:spTree>
      <p:nvGrpSpPr>
        <p:cNvPr id="1" name=""/>
        <p:cNvGrpSpPr/>
        <p:nvPr/>
      </p:nvGrpSpPr>
      <p:grpSpPr>
        <a:xfrm>
          <a:off x="0" y="0"/>
          <a:ext cx="0" cy="0"/>
          <a:chOff x="0" y="0"/>
          <a:chExt cx="0" cy="0"/>
        </a:xfrm>
      </p:grpSpPr>
      <p:sp>
        <p:nvSpPr>
          <p:cNvPr id="9" name="テキスト プレースホルダー 8"/>
          <p:cNvSpPr>
            <a:spLocks noGrp="1"/>
          </p:cNvSpPr>
          <p:nvPr>
            <p:ph type="body" sz="quarter" idx="10"/>
          </p:nvPr>
        </p:nvSpPr>
        <p:spPr>
          <a:xfrm>
            <a:off x="904924" y="4378219"/>
            <a:ext cx="10382152" cy="1446550"/>
          </a:xfrm>
        </p:spPr>
        <p:txBody>
          <a:bodyPr wrap="square">
            <a:spAutoFit/>
          </a:bodyPr>
          <a:lstStyle>
            <a:lvl1pPr marL="0" indent="0" algn="ctr">
              <a:lnSpc>
                <a:spcPct val="100000"/>
              </a:lnSpc>
              <a:buNone/>
              <a:defRPr sz="8800">
                <a:latin typeface="Arial" panose="020B0604020202020204" pitchFamily="34" charset="0"/>
                <a:cs typeface="Arial" panose="020B0604020202020204" pitchFamily="34" charset="0"/>
              </a:defRPr>
            </a:lvl1pPr>
          </a:lstStyle>
          <a:p>
            <a:pPr lvl="0"/>
            <a:r>
              <a:rPr kumimoji="1" lang="ja-JP" altLang="en-US" smtClean="0"/>
              <a:t>マスター テキスト</a:t>
            </a:r>
            <a:endParaRPr kumimoji="1" lang="ja-JP" altLang="en-US"/>
          </a:p>
        </p:txBody>
      </p:sp>
      <p:sp>
        <p:nvSpPr>
          <p:cNvPr id="2" name="Title 1"/>
          <p:cNvSpPr>
            <a:spLocks noGrp="1"/>
          </p:cNvSpPr>
          <p:nvPr>
            <p:ph type="ctrTitle"/>
          </p:nvPr>
        </p:nvSpPr>
        <p:spPr>
          <a:xfrm>
            <a:off x="1189972" y="333223"/>
            <a:ext cx="9812055" cy="2123658"/>
          </a:xfrm>
        </p:spPr>
        <p:txBody>
          <a:bodyPr wrap="square" anchor="t" anchorCtr="0">
            <a:spAutoFit/>
          </a:bodyPr>
          <a:lstStyle>
            <a:lvl1pPr algn="ctr">
              <a:lnSpc>
                <a:spcPct val="150000"/>
              </a:lnSpc>
              <a:defRPr sz="8800">
                <a:latin typeface="Arial" panose="020B0604020202020204" pitchFamily="34" charset="0"/>
                <a:cs typeface="Arial" panose="020B0604020202020204" pitchFamily="34" charset="0"/>
              </a:defRPr>
            </a:lvl1pPr>
          </a:lstStyle>
          <a:p>
            <a:r>
              <a:rPr lang="ja-JP" altLang="en-US"/>
              <a:t>マスター </a:t>
            </a:r>
            <a:r>
              <a:rPr lang="ja-JP" altLang="en-US" smtClean="0"/>
              <a:t>タイトル</a:t>
            </a:r>
            <a:endParaRPr lang="en-US" dirty="0"/>
          </a:p>
        </p:txBody>
      </p:sp>
      <p:sp>
        <p:nvSpPr>
          <p:cNvPr id="3" name="Subtitle 2"/>
          <p:cNvSpPr>
            <a:spLocks noGrp="1"/>
          </p:cNvSpPr>
          <p:nvPr>
            <p:ph type="subTitle" idx="1"/>
          </p:nvPr>
        </p:nvSpPr>
        <p:spPr>
          <a:xfrm>
            <a:off x="131523" y="2385045"/>
            <a:ext cx="11928953" cy="1477328"/>
          </a:xfrm>
        </p:spPr>
        <p:txBody>
          <a:bodyPr wrap="square">
            <a:spAutoFit/>
          </a:bodyPr>
          <a:lstStyle>
            <a:lvl1pPr marL="0" indent="0" algn="ctr">
              <a:lnSpc>
                <a:spcPct val="150000"/>
              </a:lnSpc>
              <a:buNone/>
              <a:defRPr sz="6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a:t>
            </a:r>
            <a:r>
              <a:rPr lang="ja-JP" altLang="en-US" smtClean="0"/>
              <a:t>サブタイトル</a:t>
            </a:r>
            <a:endParaRPr lang="en-US" dirty="0"/>
          </a:p>
        </p:txBody>
      </p:sp>
    </p:spTree>
    <p:extLst>
      <p:ext uri="{BB962C8B-B14F-4D97-AF65-F5344CB8AC3E}">
        <p14:creationId xmlns:p14="http://schemas.microsoft.com/office/powerpoint/2010/main" val="3671987746"/>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英語本文用">
    <p:spTree>
      <p:nvGrpSpPr>
        <p:cNvPr id="1" name=""/>
        <p:cNvGrpSpPr/>
        <p:nvPr/>
      </p:nvGrpSpPr>
      <p:grpSpPr>
        <a:xfrm>
          <a:off x="0" y="0"/>
          <a:ext cx="0" cy="0"/>
          <a:chOff x="0" y="0"/>
          <a:chExt cx="0" cy="0"/>
        </a:xfrm>
      </p:grpSpPr>
      <p:sp>
        <p:nvSpPr>
          <p:cNvPr id="9" name="テキスト プレースホルダー 8"/>
          <p:cNvSpPr>
            <a:spLocks noGrp="1"/>
          </p:cNvSpPr>
          <p:nvPr>
            <p:ph type="body" sz="quarter" idx="10"/>
          </p:nvPr>
        </p:nvSpPr>
        <p:spPr>
          <a:xfrm>
            <a:off x="1114860" y="964720"/>
            <a:ext cx="10034586" cy="1477328"/>
          </a:xfrm>
        </p:spPr>
        <p:txBody>
          <a:bodyPr wrap="square">
            <a:spAutoFit/>
          </a:bodyPr>
          <a:lstStyle>
            <a:lvl1pPr marL="0" indent="0">
              <a:lnSpc>
                <a:spcPct val="150000"/>
              </a:lnSpc>
              <a:buFontTx/>
              <a:buNone/>
              <a:defRPr sz="6000">
                <a:latin typeface="Arial" panose="020B0604020202020204" pitchFamily="34" charset="0"/>
                <a:cs typeface="Arial" panose="020B0604020202020204" pitchFamily="34" charset="0"/>
              </a:defRPr>
            </a:lvl1pPr>
          </a:lstStyle>
          <a:p>
            <a:pPr lvl="0"/>
            <a:r>
              <a:rPr kumimoji="1" lang="ja-JP" altLang="en-US" smtClean="0"/>
              <a:t>マスター テキストの書式設定</a:t>
            </a:r>
            <a:endParaRPr kumimoji="1" lang="ja-JP" altLang="en-US"/>
          </a:p>
        </p:txBody>
      </p:sp>
      <p:sp>
        <p:nvSpPr>
          <p:cNvPr id="13" name="メディア プレースホルダー 12"/>
          <p:cNvSpPr>
            <a:spLocks noGrp="1"/>
          </p:cNvSpPr>
          <p:nvPr>
            <p:ph type="media" sz="quarter" idx="11"/>
          </p:nvPr>
        </p:nvSpPr>
        <p:spPr>
          <a:xfrm>
            <a:off x="525303" y="1246876"/>
            <a:ext cx="588049" cy="551406"/>
          </a:xfrm>
        </p:spPr>
        <p:txBody>
          <a:bodyPr/>
          <a:lstStyle/>
          <a:p>
            <a:endParaRPr kumimoji="1" lang="ja-JP" altLang="en-US"/>
          </a:p>
        </p:txBody>
      </p:sp>
    </p:spTree>
    <p:extLst>
      <p:ext uri="{BB962C8B-B14F-4D97-AF65-F5344CB8AC3E}">
        <p14:creationId xmlns:p14="http://schemas.microsoft.com/office/powerpoint/2010/main" val="36777337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日本語訳-本文用">
    <p:spTree>
      <p:nvGrpSpPr>
        <p:cNvPr id="1" name=""/>
        <p:cNvGrpSpPr/>
        <p:nvPr/>
      </p:nvGrpSpPr>
      <p:grpSpPr>
        <a:xfrm>
          <a:off x="0" y="0"/>
          <a:ext cx="0" cy="0"/>
          <a:chOff x="0" y="0"/>
          <a:chExt cx="0" cy="0"/>
        </a:xfrm>
      </p:grpSpPr>
      <p:sp>
        <p:nvSpPr>
          <p:cNvPr id="9" name="テキスト プレースホルダー 8"/>
          <p:cNvSpPr>
            <a:spLocks noGrp="1"/>
          </p:cNvSpPr>
          <p:nvPr>
            <p:ph type="body" sz="quarter" idx="10"/>
          </p:nvPr>
        </p:nvSpPr>
        <p:spPr>
          <a:xfrm>
            <a:off x="1114860" y="1089412"/>
            <a:ext cx="9838486" cy="1200329"/>
          </a:xfrm>
        </p:spPr>
        <p:txBody>
          <a:bodyPr wrap="square">
            <a:spAutoFit/>
          </a:bodyPr>
          <a:lstStyle>
            <a:lvl1pPr marL="0" indent="0">
              <a:lnSpc>
                <a:spcPct val="150000"/>
              </a:lnSpc>
              <a:buFontTx/>
              <a:buNone/>
              <a:defRPr sz="4800">
                <a:latin typeface="Arial" panose="020B0604020202020204" pitchFamily="34" charset="0"/>
                <a:cs typeface="Arial" panose="020B0604020202020204" pitchFamily="34" charset="0"/>
              </a:defRPr>
            </a:lvl1pPr>
          </a:lstStyle>
          <a:p>
            <a:pPr lvl="0"/>
            <a:r>
              <a:rPr kumimoji="1" lang="ja-JP" altLang="en-US" smtClean="0"/>
              <a:t>マスター テキストの書式設定</a:t>
            </a:r>
            <a:endParaRPr kumimoji="1" lang="ja-JP" altLang="en-US"/>
          </a:p>
        </p:txBody>
      </p:sp>
    </p:spTree>
    <p:extLst>
      <p:ext uri="{BB962C8B-B14F-4D97-AF65-F5344CB8AC3E}">
        <p14:creationId xmlns:p14="http://schemas.microsoft.com/office/powerpoint/2010/main" val="15551074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348034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2784735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2624546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94082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198601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248211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2983327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34E3183-62D1-435A-9CD6-A71220DC19C3}"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548776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E3183-62D1-435A-9CD6-A71220DC19C3}" type="datetimeFigureOut">
              <a:rPr kumimoji="1" lang="ja-JP" altLang="en-US" smtClean="0"/>
              <a:t>2020/5/12</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31B5-8509-481C-9752-44629B14A13F}" type="slidenum">
              <a:rPr kumimoji="1" lang="ja-JP" altLang="en-US" smtClean="0"/>
              <a:t>‹#›</a:t>
            </a:fld>
            <a:endParaRPr kumimoji="1" lang="ja-JP" altLang="en-US"/>
          </a:p>
        </p:txBody>
      </p:sp>
    </p:spTree>
    <p:extLst>
      <p:ext uri="{BB962C8B-B14F-4D97-AF65-F5344CB8AC3E}">
        <p14:creationId xmlns:p14="http://schemas.microsoft.com/office/powerpoint/2010/main" val="335449197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5" r:id="rId12"/>
    <p:sldLayoutId id="2147483766" r:id="rId13"/>
    <p:sldLayoutId id="2147483767"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p:txBody>
          <a:bodyPr/>
          <a:lstStyle/>
          <a:p>
            <a:r>
              <a:rPr lang="en-US" altLang="ja-JP" dirty="0" smtClean="0"/>
              <a:t>-</a:t>
            </a:r>
            <a:r>
              <a:rPr lang="ja-JP" altLang="en-US" dirty="0" smtClean="0"/>
              <a:t>復習</a:t>
            </a:r>
            <a:r>
              <a:rPr lang="en-US" altLang="ja-JP" dirty="0" smtClean="0"/>
              <a:t>-</a:t>
            </a:r>
            <a:endParaRPr kumimoji="1" lang="ja-JP" altLang="en-US" dirty="0"/>
          </a:p>
        </p:txBody>
      </p:sp>
      <p:sp>
        <p:nvSpPr>
          <p:cNvPr id="4" name="タイトル 3"/>
          <p:cNvSpPr>
            <a:spLocks noGrp="1"/>
          </p:cNvSpPr>
          <p:nvPr>
            <p:ph type="ctrTitle"/>
          </p:nvPr>
        </p:nvSpPr>
        <p:spPr>
          <a:xfrm>
            <a:off x="1189972" y="333223"/>
            <a:ext cx="9812055" cy="1872692"/>
          </a:xfrm>
        </p:spPr>
        <p:txBody>
          <a:bodyPr/>
          <a:lstStyle/>
          <a:p>
            <a:r>
              <a:rPr lang="en-US" altLang="ja-JP" dirty="0"/>
              <a:t>Lesson 1</a:t>
            </a:r>
            <a:endParaRPr kumimoji="1" lang="ja-JP" altLang="en-US" dirty="0"/>
          </a:p>
        </p:txBody>
      </p:sp>
      <p:sp>
        <p:nvSpPr>
          <p:cNvPr id="2" name="サブタイトル 1"/>
          <p:cNvSpPr>
            <a:spLocks noGrp="1"/>
          </p:cNvSpPr>
          <p:nvPr>
            <p:ph type="subTitle" idx="1"/>
          </p:nvPr>
        </p:nvSpPr>
        <p:spPr>
          <a:xfrm>
            <a:off x="131523" y="2385045"/>
            <a:ext cx="11928953" cy="1306255"/>
          </a:xfrm>
        </p:spPr>
        <p:txBody>
          <a:bodyPr/>
          <a:lstStyle/>
          <a:p>
            <a:r>
              <a:rPr lang="en-US" altLang="ja-JP" dirty="0"/>
              <a:t>What Can Blood Type Tell Us?</a:t>
            </a:r>
            <a:endParaRPr kumimoji="1" lang="ja-JP" altLang="en-US" dirty="0"/>
          </a:p>
        </p:txBody>
      </p:sp>
    </p:spTree>
    <p:extLst>
      <p:ext uri="{BB962C8B-B14F-4D97-AF65-F5344CB8AC3E}">
        <p14:creationId xmlns:p14="http://schemas.microsoft.com/office/powerpoint/2010/main" val="2867787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731650" y="2038008"/>
            <a:ext cx="10846268" cy="2224710"/>
          </a:xfrm>
        </p:spPr>
        <p:txBody>
          <a:bodyPr/>
          <a:lstStyle/>
          <a:p>
            <a:pPr algn="l"/>
            <a:r>
              <a:rPr lang="ja-JP" altLang="en-US" sz="2800" dirty="0" smtClean="0"/>
              <a:t>・音読の練習をしましょ</a:t>
            </a:r>
            <a:r>
              <a:rPr lang="ja-JP" altLang="en-US" sz="2800" dirty="0"/>
              <a:t>う</a:t>
            </a:r>
            <a:r>
              <a:rPr lang="ja-JP" altLang="en-US" sz="2800" dirty="0" smtClean="0"/>
              <a:t>！</a:t>
            </a:r>
            <a:endParaRPr lang="en-US" altLang="ja-JP" sz="2800" dirty="0" smtClean="0"/>
          </a:p>
          <a:p>
            <a:pPr algn="l"/>
            <a:r>
              <a:rPr lang="ja-JP" altLang="en-US" sz="2800" dirty="0" smtClean="0"/>
              <a:t>・強く読む所、つなげて読む所などを意識して音読に取り組みましょ</a:t>
            </a:r>
            <a:r>
              <a:rPr lang="ja-JP" altLang="en-US" sz="2800" dirty="0"/>
              <a:t>う</a:t>
            </a:r>
            <a:r>
              <a:rPr lang="ja-JP" altLang="en-US" sz="2800" dirty="0" smtClean="0"/>
              <a:t>！</a:t>
            </a:r>
            <a:endParaRPr lang="en-US" altLang="ja-JP" sz="2800" dirty="0" smtClean="0"/>
          </a:p>
          <a:p>
            <a:pPr algn="l"/>
            <a:r>
              <a:rPr lang="ja-JP" altLang="en-US" sz="2800" dirty="0" smtClean="0"/>
              <a:t>・定期考査後にスピーキングテストを実施します。今のうちからしっかり</a:t>
            </a:r>
            <a:endParaRPr lang="en-US" altLang="ja-JP" sz="2800" dirty="0" smtClean="0"/>
          </a:p>
          <a:p>
            <a:pPr algn="l"/>
            <a:r>
              <a:rPr lang="ja-JP" altLang="en-US" sz="2800" dirty="0" smtClean="0"/>
              <a:t>  読む練習をしておきましょう！</a:t>
            </a:r>
            <a:endParaRPr lang="en-US" altLang="ja-JP" sz="2800" dirty="0" smtClean="0"/>
          </a:p>
          <a:p>
            <a:pPr algn="l"/>
            <a:endParaRPr lang="en-US" altLang="ja-JP" sz="2800" dirty="0"/>
          </a:p>
          <a:p>
            <a:pPr algn="l"/>
            <a:r>
              <a:rPr lang="ja-JP" altLang="en-US" sz="2800" dirty="0"/>
              <a:t>　</a:t>
            </a:r>
            <a:endParaRPr lang="en-US" altLang="ja-JP" sz="2800" dirty="0"/>
          </a:p>
          <a:p>
            <a:pPr algn="l"/>
            <a:endParaRPr lang="en-US" altLang="ja-JP" sz="2800" dirty="0" smtClean="0"/>
          </a:p>
          <a:p>
            <a:pPr algn="l"/>
            <a:endParaRPr lang="en-US" altLang="ja-JP" sz="3600" dirty="0" smtClean="0"/>
          </a:p>
          <a:p>
            <a:pPr algn="l"/>
            <a:r>
              <a:rPr kumimoji="1" lang="ja-JP" altLang="en-US" sz="2400" dirty="0" smtClean="0"/>
              <a:t>　</a:t>
            </a:r>
            <a:r>
              <a:rPr lang="ja-JP" altLang="en-US" sz="2400" dirty="0" smtClean="0"/>
              <a:t>　　　　</a:t>
            </a:r>
            <a:endParaRPr lang="en-US" altLang="ja-JP" sz="2400" dirty="0" smtClean="0"/>
          </a:p>
          <a:p>
            <a:pPr algn="l"/>
            <a:endParaRPr kumimoji="1" lang="en-US" altLang="ja-JP" sz="2400" dirty="0" smtClean="0"/>
          </a:p>
          <a:p>
            <a:pPr algn="l"/>
            <a:endParaRPr kumimoji="1" lang="ja-JP" altLang="en-US" sz="6000" dirty="0"/>
          </a:p>
        </p:txBody>
      </p:sp>
      <p:sp>
        <p:nvSpPr>
          <p:cNvPr id="3" name="タイトル 2"/>
          <p:cNvSpPr>
            <a:spLocks noGrp="1"/>
          </p:cNvSpPr>
          <p:nvPr>
            <p:ph type="ctrTitle"/>
          </p:nvPr>
        </p:nvSpPr>
        <p:spPr>
          <a:xfrm>
            <a:off x="637521" y="283682"/>
            <a:ext cx="10940397" cy="1754326"/>
          </a:xfrm>
        </p:spPr>
        <p:txBody>
          <a:bodyPr/>
          <a:lstStyle/>
          <a:p>
            <a:pPr algn="l"/>
            <a:r>
              <a:rPr lang="ja-JP" altLang="en-US" sz="7200" dirty="0"/>
              <a:t>２</a:t>
            </a:r>
            <a:r>
              <a:rPr kumimoji="1" lang="ja-JP" altLang="en-US" sz="7200" dirty="0" smtClean="0"/>
              <a:t>　音読練習</a:t>
            </a:r>
            <a:endParaRPr kumimoji="1" lang="ja-JP" altLang="en-US" sz="7200" dirty="0"/>
          </a:p>
        </p:txBody>
      </p:sp>
    </p:spTree>
    <p:extLst>
      <p:ext uri="{BB962C8B-B14F-4D97-AF65-F5344CB8AC3E}">
        <p14:creationId xmlns:p14="http://schemas.microsoft.com/office/powerpoint/2010/main" val="4111401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990562"/>
          </a:xfrm>
        </p:spPr>
        <p:txBody>
          <a:bodyPr/>
          <a:lstStyle/>
          <a:p>
            <a:r>
              <a:rPr lang="en-US" altLang="ja-JP" dirty="0" smtClean="0"/>
              <a:t>Part </a:t>
            </a:r>
            <a:r>
              <a:rPr lang="ja-JP" altLang="en-US" dirty="0" smtClean="0"/>
              <a:t>１</a:t>
            </a:r>
            <a:endParaRPr lang="en-US" altLang="ja-JP" dirty="0" smtClean="0"/>
          </a:p>
          <a:p>
            <a:endParaRPr kumimoji="1" lang="ja-JP" altLang="en-US" dirty="0"/>
          </a:p>
        </p:txBody>
      </p:sp>
    </p:spTree>
    <p:extLst>
      <p:ext uri="{BB962C8B-B14F-4D97-AF65-F5344CB8AC3E}">
        <p14:creationId xmlns:p14="http://schemas.microsoft.com/office/powerpoint/2010/main" val="2658166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“Do you know my blood type?”</a:t>
            </a:r>
            <a:endParaRPr kumimoji="1" lang="ja-JP" altLang="en-US" dirty="0"/>
          </a:p>
        </p:txBody>
      </p:sp>
      <p:pic>
        <p:nvPicPr>
          <p:cNvPr id="2" name="Fit_L01_P01_01">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328942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1477328"/>
          </a:xfrm>
        </p:spPr>
        <p:txBody>
          <a:bodyPr/>
          <a:lstStyle/>
          <a:p>
            <a:r>
              <a:rPr lang="en-US" altLang="ja-JP" dirty="0"/>
              <a:t>“No.  </a:t>
            </a:r>
            <a:endParaRPr kumimoji="1" lang="ja-JP" altLang="en-US" dirty="0"/>
          </a:p>
        </p:txBody>
      </p:sp>
      <p:pic>
        <p:nvPicPr>
          <p:cNvPr id="2" name="Fit_L01_P01_02">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56147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t_L01_P01_03">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
        <p:nvSpPr>
          <p:cNvPr id="2" name="テキスト プレースホルダー 1"/>
          <p:cNvSpPr>
            <a:spLocks noGrp="1"/>
          </p:cNvSpPr>
          <p:nvPr>
            <p:ph type="body" sz="quarter" idx="10"/>
          </p:nvPr>
        </p:nvSpPr>
        <p:spPr>
          <a:xfrm>
            <a:off x="1114860" y="964720"/>
            <a:ext cx="10034586" cy="4076244"/>
          </a:xfrm>
        </p:spPr>
        <p:txBody>
          <a:bodyPr/>
          <a:lstStyle/>
          <a:p>
            <a:r>
              <a:rPr lang="en-US" altLang="ja-JP" dirty="0"/>
              <a:t>But you’re a very serious person, so I think your blood type is A</a:t>
            </a:r>
            <a:r>
              <a:rPr lang="en-US" altLang="ja-JP" dirty="0" smtClean="0"/>
              <a:t>.”</a:t>
            </a:r>
            <a:endParaRPr lang="en-US" altLang="ja-JP" dirty="0"/>
          </a:p>
        </p:txBody>
      </p:sp>
    </p:spTree>
    <p:extLst>
      <p:ext uri="{BB962C8B-B14F-4D97-AF65-F5344CB8AC3E}">
        <p14:creationId xmlns:p14="http://schemas.microsoft.com/office/powerpoint/2010/main" val="68382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1306255"/>
          </a:xfrm>
        </p:spPr>
        <p:txBody>
          <a:bodyPr/>
          <a:lstStyle/>
          <a:p>
            <a:r>
              <a:rPr lang="en-US" altLang="ja-JP" dirty="0"/>
              <a:t>“</a:t>
            </a:r>
            <a:r>
              <a:rPr lang="en-US" altLang="ja-JP" dirty="0" smtClean="0"/>
              <a:t>Wow!</a:t>
            </a:r>
            <a:endParaRPr kumimoji="1" lang="ja-JP" altLang="en-US" dirty="0"/>
          </a:p>
        </p:txBody>
      </p:sp>
      <p:pic>
        <p:nvPicPr>
          <p:cNvPr id="2" name="Fit_L01_P01_04">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160616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1306255"/>
          </a:xfrm>
        </p:spPr>
        <p:txBody>
          <a:bodyPr/>
          <a:lstStyle/>
          <a:p>
            <a:r>
              <a:rPr lang="en-US" altLang="ja-JP" dirty="0" smtClean="0"/>
              <a:t>That’s </a:t>
            </a:r>
            <a:r>
              <a:rPr lang="en-US" altLang="ja-JP" dirty="0"/>
              <a:t>right</a:t>
            </a:r>
            <a:r>
              <a:rPr lang="en-US" altLang="ja-JP" dirty="0" smtClean="0"/>
              <a:t>!”</a:t>
            </a:r>
            <a:endParaRPr kumimoji="1" lang="ja-JP" altLang="en-US" dirty="0"/>
          </a:p>
        </p:txBody>
      </p:sp>
      <p:pic>
        <p:nvPicPr>
          <p:cNvPr id="5" name="Fit_L01_P01_05">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4056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Two Japanese students are talking about blood type.</a:t>
            </a:r>
            <a:endParaRPr kumimoji="1" lang="ja-JP" altLang="en-US" dirty="0"/>
          </a:p>
        </p:txBody>
      </p:sp>
      <p:pic>
        <p:nvPicPr>
          <p:cNvPr id="2" name="Fit_L01_P01_06">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154938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This kind of conversation is common in Japan.</a:t>
            </a:r>
            <a:endParaRPr kumimoji="1" lang="ja-JP" altLang="en-US" dirty="0"/>
          </a:p>
        </p:txBody>
      </p:sp>
      <p:pic>
        <p:nvPicPr>
          <p:cNvPr id="2" name="Fit_L01_P01_07">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201992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Today in Japan, a lot of people are interested in blood type.</a:t>
            </a:r>
            <a:endParaRPr kumimoji="1" lang="ja-JP" altLang="en-US" dirty="0"/>
          </a:p>
        </p:txBody>
      </p:sp>
      <p:pic>
        <p:nvPicPr>
          <p:cNvPr id="2" name="Fit_L01_P01_08">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14007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904923" y="2193925"/>
            <a:ext cx="10382152" cy="3118803"/>
          </a:xfrm>
        </p:spPr>
        <p:txBody>
          <a:bodyPr/>
          <a:lstStyle/>
          <a:p>
            <a:pPr algn="l"/>
            <a:r>
              <a:rPr kumimoji="1" lang="ja-JP" altLang="en-US" sz="6000" dirty="0" smtClean="0"/>
              <a:t>１　単語テスト</a:t>
            </a:r>
            <a:endParaRPr kumimoji="1" lang="en-US" altLang="ja-JP" sz="6000" dirty="0" smtClean="0"/>
          </a:p>
          <a:p>
            <a:pPr algn="l"/>
            <a:r>
              <a:rPr lang="ja-JP" altLang="en-US" sz="6000" dirty="0" smtClean="0"/>
              <a:t>２　音読練習</a:t>
            </a:r>
            <a:endParaRPr lang="en-US" altLang="ja-JP" sz="6000" dirty="0" smtClean="0"/>
          </a:p>
          <a:p>
            <a:pPr algn="l"/>
            <a:r>
              <a:rPr kumimoji="1" lang="ja-JP" altLang="en-US" sz="6000" dirty="0" smtClean="0"/>
              <a:t>３　</a:t>
            </a:r>
            <a:r>
              <a:rPr lang="ja-JP" altLang="en-US" sz="6000" dirty="0" smtClean="0"/>
              <a:t>本文テスト</a:t>
            </a:r>
            <a:endParaRPr kumimoji="1" lang="ja-JP" altLang="en-US" sz="6000" dirty="0"/>
          </a:p>
        </p:txBody>
      </p:sp>
      <p:sp>
        <p:nvSpPr>
          <p:cNvPr id="3" name="タイトル 2"/>
          <p:cNvSpPr>
            <a:spLocks noGrp="1"/>
          </p:cNvSpPr>
          <p:nvPr>
            <p:ph type="ctrTitle"/>
          </p:nvPr>
        </p:nvSpPr>
        <p:spPr>
          <a:xfrm>
            <a:off x="1189972" y="333223"/>
            <a:ext cx="9812055" cy="1539204"/>
          </a:xfrm>
        </p:spPr>
        <p:txBody>
          <a:bodyPr/>
          <a:lstStyle/>
          <a:p>
            <a:r>
              <a:rPr kumimoji="1" lang="ja-JP" altLang="en-US" sz="7200" dirty="0" smtClean="0"/>
              <a:t>本日のメニュー</a:t>
            </a:r>
            <a:endParaRPr kumimoji="1" lang="ja-JP" altLang="en-US" sz="7200" dirty="0"/>
          </a:p>
        </p:txBody>
      </p:sp>
    </p:spTree>
    <p:extLst>
      <p:ext uri="{BB962C8B-B14F-4D97-AF65-F5344CB8AC3E}">
        <p14:creationId xmlns:p14="http://schemas.microsoft.com/office/powerpoint/2010/main" val="18344000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They think that it shows personality. </a:t>
            </a:r>
            <a:endParaRPr kumimoji="1" lang="ja-JP" altLang="en-US" dirty="0"/>
          </a:p>
        </p:txBody>
      </p:sp>
      <p:pic>
        <p:nvPicPr>
          <p:cNvPr id="2" name="Fit_L01_P01_09">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36375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But in many other countries, people do not think so.</a:t>
            </a:r>
            <a:endParaRPr kumimoji="1" lang="ja-JP" altLang="en-US" dirty="0"/>
          </a:p>
        </p:txBody>
      </p:sp>
      <p:pic>
        <p:nvPicPr>
          <p:cNvPr id="2" name="Fit_L01_P01_10">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74930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Why do Japanese people think that blood type shows personality?</a:t>
            </a:r>
            <a:endParaRPr kumimoji="1" lang="ja-JP" altLang="en-US" dirty="0"/>
          </a:p>
        </p:txBody>
      </p:sp>
      <p:pic>
        <p:nvPicPr>
          <p:cNvPr id="2" name="Fit_L01_P01_11">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172333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990562"/>
          </a:xfrm>
        </p:spPr>
        <p:txBody>
          <a:bodyPr/>
          <a:lstStyle/>
          <a:p>
            <a:r>
              <a:rPr lang="en-US" altLang="ja-JP" dirty="0" smtClean="0"/>
              <a:t>Part </a:t>
            </a:r>
            <a:r>
              <a:rPr lang="ja-JP" altLang="en-US" dirty="0" smtClean="0"/>
              <a:t>２</a:t>
            </a:r>
            <a:endParaRPr lang="en-US" altLang="ja-JP" dirty="0" smtClean="0"/>
          </a:p>
          <a:p>
            <a:endParaRPr kumimoji="1" lang="ja-JP" altLang="en-US" dirty="0"/>
          </a:p>
        </p:txBody>
      </p:sp>
    </p:spTree>
    <p:extLst>
      <p:ext uri="{BB962C8B-B14F-4D97-AF65-F5344CB8AC3E}">
        <p14:creationId xmlns:p14="http://schemas.microsoft.com/office/powerpoint/2010/main" val="4218082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For one thing, in Japan, there are many people with each blood type. </a:t>
            </a:r>
            <a:endParaRPr kumimoji="1" lang="ja-JP" altLang="en-US" dirty="0"/>
          </a:p>
        </p:txBody>
      </p:sp>
      <p:pic>
        <p:nvPicPr>
          <p:cNvPr id="2" name="Fit_L01_P02_01">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418392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However, the situation is different in other countries. </a:t>
            </a:r>
            <a:endParaRPr kumimoji="1" lang="ja-JP" altLang="en-US" dirty="0"/>
          </a:p>
        </p:txBody>
      </p:sp>
      <p:pic>
        <p:nvPicPr>
          <p:cNvPr id="2" name="Fit_L01_P02_02">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42259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For example, in Bolivia, most people have type O blood. </a:t>
            </a:r>
            <a:endParaRPr kumimoji="1" lang="ja-JP" altLang="en-US" dirty="0"/>
          </a:p>
        </p:txBody>
      </p:sp>
      <p:pic>
        <p:nvPicPr>
          <p:cNvPr id="2" name="Fit_L01_P02_03">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106617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In such countries, people do not think that blood type shows personality.</a:t>
            </a:r>
            <a:endParaRPr kumimoji="1" lang="ja-JP" altLang="en-US" dirty="0"/>
          </a:p>
        </p:txBody>
      </p:sp>
      <p:pic>
        <p:nvPicPr>
          <p:cNvPr id="2" name="Fit_L01_P02_04">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73596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For another thing, Japanese people usually know their blood types.</a:t>
            </a:r>
            <a:endParaRPr kumimoji="1" lang="ja-JP" altLang="en-US" dirty="0"/>
          </a:p>
        </p:txBody>
      </p:sp>
      <p:pic>
        <p:nvPicPr>
          <p:cNvPr id="2" name="Fit_L01_P02_05">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365443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However, many people in foreign countries do not know them. </a:t>
            </a:r>
            <a:endParaRPr kumimoji="1" lang="ja-JP" altLang="en-US" dirty="0"/>
          </a:p>
        </p:txBody>
      </p:sp>
      <p:pic>
        <p:nvPicPr>
          <p:cNvPr id="2" name="Fit_L01_P02_06">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19059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89972" y="2127921"/>
            <a:ext cx="10442667" cy="4412408"/>
          </a:xfrm>
        </p:spPr>
        <p:txBody>
          <a:bodyPr/>
          <a:lstStyle/>
          <a:p>
            <a:pPr algn="l"/>
            <a:r>
              <a:rPr kumimoji="1" lang="ja-JP" altLang="en-US" sz="3600" dirty="0" smtClean="0"/>
              <a:t>どれくらい単語を覚えているか確認しよう！</a:t>
            </a:r>
            <a:endParaRPr kumimoji="1" lang="en-US" altLang="ja-JP" sz="3600" dirty="0" smtClean="0"/>
          </a:p>
          <a:p>
            <a:pPr algn="l"/>
            <a:r>
              <a:rPr lang="ja-JP" altLang="en-US" sz="3600" dirty="0" smtClean="0"/>
              <a:t>各パートごと１０点満点です。</a:t>
            </a:r>
            <a:endParaRPr lang="en-US" altLang="ja-JP" sz="3600" dirty="0" smtClean="0"/>
          </a:p>
          <a:p>
            <a:pPr algn="l"/>
            <a:endParaRPr lang="en-US" altLang="ja-JP" sz="2400" dirty="0" smtClean="0"/>
          </a:p>
          <a:p>
            <a:pPr algn="l"/>
            <a:r>
              <a:rPr lang="ja-JP" altLang="en-US" sz="2400" dirty="0" smtClean="0"/>
              <a:t>（参考）</a:t>
            </a:r>
            <a:endParaRPr lang="en-US" altLang="ja-JP" sz="2400" dirty="0" smtClean="0"/>
          </a:p>
          <a:p>
            <a:pPr algn="l"/>
            <a:r>
              <a:rPr lang="ja-JP" altLang="en-US" sz="2400" dirty="0" smtClean="0"/>
              <a:t>　１０点　　　</a:t>
            </a:r>
            <a:r>
              <a:rPr lang="en-US" altLang="ja-JP" sz="2400" dirty="0" smtClean="0"/>
              <a:t>Perfect</a:t>
            </a:r>
            <a:r>
              <a:rPr lang="ja-JP" altLang="en-US" sz="2400" dirty="0" smtClean="0"/>
              <a:t>　＼</a:t>
            </a:r>
            <a:r>
              <a:rPr lang="en-US" altLang="ja-JP" sz="2400" dirty="0"/>
              <a:t>(◎o◎)</a:t>
            </a:r>
            <a:r>
              <a:rPr lang="ja-JP" altLang="en-US" sz="2400" dirty="0"/>
              <a:t>／　</a:t>
            </a:r>
            <a:r>
              <a:rPr lang="ja-JP" altLang="en-US" sz="2400" dirty="0" smtClean="0"/>
              <a:t>　</a:t>
            </a:r>
            <a:r>
              <a:rPr lang="en-US" altLang="ja-JP" sz="2400" dirty="0" smtClean="0"/>
              <a:t> </a:t>
            </a:r>
            <a:r>
              <a:rPr lang="ja-JP" altLang="en-US" sz="2400" dirty="0" smtClean="0"/>
              <a:t>その調子で頑張りましょう！</a:t>
            </a:r>
            <a:endParaRPr lang="en-US" altLang="ja-JP" sz="2400" dirty="0" smtClean="0"/>
          </a:p>
          <a:p>
            <a:pPr algn="l"/>
            <a:r>
              <a:rPr lang="ja-JP" altLang="en-US" sz="2400" dirty="0" smtClean="0"/>
              <a:t>　７点以上　</a:t>
            </a:r>
            <a:r>
              <a:rPr lang="en-US" altLang="ja-JP" sz="2400" dirty="0" smtClean="0"/>
              <a:t>Good</a:t>
            </a:r>
            <a:r>
              <a:rPr lang="ja-JP" altLang="en-US" sz="2400" dirty="0"/>
              <a:t> </a:t>
            </a:r>
            <a:r>
              <a:rPr lang="ja-JP" altLang="en-US" sz="2400" dirty="0" smtClean="0"/>
              <a:t>     </a:t>
            </a:r>
            <a:r>
              <a:rPr lang="en-US" altLang="ja-JP" sz="2400" dirty="0" smtClean="0"/>
              <a:t> </a:t>
            </a:r>
            <a:r>
              <a:rPr lang="en-US" altLang="ja-JP" sz="2400" dirty="0"/>
              <a:t>(</a:t>
            </a:r>
            <a:r>
              <a:rPr lang="ja-JP" altLang="en-US" sz="2400" dirty="0"/>
              <a:t>￣ー￣</a:t>
            </a:r>
            <a:r>
              <a:rPr lang="en-US" altLang="ja-JP" sz="2400" dirty="0"/>
              <a:t>)</a:t>
            </a:r>
            <a:r>
              <a:rPr lang="ja-JP" altLang="en-US" sz="2400" dirty="0"/>
              <a:t>ｂ</a:t>
            </a:r>
            <a:r>
              <a:rPr lang="ja-JP" altLang="en-US" sz="2400" dirty="0" smtClean="0"/>
              <a:t>　　   次は</a:t>
            </a:r>
            <a:r>
              <a:rPr lang="en-US" altLang="ja-JP" sz="2400" dirty="0" smtClean="0"/>
              <a:t>Perfect</a:t>
            </a:r>
            <a:r>
              <a:rPr lang="ja-JP" altLang="en-US" sz="2400" dirty="0" smtClean="0"/>
              <a:t>を目指しましょう！</a:t>
            </a:r>
            <a:endParaRPr lang="en-US" altLang="ja-JP" sz="2400" dirty="0" smtClean="0"/>
          </a:p>
          <a:p>
            <a:pPr algn="l"/>
            <a:r>
              <a:rPr lang="ja-JP" altLang="en-US" sz="2400" dirty="0" smtClean="0"/>
              <a:t>　４～６点　 </a:t>
            </a:r>
            <a:r>
              <a:rPr lang="en-US" altLang="ja-JP" sz="2400" dirty="0" smtClean="0"/>
              <a:t>So</a:t>
            </a:r>
            <a:r>
              <a:rPr lang="ja-JP" altLang="en-US" sz="2400" dirty="0" smtClean="0"/>
              <a:t> </a:t>
            </a:r>
            <a:r>
              <a:rPr lang="en-US" altLang="ja-JP" sz="2400" dirty="0" smtClean="0"/>
              <a:t>So     </a:t>
            </a:r>
            <a:r>
              <a:rPr lang="ja-JP" altLang="en-US" sz="2400" dirty="0" smtClean="0"/>
              <a:t>　</a:t>
            </a:r>
            <a:r>
              <a:rPr lang="en-US" altLang="ja-JP" sz="2400" dirty="0" smtClean="0"/>
              <a:t>p</a:t>
            </a:r>
            <a:r>
              <a:rPr lang="en-US" altLang="ja-JP" sz="2400" dirty="0"/>
              <a:t>(^^)</a:t>
            </a:r>
            <a:r>
              <a:rPr lang="en-US" altLang="ja-JP" sz="2400" dirty="0" smtClean="0"/>
              <a:t>q</a:t>
            </a:r>
            <a:r>
              <a:rPr lang="ja-JP" altLang="en-US" sz="2400" dirty="0" smtClean="0"/>
              <a:t>　　　　　次は</a:t>
            </a:r>
            <a:r>
              <a:rPr lang="en-US" altLang="ja-JP" sz="2400" dirty="0" smtClean="0"/>
              <a:t>Good</a:t>
            </a:r>
            <a:r>
              <a:rPr lang="ja-JP" altLang="en-US" sz="2400" dirty="0" smtClean="0"/>
              <a:t>を目指しましょう！</a:t>
            </a:r>
            <a:endParaRPr lang="en-US" altLang="ja-JP" sz="2400" dirty="0" smtClean="0"/>
          </a:p>
          <a:p>
            <a:pPr algn="l"/>
            <a:r>
              <a:rPr lang="ja-JP" altLang="en-US" sz="2400" dirty="0"/>
              <a:t>　</a:t>
            </a:r>
            <a:r>
              <a:rPr lang="ja-JP" altLang="en-US" sz="2400" dirty="0" smtClean="0"/>
              <a:t>３点以下　</a:t>
            </a:r>
            <a:r>
              <a:rPr lang="en-US" altLang="ja-JP" sz="2400" dirty="0" smtClean="0"/>
              <a:t>Bad       </a:t>
            </a:r>
            <a:r>
              <a:rPr lang="ja-JP" altLang="en-US" sz="2400" dirty="0" smtClean="0"/>
              <a:t>ヽ</a:t>
            </a:r>
            <a:r>
              <a:rPr lang="en-US" altLang="ja-JP" sz="2400" dirty="0"/>
              <a:t>(#</a:t>
            </a:r>
            <a:r>
              <a:rPr lang="ja-JP" altLang="en-US" sz="2400" dirty="0"/>
              <a:t>｀</a:t>
            </a:r>
            <a:r>
              <a:rPr lang="az-Cyrl-AZ" altLang="ja-JP" sz="2400" dirty="0"/>
              <a:t>Д´#)</a:t>
            </a:r>
            <a:r>
              <a:rPr lang="ja-JP" altLang="en-US" sz="2400" dirty="0" smtClean="0"/>
              <a:t>ﾉ         しっかり復習しましょ</a:t>
            </a:r>
            <a:r>
              <a:rPr lang="ja-JP" altLang="en-US" sz="2400" dirty="0"/>
              <a:t>う</a:t>
            </a:r>
            <a:r>
              <a:rPr lang="ja-JP" altLang="en-US" sz="2400" dirty="0" smtClean="0"/>
              <a:t>！</a:t>
            </a:r>
            <a:endParaRPr lang="en-US" altLang="ja-JP" sz="3600" dirty="0" smtClean="0"/>
          </a:p>
          <a:p>
            <a:pPr algn="l"/>
            <a:r>
              <a:rPr kumimoji="1" lang="ja-JP" altLang="en-US" sz="2400" dirty="0" smtClean="0"/>
              <a:t>　</a:t>
            </a:r>
            <a:r>
              <a:rPr lang="ja-JP" altLang="en-US" sz="2400" dirty="0" smtClean="0"/>
              <a:t>　　　</a:t>
            </a:r>
            <a:endParaRPr lang="en-US" altLang="ja-JP" sz="2400" dirty="0" smtClean="0"/>
          </a:p>
          <a:p>
            <a:pPr algn="l"/>
            <a:endParaRPr kumimoji="1" lang="en-US" altLang="ja-JP" sz="2400" dirty="0" smtClean="0"/>
          </a:p>
          <a:p>
            <a:pPr algn="l"/>
            <a:endParaRPr kumimoji="1" lang="ja-JP" altLang="en-US" sz="6000" dirty="0"/>
          </a:p>
        </p:txBody>
      </p:sp>
      <p:sp>
        <p:nvSpPr>
          <p:cNvPr id="3" name="タイトル 2"/>
          <p:cNvSpPr>
            <a:spLocks noGrp="1"/>
          </p:cNvSpPr>
          <p:nvPr>
            <p:ph type="ctrTitle"/>
          </p:nvPr>
        </p:nvSpPr>
        <p:spPr>
          <a:xfrm>
            <a:off x="1189972" y="333223"/>
            <a:ext cx="9812055" cy="1539204"/>
          </a:xfrm>
        </p:spPr>
        <p:txBody>
          <a:bodyPr/>
          <a:lstStyle/>
          <a:p>
            <a:pPr algn="l"/>
            <a:r>
              <a:rPr kumimoji="1" lang="ja-JP" altLang="en-US" sz="7200" dirty="0" smtClean="0"/>
              <a:t>１　単語テスト</a:t>
            </a:r>
            <a:endParaRPr kumimoji="1" lang="ja-JP" altLang="en-US" sz="7200" dirty="0"/>
          </a:p>
        </p:txBody>
      </p:sp>
    </p:spTree>
    <p:extLst>
      <p:ext uri="{BB962C8B-B14F-4D97-AF65-F5344CB8AC3E}">
        <p14:creationId xmlns:p14="http://schemas.microsoft.com/office/powerpoint/2010/main" val="32385674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Ask a person from the United States or Europe, “What’s your blood type?” </a:t>
            </a:r>
            <a:endParaRPr kumimoji="1" lang="ja-JP" altLang="en-US" dirty="0"/>
          </a:p>
        </p:txBody>
      </p:sp>
      <p:pic>
        <p:nvPicPr>
          <p:cNvPr id="2" name="Fit_L01_P02_07">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326052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t_L01_P02_08">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
        <p:nvSpPr>
          <p:cNvPr id="2" name="テキスト プレースホルダー 1"/>
          <p:cNvSpPr>
            <a:spLocks noGrp="1"/>
          </p:cNvSpPr>
          <p:nvPr>
            <p:ph type="body" sz="quarter" idx="10"/>
          </p:nvPr>
        </p:nvSpPr>
        <p:spPr>
          <a:xfrm>
            <a:off x="1114860" y="964720"/>
            <a:ext cx="10034586" cy="2862322"/>
          </a:xfrm>
        </p:spPr>
        <p:txBody>
          <a:bodyPr/>
          <a:lstStyle/>
          <a:p>
            <a:r>
              <a:rPr lang="en-US" altLang="ja-JP" dirty="0"/>
              <a:t>Then, the person may say, “Why do you ask that?  </a:t>
            </a:r>
            <a:endParaRPr kumimoji="1" lang="ja-JP" altLang="en-US" dirty="0"/>
          </a:p>
        </p:txBody>
      </p:sp>
    </p:spTree>
    <p:extLst>
      <p:ext uri="{BB962C8B-B14F-4D97-AF65-F5344CB8AC3E}">
        <p14:creationId xmlns:p14="http://schemas.microsoft.com/office/powerpoint/2010/main" val="254866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t_L01_P02_09">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
        <p:nvSpPr>
          <p:cNvPr id="2" name="テキスト プレースホルダー 1"/>
          <p:cNvSpPr>
            <a:spLocks noGrp="1"/>
          </p:cNvSpPr>
          <p:nvPr>
            <p:ph type="body" sz="quarter" idx="10"/>
          </p:nvPr>
        </p:nvSpPr>
        <p:spPr>
          <a:xfrm>
            <a:off x="1114860" y="964720"/>
            <a:ext cx="10034586" cy="2691250"/>
          </a:xfrm>
        </p:spPr>
        <p:txBody>
          <a:bodyPr/>
          <a:lstStyle/>
          <a:p>
            <a:r>
              <a:rPr lang="en-US" altLang="ja-JP" dirty="0"/>
              <a:t>Only doctors know about blood type.” </a:t>
            </a:r>
          </a:p>
        </p:txBody>
      </p:sp>
    </p:spTree>
    <p:extLst>
      <p:ext uri="{BB962C8B-B14F-4D97-AF65-F5344CB8AC3E}">
        <p14:creationId xmlns:p14="http://schemas.microsoft.com/office/powerpoint/2010/main" val="41252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5461239"/>
          </a:xfrm>
        </p:spPr>
        <p:txBody>
          <a:bodyPr/>
          <a:lstStyle/>
          <a:p>
            <a:r>
              <a:rPr lang="en-US" altLang="ja-JP" dirty="0"/>
              <a:t>If people do not know their blood types, they cannot talk about blood type and personality together.</a:t>
            </a:r>
            <a:endParaRPr kumimoji="1" lang="ja-JP" altLang="en-US" dirty="0"/>
          </a:p>
        </p:txBody>
      </p:sp>
      <p:pic>
        <p:nvPicPr>
          <p:cNvPr id="2" name="Fit_L01_P02_10">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199053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819490"/>
          </a:xfrm>
        </p:spPr>
        <p:txBody>
          <a:bodyPr/>
          <a:lstStyle/>
          <a:p>
            <a:r>
              <a:rPr lang="en-US" altLang="ja-JP" dirty="0" smtClean="0"/>
              <a:t>Part 3</a:t>
            </a:r>
          </a:p>
          <a:p>
            <a:endParaRPr kumimoji="1" lang="ja-JP" altLang="en-US" dirty="0"/>
          </a:p>
        </p:txBody>
      </p:sp>
    </p:spTree>
    <p:extLst>
      <p:ext uri="{BB962C8B-B14F-4D97-AF65-F5344CB8AC3E}">
        <p14:creationId xmlns:p14="http://schemas.microsoft.com/office/powerpoint/2010/main" val="586869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5461239"/>
          </a:xfrm>
        </p:spPr>
        <p:txBody>
          <a:bodyPr/>
          <a:lstStyle/>
          <a:p>
            <a:r>
              <a:rPr lang="en-US" altLang="ja-JP" dirty="0"/>
              <a:t>For these two reasons, blood type is often used when people judge personality in Japan.</a:t>
            </a:r>
            <a:endParaRPr kumimoji="1" lang="ja-JP" altLang="en-US" dirty="0"/>
          </a:p>
        </p:txBody>
      </p:sp>
      <p:pic>
        <p:nvPicPr>
          <p:cNvPr id="2" name="Fit_L01_P03_01">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34662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This is also true in South Korea. </a:t>
            </a:r>
            <a:endParaRPr kumimoji="1" lang="ja-JP" altLang="en-US" dirty="0"/>
          </a:p>
        </p:txBody>
      </p:sp>
      <p:pic>
        <p:nvPicPr>
          <p:cNvPr id="2" name="Fit_L01_P03_02">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26789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People are very interested in blood type there.</a:t>
            </a:r>
            <a:endParaRPr kumimoji="1" lang="ja-JP" altLang="en-US" dirty="0"/>
          </a:p>
        </p:txBody>
      </p:sp>
      <p:pic>
        <p:nvPicPr>
          <p:cNvPr id="2" name="Fit_L01_P03_03">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131507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1306255"/>
          </a:xfrm>
        </p:spPr>
        <p:txBody>
          <a:bodyPr/>
          <a:lstStyle/>
          <a:p>
            <a:r>
              <a:rPr lang="en-US" altLang="ja-JP" dirty="0"/>
              <a:t>What do scientists think? </a:t>
            </a:r>
            <a:endParaRPr kumimoji="1" lang="ja-JP" altLang="en-US" dirty="0"/>
          </a:p>
        </p:txBody>
      </p:sp>
      <p:pic>
        <p:nvPicPr>
          <p:cNvPr id="2" name="Fit_L01_P03_04">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255790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5461239"/>
          </a:xfrm>
        </p:spPr>
        <p:txBody>
          <a:bodyPr/>
          <a:lstStyle/>
          <a:p>
            <a:r>
              <a:rPr lang="en-US" altLang="ja-JP" dirty="0"/>
              <a:t>Many scientists believe that there is no relationship between blood type and personality.</a:t>
            </a:r>
            <a:endParaRPr kumimoji="1" lang="ja-JP" altLang="en-US" dirty="0"/>
          </a:p>
        </p:txBody>
      </p:sp>
      <p:pic>
        <p:nvPicPr>
          <p:cNvPr id="2" name="Fit_L01_P03_05">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38890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819490"/>
          </a:xfrm>
        </p:spPr>
        <p:txBody>
          <a:bodyPr/>
          <a:lstStyle/>
          <a:p>
            <a:r>
              <a:rPr lang="en-US" altLang="ja-JP" dirty="0" smtClean="0"/>
              <a:t>Part 1</a:t>
            </a:r>
          </a:p>
          <a:p>
            <a:endParaRPr kumimoji="1" lang="ja-JP" altLang="en-US" dirty="0"/>
          </a:p>
        </p:txBody>
      </p:sp>
    </p:spTree>
    <p:extLst>
      <p:ext uri="{BB962C8B-B14F-4D97-AF65-F5344CB8AC3E}">
        <p14:creationId xmlns:p14="http://schemas.microsoft.com/office/powerpoint/2010/main" val="2450608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Some scientists researched the relationship, but no relationship was found.</a:t>
            </a:r>
            <a:endParaRPr kumimoji="1" lang="ja-JP" altLang="en-US" dirty="0"/>
          </a:p>
        </p:txBody>
      </p:sp>
      <p:pic>
        <p:nvPicPr>
          <p:cNvPr id="2" name="Fit_L01_P03_06">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3093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4076244"/>
          </a:xfrm>
        </p:spPr>
        <p:txBody>
          <a:bodyPr/>
          <a:lstStyle/>
          <a:p>
            <a:r>
              <a:rPr lang="en-US" altLang="ja-JP" dirty="0"/>
              <a:t>However, some Japanese people still think that blood type is an interesting topic. </a:t>
            </a:r>
            <a:endParaRPr kumimoji="1" lang="ja-JP" altLang="en-US" dirty="0"/>
          </a:p>
        </p:txBody>
      </p:sp>
      <p:pic>
        <p:nvPicPr>
          <p:cNvPr id="2" name="Fit_L01_P03_07">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21143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964720"/>
            <a:ext cx="10034586" cy="2691250"/>
          </a:xfrm>
        </p:spPr>
        <p:txBody>
          <a:bodyPr/>
          <a:lstStyle/>
          <a:p>
            <a:r>
              <a:rPr lang="en-US" altLang="ja-JP" dirty="0"/>
              <a:t>Do you think that your blood type shows your personality?</a:t>
            </a:r>
            <a:endParaRPr kumimoji="1" lang="ja-JP" altLang="en-US" dirty="0"/>
          </a:p>
        </p:txBody>
      </p:sp>
      <p:pic>
        <p:nvPicPr>
          <p:cNvPr id="2" name="Fit_L01_P03_08">
            <a:hlinkClick r:id="" action="ppaction://media"/>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4"/>
          <a:stretch>
            <a:fillRect/>
          </a:stretch>
        </p:blipFill>
        <p:spPr>
          <a:xfrm>
            <a:off x="514350" y="1217613"/>
            <a:ext cx="609600" cy="609600"/>
          </a:xfrm>
        </p:spPr>
      </p:pic>
    </p:spTree>
    <p:extLst>
      <p:ext uri="{BB962C8B-B14F-4D97-AF65-F5344CB8AC3E}">
        <p14:creationId xmlns:p14="http://schemas.microsoft.com/office/powerpoint/2010/main" val="223481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637521" y="1825960"/>
            <a:ext cx="10563879" cy="4265557"/>
          </a:xfrm>
        </p:spPr>
        <p:txBody>
          <a:bodyPr/>
          <a:lstStyle/>
          <a:p>
            <a:pPr algn="l"/>
            <a:r>
              <a:rPr lang="ja-JP" altLang="en-US" sz="3600" dirty="0"/>
              <a:t>どれ</a:t>
            </a:r>
            <a:r>
              <a:rPr lang="ja-JP" altLang="en-US" sz="3600" dirty="0" smtClean="0"/>
              <a:t>くらい</a:t>
            </a:r>
            <a:r>
              <a:rPr lang="ja-JP" altLang="en-US" sz="3600" dirty="0"/>
              <a:t>本文</a:t>
            </a:r>
            <a:r>
              <a:rPr lang="ja-JP" altLang="en-US" sz="3600" dirty="0" smtClean="0"/>
              <a:t>を</a:t>
            </a:r>
            <a:r>
              <a:rPr lang="ja-JP" altLang="en-US" sz="3600" dirty="0"/>
              <a:t>覚えているか確認しよう！</a:t>
            </a:r>
            <a:endParaRPr lang="en-US" altLang="ja-JP" sz="3600" dirty="0"/>
          </a:p>
          <a:p>
            <a:pPr algn="l"/>
            <a:r>
              <a:rPr lang="ja-JP" altLang="en-US" sz="3600" dirty="0"/>
              <a:t>各パートごと１０点満点です。</a:t>
            </a:r>
            <a:endParaRPr lang="en-US" altLang="ja-JP" sz="3600" dirty="0"/>
          </a:p>
          <a:p>
            <a:pPr algn="l"/>
            <a:r>
              <a:rPr lang="ja-JP" altLang="en-US" sz="2800" dirty="0"/>
              <a:t>（参考）</a:t>
            </a:r>
            <a:endParaRPr lang="en-US" altLang="ja-JP" sz="2800" dirty="0"/>
          </a:p>
          <a:p>
            <a:pPr algn="l"/>
            <a:r>
              <a:rPr lang="ja-JP" altLang="en-US" sz="2800" dirty="0"/>
              <a:t>　１０点　　　</a:t>
            </a:r>
            <a:r>
              <a:rPr lang="en-US" altLang="ja-JP" sz="2800" dirty="0"/>
              <a:t>Perfect</a:t>
            </a:r>
            <a:r>
              <a:rPr lang="ja-JP" altLang="en-US" sz="2800" dirty="0"/>
              <a:t>　＼</a:t>
            </a:r>
            <a:r>
              <a:rPr lang="en-US" altLang="ja-JP" sz="2800" dirty="0"/>
              <a:t>(◎o◎)</a:t>
            </a:r>
            <a:r>
              <a:rPr lang="ja-JP" altLang="en-US" sz="2800" dirty="0"/>
              <a:t>／　　</a:t>
            </a:r>
            <a:r>
              <a:rPr lang="en-US" altLang="ja-JP" sz="2800" dirty="0"/>
              <a:t> </a:t>
            </a:r>
            <a:r>
              <a:rPr lang="ja-JP" altLang="en-US" sz="2800" dirty="0"/>
              <a:t>その調子で頑張りましょう！</a:t>
            </a:r>
            <a:endParaRPr lang="en-US" altLang="ja-JP" sz="2800" dirty="0"/>
          </a:p>
          <a:p>
            <a:pPr algn="l"/>
            <a:r>
              <a:rPr lang="ja-JP" altLang="en-US" sz="2800" dirty="0"/>
              <a:t>　７点以上　</a:t>
            </a:r>
            <a:r>
              <a:rPr lang="en-US" altLang="ja-JP" sz="2800" dirty="0"/>
              <a:t>Good</a:t>
            </a:r>
            <a:r>
              <a:rPr lang="ja-JP" altLang="en-US" sz="2800" dirty="0"/>
              <a:t>      </a:t>
            </a:r>
            <a:r>
              <a:rPr lang="en-US" altLang="ja-JP" sz="2800" dirty="0"/>
              <a:t> (</a:t>
            </a:r>
            <a:r>
              <a:rPr lang="ja-JP" altLang="en-US" sz="2800" dirty="0"/>
              <a:t>￣ー￣</a:t>
            </a:r>
            <a:r>
              <a:rPr lang="en-US" altLang="ja-JP" sz="2800" dirty="0"/>
              <a:t>)</a:t>
            </a:r>
            <a:r>
              <a:rPr lang="ja-JP" altLang="en-US" sz="2800" dirty="0"/>
              <a:t>ｂ　　   次は</a:t>
            </a:r>
            <a:r>
              <a:rPr lang="en-US" altLang="ja-JP" sz="2800" dirty="0"/>
              <a:t>Perfect</a:t>
            </a:r>
            <a:r>
              <a:rPr lang="ja-JP" altLang="en-US" sz="2800" dirty="0"/>
              <a:t>を目指しましょう！</a:t>
            </a:r>
            <a:endParaRPr lang="en-US" altLang="ja-JP" sz="2800" dirty="0"/>
          </a:p>
          <a:p>
            <a:pPr algn="l"/>
            <a:r>
              <a:rPr lang="ja-JP" altLang="en-US" sz="2800" dirty="0"/>
              <a:t>　４～６点　 </a:t>
            </a:r>
            <a:r>
              <a:rPr lang="en-US" altLang="ja-JP" sz="2800" dirty="0"/>
              <a:t>So</a:t>
            </a:r>
            <a:r>
              <a:rPr lang="ja-JP" altLang="en-US" sz="2800" dirty="0"/>
              <a:t> </a:t>
            </a:r>
            <a:r>
              <a:rPr lang="en-US" altLang="ja-JP" sz="2800" dirty="0"/>
              <a:t>So     </a:t>
            </a:r>
            <a:r>
              <a:rPr lang="ja-JP" altLang="en-US" sz="2800" dirty="0"/>
              <a:t>　</a:t>
            </a:r>
            <a:r>
              <a:rPr lang="en-US" altLang="ja-JP" sz="2800" dirty="0"/>
              <a:t>p(^^)q</a:t>
            </a:r>
            <a:r>
              <a:rPr lang="ja-JP" altLang="en-US" sz="2800" dirty="0"/>
              <a:t>　　　　　次は</a:t>
            </a:r>
            <a:r>
              <a:rPr lang="en-US" altLang="ja-JP" sz="2800" dirty="0"/>
              <a:t>Good</a:t>
            </a:r>
            <a:r>
              <a:rPr lang="ja-JP" altLang="en-US" sz="2800" dirty="0"/>
              <a:t>を目指しましょう！</a:t>
            </a:r>
            <a:endParaRPr lang="en-US" altLang="ja-JP" sz="2800" dirty="0"/>
          </a:p>
          <a:p>
            <a:pPr algn="l"/>
            <a:r>
              <a:rPr lang="ja-JP" altLang="en-US" sz="2800" dirty="0"/>
              <a:t>　３点以下　</a:t>
            </a:r>
            <a:r>
              <a:rPr lang="en-US" altLang="ja-JP" sz="2800" dirty="0"/>
              <a:t>Bad       </a:t>
            </a:r>
            <a:r>
              <a:rPr lang="ja-JP" altLang="en-US" sz="2800" dirty="0"/>
              <a:t>ヽ</a:t>
            </a:r>
            <a:r>
              <a:rPr lang="en-US" altLang="ja-JP" sz="2800" dirty="0"/>
              <a:t>(#</a:t>
            </a:r>
            <a:r>
              <a:rPr lang="ja-JP" altLang="en-US" sz="2800" dirty="0"/>
              <a:t>｀</a:t>
            </a:r>
            <a:r>
              <a:rPr lang="az-Cyrl-AZ" altLang="ja-JP" sz="2800" dirty="0"/>
              <a:t>Д´#)</a:t>
            </a:r>
            <a:r>
              <a:rPr lang="ja-JP" altLang="en-US" sz="2800" dirty="0"/>
              <a:t>ﾉ         しっかり復習しましょう！</a:t>
            </a:r>
            <a:endParaRPr lang="en-US" altLang="ja-JP" sz="4000" dirty="0"/>
          </a:p>
          <a:p>
            <a:pPr algn="l"/>
            <a:r>
              <a:rPr lang="ja-JP" altLang="en-US" sz="2800" dirty="0"/>
              <a:t>　</a:t>
            </a:r>
            <a:endParaRPr lang="en-US" altLang="ja-JP" sz="2800" dirty="0"/>
          </a:p>
          <a:p>
            <a:pPr algn="l"/>
            <a:endParaRPr lang="en-US" altLang="ja-JP" sz="2800" dirty="0" smtClean="0"/>
          </a:p>
          <a:p>
            <a:pPr algn="l"/>
            <a:endParaRPr lang="en-US" altLang="ja-JP" sz="3600" dirty="0" smtClean="0"/>
          </a:p>
          <a:p>
            <a:pPr algn="l"/>
            <a:r>
              <a:rPr kumimoji="1" lang="ja-JP" altLang="en-US" sz="2400" dirty="0" smtClean="0"/>
              <a:t>　</a:t>
            </a:r>
            <a:r>
              <a:rPr lang="ja-JP" altLang="en-US" sz="2400" dirty="0" smtClean="0"/>
              <a:t>　　　　</a:t>
            </a:r>
            <a:endParaRPr lang="en-US" altLang="ja-JP" sz="2400" dirty="0" smtClean="0"/>
          </a:p>
          <a:p>
            <a:pPr algn="l"/>
            <a:endParaRPr kumimoji="1" lang="en-US" altLang="ja-JP" sz="2400" dirty="0" smtClean="0"/>
          </a:p>
          <a:p>
            <a:pPr algn="l"/>
            <a:endParaRPr kumimoji="1" lang="ja-JP" altLang="en-US" sz="6000" dirty="0"/>
          </a:p>
        </p:txBody>
      </p:sp>
      <p:sp>
        <p:nvSpPr>
          <p:cNvPr id="3" name="タイトル 2"/>
          <p:cNvSpPr>
            <a:spLocks noGrp="1"/>
          </p:cNvSpPr>
          <p:nvPr>
            <p:ph type="ctrTitle"/>
          </p:nvPr>
        </p:nvSpPr>
        <p:spPr>
          <a:xfrm>
            <a:off x="637521" y="283682"/>
            <a:ext cx="10940397" cy="1754326"/>
          </a:xfrm>
        </p:spPr>
        <p:txBody>
          <a:bodyPr/>
          <a:lstStyle/>
          <a:p>
            <a:pPr algn="l"/>
            <a:r>
              <a:rPr lang="ja-JP" altLang="en-US" sz="7200" dirty="0"/>
              <a:t>３</a:t>
            </a:r>
            <a:r>
              <a:rPr kumimoji="1" lang="ja-JP" altLang="en-US" sz="7200" dirty="0" smtClean="0"/>
              <a:t>　</a:t>
            </a:r>
            <a:r>
              <a:rPr lang="ja-JP" altLang="en-US" sz="7200" dirty="0" smtClean="0"/>
              <a:t>本文</a:t>
            </a:r>
            <a:r>
              <a:rPr lang="ja-JP" altLang="en-US" sz="7200" dirty="0"/>
              <a:t>テスト</a:t>
            </a:r>
            <a:endParaRPr kumimoji="1" lang="ja-JP" altLang="en-US" sz="7200" dirty="0"/>
          </a:p>
        </p:txBody>
      </p:sp>
    </p:spTree>
    <p:extLst>
      <p:ext uri="{BB962C8B-B14F-4D97-AF65-F5344CB8AC3E}">
        <p14:creationId xmlns:p14="http://schemas.microsoft.com/office/powerpoint/2010/main" val="3400925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990562"/>
          </a:xfrm>
        </p:spPr>
        <p:txBody>
          <a:bodyPr/>
          <a:lstStyle/>
          <a:p>
            <a:r>
              <a:rPr lang="en-US" altLang="ja-JP" dirty="0" smtClean="0"/>
              <a:t>Part </a:t>
            </a:r>
            <a:r>
              <a:rPr lang="ja-JP" altLang="en-US" dirty="0" smtClean="0"/>
              <a:t>１</a:t>
            </a:r>
            <a:endParaRPr lang="en-US" altLang="ja-JP" dirty="0" smtClean="0"/>
          </a:p>
          <a:p>
            <a:endParaRPr kumimoji="1" lang="ja-JP" altLang="en-US" dirty="0"/>
          </a:p>
        </p:txBody>
      </p:sp>
    </p:spTree>
    <p:extLst>
      <p:ext uri="{BB962C8B-B14F-4D97-AF65-F5344CB8AC3E}">
        <p14:creationId xmlns:p14="http://schemas.microsoft.com/office/powerpoint/2010/main" val="837698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725084" y="1068947"/>
            <a:ext cx="10337867" cy="2564805"/>
          </a:xfrm>
        </p:spPr>
        <p:txBody>
          <a:bodyPr/>
          <a:lstStyle/>
          <a:p>
            <a:r>
              <a:rPr lang="en-US" altLang="ja-JP" sz="3600" dirty="0" smtClean="0"/>
              <a:t>Q1</a:t>
            </a:r>
            <a:r>
              <a:rPr lang="ja-JP" altLang="en-US" sz="3600" dirty="0" smtClean="0"/>
              <a:t>　あなた</a:t>
            </a:r>
            <a:r>
              <a:rPr lang="ja-JP" altLang="en-US" sz="3600" dirty="0"/>
              <a:t>は私の血液型を知っていますか</a:t>
            </a:r>
            <a:r>
              <a:rPr lang="ja-JP" altLang="en-US" sz="3600" dirty="0" smtClean="0"/>
              <a:t>。（２点）</a:t>
            </a:r>
            <a:endParaRPr lang="en-US" altLang="ja-JP" sz="3600" dirty="0"/>
          </a:p>
          <a:p>
            <a:r>
              <a:rPr lang="ja-JP" altLang="en-US" sz="3600" dirty="0" smtClean="0"/>
              <a:t>　　</a:t>
            </a:r>
            <a:r>
              <a:rPr lang="en-US" altLang="ja-JP" sz="3600" dirty="0" smtClean="0"/>
              <a:t>Do </a:t>
            </a:r>
            <a:r>
              <a:rPr lang="en-US" altLang="ja-JP" sz="3600" dirty="0"/>
              <a:t>you know my </a:t>
            </a:r>
            <a:r>
              <a:rPr lang="en-US" altLang="ja-JP" sz="3600" dirty="0" smtClean="0"/>
              <a:t>(            ) (                )?”</a:t>
            </a:r>
          </a:p>
          <a:p>
            <a:pPr algn="r"/>
            <a:r>
              <a:rPr kumimoji="1" lang="ja-JP" altLang="en-US" sz="2400" dirty="0" smtClean="0"/>
              <a:t>＊空所一つ正解につき１点</a:t>
            </a:r>
            <a:endParaRPr kumimoji="1" lang="ja-JP" altLang="en-US" sz="2400" dirty="0"/>
          </a:p>
        </p:txBody>
      </p:sp>
    </p:spTree>
    <p:extLst>
      <p:ext uri="{BB962C8B-B14F-4D97-AF65-F5344CB8AC3E}">
        <p14:creationId xmlns:p14="http://schemas.microsoft.com/office/powerpoint/2010/main" val="41913538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630765" y="833917"/>
            <a:ext cx="11027835" cy="4813848"/>
          </a:xfrm>
        </p:spPr>
        <p:txBody>
          <a:bodyPr/>
          <a:lstStyle/>
          <a:p>
            <a:r>
              <a:rPr lang="en-US" altLang="ja-JP" sz="3600" dirty="0" smtClean="0"/>
              <a:t>Q2 </a:t>
            </a:r>
            <a:r>
              <a:rPr lang="ja-JP" altLang="en-US" sz="3600" dirty="0" smtClean="0"/>
              <a:t>でも</a:t>
            </a:r>
            <a:r>
              <a:rPr lang="ja-JP" altLang="en-US" sz="3600" dirty="0"/>
              <a:t>，あなたはとてもまじめな人だから，私はあなたの血液型は</a:t>
            </a:r>
            <a:r>
              <a:rPr lang="en-US" altLang="ja-JP" sz="3600" dirty="0"/>
              <a:t>A</a:t>
            </a:r>
            <a:r>
              <a:rPr lang="ja-JP" altLang="en-US" sz="3600" dirty="0"/>
              <a:t>だと思います</a:t>
            </a:r>
            <a:r>
              <a:rPr lang="ja-JP" altLang="en-US" sz="3600" dirty="0" smtClean="0"/>
              <a:t>。（２点）</a:t>
            </a:r>
            <a:endParaRPr lang="en-US" altLang="ja-JP" sz="3600" dirty="0" smtClean="0"/>
          </a:p>
          <a:p>
            <a:r>
              <a:rPr lang="en-US" altLang="ja-JP" sz="3600" dirty="0"/>
              <a:t>But you’re a very </a:t>
            </a:r>
            <a:r>
              <a:rPr lang="en-US" altLang="ja-JP" sz="3600" dirty="0" smtClean="0"/>
              <a:t>(            ) </a:t>
            </a:r>
            <a:r>
              <a:rPr lang="en-US" altLang="ja-JP" sz="3600" dirty="0"/>
              <a:t>person, </a:t>
            </a:r>
            <a:r>
              <a:rPr lang="en-US" altLang="ja-JP" sz="3600" dirty="0" smtClean="0"/>
              <a:t>(         ) </a:t>
            </a:r>
            <a:r>
              <a:rPr lang="en-US" altLang="ja-JP" sz="3600" dirty="0"/>
              <a:t>I think your blood type is A</a:t>
            </a:r>
            <a:r>
              <a:rPr lang="en-US" altLang="ja-JP" sz="3600" dirty="0" smtClean="0"/>
              <a:t>.</a:t>
            </a:r>
          </a:p>
          <a:p>
            <a:pPr algn="r"/>
            <a:r>
              <a:rPr lang="ja-JP" altLang="en-US" sz="2400" dirty="0"/>
              <a:t>＊空所一つ正解につき１点</a:t>
            </a:r>
          </a:p>
          <a:p>
            <a:endParaRPr lang="en-US" altLang="ja-JP" sz="2400" dirty="0"/>
          </a:p>
          <a:p>
            <a:endParaRPr lang="ja-JP" altLang="en-US" dirty="0"/>
          </a:p>
        </p:txBody>
      </p:sp>
    </p:spTree>
    <p:extLst>
      <p:ext uri="{BB962C8B-B14F-4D97-AF65-F5344CB8AC3E}">
        <p14:creationId xmlns:p14="http://schemas.microsoft.com/office/powerpoint/2010/main" val="20174930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2981907"/>
          </a:xfrm>
        </p:spPr>
        <p:txBody>
          <a:bodyPr/>
          <a:lstStyle/>
          <a:p>
            <a:r>
              <a:rPr lang="en-US" altLang="ja-JP" sz="3600" dirty="0" smtClean="0"/>
              <a:t>Q3 </a:t>
            </a:r>
            <a:r>
              <a:rPr lang="ja-JP" altLang="en-US" sz="3600" dirty="0" smtClean="0"/>
              <a:t>その</a:t>
            </a:r>
            <a:r>
              <a:rPr lang="ja-JP" altLang="en-US" sz="3600" dirty="0"/>
              <a:t>とおりです</a:t>
            </a:r>
            <a:r>
              <a:rPr lang="ja-JP" altLang="en-US" sz="3600" dirty="0" smtClean="0"/>
              <a:t>！（１点）</a:t>
            </a:r>
            <a:endParaRPr lang="en-US" altLang="ja-JP" sz="3600" dirty="0" smtClean="0"/>
          </a:p>
          <a:p>
            <a:r>
              <a:rPr lang="en-US" altLang="ja-JP" sz="3600" dirty="0" smtClean="0"/>
              <a:t>      That’s (               ) !</a:t>
            </a:r>
            <a:endParaRPr lang="ja-JP" altLang="en-US" sz="3600" dirty="0"/>
          </a:p>
          <a:p>
            <a:endParaRPr kumimoji="1" lang="ja-JP" altLang="en-US" dirty="0"/>
          </a:p>
        </p:txBody>
      </p:sp>
    </p:spTree>
    <p:extLst>
      <p:ext uri="{BB962C8B-B14F-4D97-AF65-F5344CB8AC3E}">
        <p14:creationId xmlns:p14="http://schemas.microsoft.com/office/powerpoint/2010/main" val="24622111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339403" y="1037897"/>
            <a:ext cx="9762185" cy="4409866"/>
          </a:xfrm>
        </p:spPr>
        <p:txBody>
          <a:bodyPr/>
          <a:lstStyle/>
          <a:p>
            <a:r>
              <a:rPr lang="en-US" altLang="ja-JP" sz="3600" dirty="0" smtClean="0"/>
              <a:t>Q4</a:t>
            </a:r>
            <a:r>
              <a:rPr lang="ja-JP" altLang="en-US" sz="3600" dirty="0" smtClean="0"/>
              <a:t> 　</a:t>
            </a:r>
            <a:r>
              <a:rPr lang="en-US" altLang="ja-JP" sz="3600" dirty="0" smtClean="0"/>
              <a:t>2</a:t>
            </a:r>
            <a:r>
              <a:rPr lang="ja-JP" altLang="en-US" sz="3600" dirty="0"/>
              <a:t>人</a:t>
            </a:r>
            <a:r>
              <a:rPr lang="ja-JP" altLang="en-US" sz="3600" dirty="0" smtClean="0"/>
              <a:t>の日本人</a:t>
            </a:r>
            <a:r>
              <a:rPr lang="ja-JP" altLang="en-US" sz="3600" dirty="0"/>
              <a:t>の生徒が血液型について話しています</a:t>
            </a:r>
            <a:r>
              <a:rPr lang="ja-JP" altLang="en-US" sz="3600" dirty="0" smtClean="0"/>
              <a:t>。（２点）</a:t>
            </a:r>
            <a:endParaRPr lang="en-US" altLang="ja-JP" sz="3600" dirty="0" smtClean="0"/>
          </a:p>
          <a:p>
            <a:r>
              <a:rPr lang="en-US" altLang="ja-JP" sz="3600" dirty="0"/>
              <a:t>Two Japanese students </a:t>
            </a:r>
            <a:r>
              <a:rPr lang="en-US" altLang="ja-JP" sz="3600" dirty="0" smtClean="0"/>
              <a:t>(        ) (         ) about </a:t>
            </a:r>
            <a:r>
              <a:rPr lang="en-US" altLang="ja-JP" sz="3600" dirty="0"/>
              <a:t>blood type</a:t>
            </a:r>
            <a:r>
              <a:rPr lang="en-US" altLang="ja-JP" sz="3600" dirty="0" smtClean="0"/>
              <a:t>.</a:t>
            </a:r>
            <a:r>
              <a:rPr lang="ja-JP" altLang="en-US" sz="3600" dirty="0"/>
              <a:t> </a:t>
            </a:r>
            <a:endParaRPr lang="en-US" altLang="ja-JP" sz="3600" dirty="0" smtClean="0"/>
          </a:p>
          <a:p>
            <a:pPr algn="r"/>
            <a:r>
              <a:rPr lang="ja-JP" altLang="en-US" sz="2400" dirty="0" smtClean="0"/>
              <a:t>＊</a:t>
            </a:r>
            <a:r>
              <a:rPr lang="ja-JP" altLang="en-US" sz="2400" dirty="0"/>
              <a:t>空所一つ正解につき１点</a:t>
            </a:r>
          </a:p>
          <a:p>
            <a:endParaRPr lang="ja-JP" altLang="en-US" dirty="0"/>
          </a:p>
          <a:p>
            <a:endParaRPr kumimoji="1" lang="ja-JP" altLang="en-US" dirty="0"/>
          </a:p>
        </p:txBody>
      </p:sp>
    </p:spTree>
    <p:extLst>
      <p:ext uri="{BB962C8B-B14F-4D97-AF65-F5344CB8AC3E}">
        <p14:creationId xmlns:p14="http://schemas.microsoft.com/office/powerpoint/2010/main" val="2570513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667463" y="1296490"/>
            <a:ext cx="11067337" cy="2859874"/>
          </a:xfrm>
        </p:spPr>
        <p:txBody>
          <a:bodyPr/>
          <a:lstStyle/>
          <a:p>
            <a:r>
              <a:rPr lang="en-US" altLang="ja-JP" sz="3200" dirty="0" smtClean="0"/>
              <a:t>Q5  </a:t>
            </a:r>
            <a:r>
              <a:rPr lang="ja-JP" altLang="en-US" sz="3200" dirty="0" smtClean="0"/>
              <a:t>この</a:t>
            </a:r>
            <a:r>
              <a:rPr lang="ja-JP" altLang="en-US" sz="3200" dirty="0"/>
              <a:t>ような種類の会話は日本ではよくあります</a:t>
            </a:r>
            <a:r>
              <a:rPr lang="ja-JP" altLang="en-US" sz="3200" dirty="0" smtClean="0"/>
              <a:t>。</a:t>
            </a:r>
            <a:r>
              <a:rPr lang="en-US" altLang="ja-JP" sz="3200" dirty="0"/>
              <a:t> </a:t>
            </a:r>
            <a:r>
              <a:rPr lang="ja-JP" altLang="en-US" sz="3200" dirty="0"/>
              <a:t>（２点）</a:t>
            </a:r>
            <a:r>
              <a:rPr lang="en-US" altLang="ja-JP" sz="3200" dirty="0" smtClean="0"/>
              <a:t> </a:t>
            </a:r>
          </a:p>
          <a:p>
            <a:r>
              <a:rPr lang="ja-JP" altLang="en-US" sz="3200" dirty="0" smtClean="0"/>
              <a:t>　</a:t>
            </a:r>
            <a:r>
              <a:rPr lang="en-US" altLang="ja-JP" sz="3600" dirty="0" smtClean="0"/>
              <a:t>This (              ) of </a:t>
            </a:r>
            <a:r>
              <a:rPr lang="en-US" altLang="ja-JP" sz="3600" dirty="0"/>
              <a:t>conversation is </a:t>
            </a:r>
            <a:r>
              <a:rPr lang="en-US" altLang="ja-JP" sz="3600" dirty="0" smtClean="0"/>
              <a:t>(          ) </a:t>
            </a:r>
            <a:r>
              <a:rPr lang="en-US" altLang="ja-JP" sz="3600" dirty="0"/>
              <a:t>in </a:t>
            </a:r>
            <a:r>
              <a:rPr lang="en-US" altLang="ja-JP" sz="3600" dirty="0" smtClean="0"/>
              <a:t>Japan.</a:t>
            </a:r>
            <a:endParaRPr lang="en-US" altLang="ja-JP" sz="3600" dirty="0"/>
          </a:p>
          <a:p>
            <a:r>
              <a:rPr lang="ja-JP" altLang="en-US" sz="2400" dirty="0" smtClean="0"/>
              <a:t>　　　　　　　　　　　　　　　　　　　　　　　　　　　　　　　　　　　＊</a:t>
            </a:r>
            <a:r>
              <a:rPr lang="ja-JP" altLang="en-US" sz="2400" dirty="0"/>
              <a:t>空所一つ正解につき１点</a:t>
            </a:r>
          </a:p>
          <a:p>
            <a:endParaRPr lang="en-US" altLang="ja-JP" sz="3600" dirty="0" smtClean="0"/>
          </a:p>
          <a:p>
            <a:endParaRPr lang="ja-JP" altLang="en-US" sz="3600" dirty="0" smtClean="0"/>
          </a:p>
          <a:p>
            <a:endParaRPr lang="en-US" altLang="ja-JP" sz="3600" dirty="0" smtClean="0"/>
          </a:p>
          <a:p>
            <a:endParaRPr kumimoji="1" lang="en-US" altLang="ja-JP" sz="3600" dirty="0"/>
          </a:p>
          <a:p>
            <a:endParaRPr kumimoji="1" lang="ja-JP" altLang="en-US" sz="3600" dirty="0"/>
          </a:p>
        </p:txBody>
      </p:sp>
    </p:spTree>
    <p:extLst>
      <p:ext uri="{BB962C8B-B14F-4D97-AF65-F5344CB8AC3E}">
        <p14:creationId xmlns:p14="http://schemas.microsoft.com/office/powerpoint/2010/main" val="897250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00954" y="860612"/>
            <a:ext cx="10252150" cy="5324535"/>
          </a:xfrm>
          <a:prstGeom prst="rect">
            <a:avLst/>
          </a:prstGeom>
        </p:spPr>
        <p:txBody>
          <a:bodyPr wrap="square">
            <a:spAutoFit/>
          </a:bodyPr>
          <a:lstStyle/>
          <a:p>
            <a:pPr algn="just">
              <a:spcAft>
                <a:spcPts val="0"/>
              </a:spcAft>
            </a:pPr>
            <a:r>
              <a:rPr lang="ja-JP" altLang="ja-JP" sz="2800" kern="100" dirty="0" smtClean="0">
                <a:latin typeface="Century" panose="02040604050505020304" pitchFamily="18" charset="0"/>
                <a:ea typeface="ＭＳ ゴシック" panose="020B0609070205080204" pitchFamily="49" charset="-128"/>
                <a:cs typeface="Times New Roman" panose="02020603050405020304" pitchFamily="18" charset="0"/>
              </a:rPr>
              <a:t>英語</a:t>
            </a:r>
            <a:r>
              <a:rPr lang="ja-JP" altLang="ja-JP" sz="2800" kern="100" dirty="0">
                <a:latin typeface="Century" panose="02040604050505020304" pitchFamily="18" charset="0"/>
                <a:ea typeface="ＭＳ ゴシック" panose="020B0609070205080204" pitchFamily="49" charset="-128"/>
                <a:cs typeface="Times New Roman" panose="02020603050405020304" pitchFamily="18" charset="0"/>
              </a:rPr>
              <a:t>は日本語に，日本語は英語に直しなさい。</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（各</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1</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点</a:t>
            </a:r>
            <a:r>
              <a:rPr lang="ja-JP"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a:t>
            </a:r>
            <a:endPar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1. blood	 	</a:t>
            </a:r>
            <a:r>
              <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         2. </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～を示す</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2800" u="sng" kern="100" dirty="0">
                <a:latin typeface="Century" panose="02040604050505020304" pitchFamily="18" charset="0"/>
                <a:ea typeface="ＭＳ 明朝" panose="02020609040205080304" pitchFamily="17" charset="-128"/>
                <a:cs typeface="Times New Roman" panose="02020603050405020304" pitchFamily="18" charset="0"/>
              </a:rPr>
              <a:t>　　　　　　　　</a:t>
            </a: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3. common	 	</a:t>
            </a:r>
            <a:r>
              <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4</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まじめな</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2800" u="sng" kern="100" dirty="0">
                <a:latin typeface="Century" panose="02040604050505020304" pitchFamily="18" charset="0"/>
                <a:ea typeface="ＭＳ 明朝" panose="02020609040205080304" pitchFamily="17" charset="-128"/>
                <a:cs typeface="Times New Roman" panose="02020603050405020304" pitchFamily="18" charset="0"/>
              </a:rPr>
              <a:t>　　　　　　　　</a:t>
            </a: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indent="133350" algn="just">
              <a:spcAft>
                <a:spcPts val="0"/>
              </a:spcAft>
            </a:pPr>
            <a:r>
              <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  5</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other	 	</a:t>
            </a:r>
            <a:r>
              <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         6</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型</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2800" u="sng" kern="100" dirty="0">
                <a:latin typeface="Century" panose="02040604050505020304" pitchFamily="18" charset="0"/>
                <a:ea typeface="ＭＳ 明朝" panose="02020609040205080304" pitchFamily="17" charset="-128"/>
                <a:cs typeface="Times New Roman" panose="02020603050405020304" pitchFamily="18" charset="0"/>
              </a:rPr>
              <a:t>　　　　　　　　</a:t>
            </a: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   7</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personality	 	8. </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国</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2800" u="sng"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2800" u="sng" kern="100" dirty="0">
                <a:latin typeface="Century" panose="02040604050505020304" pitchFamily="18" charset="0"/>
                <a:ea typeface="ＭＳ 明朝" panose="02020609040205080304" pitchFamily="17" charset="-128"/>
                <a:cs typeface="Times New Roman" panose="02020603050405020304" pitchFamily="18" charset="0"/>
              </a:rPr>
              <a:t>　　　　　　　</a:t>
            </a: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indent="133350" algn="just">
              <a:spcAft>
                <a:spcPts val="0"/>
              </a:spcAft>
            </a:pPr>
            <a:r>
              <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  9</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conversation       10</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 you are</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の短縮形</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	</a:t>
            </a:r>
            <a:endParaRPr lang="en-US" altLang="ja-JP" kern="100" dirty="0" smtClean="0">
              <a:latin typeface="Century" panose="02040604050505020304" pitchFamily="18" charset="0"/>
              <a:ea typeface="ＭＳ 明朝" panose="02020609040205080304" pitchFamily="17" charset="-128"/>
              <a:cs typeface="Times New Roman" panose="02020603050405020304" pitchFamily="18" charset="0"/>
            </a:endParaRPr>
          </a:p>
          <a:p>
            <a:pPr indent="133350" algn="just">
              <a:spcAft>
                <a:spcPts val="0"/>
              </a:spcAft>
            </a:pPr>
            <a:endParaRPr lang="en-US" altLang="ja-JP" u="sng" kern="100" dirty="0">
              <a:latin typeface="Century" panose="02040604050505020304" pitchFamily="18" charset="0"/>
              <a:ea typeface="ＭＳ 明朝" panose="02020609040205080304" pitchFamily="17" charset="-128"/>
              <a:cs typeface="Times New Roman" panose="02020603050405020304" pitchFamily="18" charset="0"/>
            </a:endParaRPr>
          </a:p>
          <a:p>
            <a:r>
              <a:rPr lang="en-US" altLang="ja-JP" dirty="0" smtClean="0"/>
              <a:t>     </a:t>
            </a:r>
          </a:p>
          <a:p>
            <a:r>
              <a:rPr lang="en-US" altLang="ja-JP" sz="2400" dirty="0"/>
              <a:t> </a:t>
            </a:r>
            <a:r>
              <a:rPr lang="en-US" altLang="ja-JP" sz="2400" dirty="0" smtClean="0"/>
              <a:t>   </a:t>
            </a:r>
            <a:r>
              <a:rPr lang="ja-JP" altLang="en-US" sz="2400" dirty="0" smtClean="0"/>
              <a:t>・</a:t>
            </a:r>
            <a:r>
              <a:rPr lang="ja-JP" altLang="ja-JP" sz="2400" dirty="0" smtClean="0"/>
              <a:t>予習</a:t>
            </a:r>
            <a:r>
              <a:rPr lang="ja-JP" altLang="ja-JP" sz="2400" dirty="0"/>
              <a:t>・完成ノート</a:t>
            </a:r>
            <a:r>
              <a:rPr lang="en-US" altLang="ja-JP" sz="2400" dirty="0"/>
              <a:t>p.5</a:t>
            </a:r>
            <a:r>
              <a:rPr lang="ja-JP" altLang="ja-JP" sz="2400" dirty="0" smtClean="0"/>
              <a:t>の</a:t>
            </a:r>
            <a:r>
              <a:rPr lang="en-US" altLang="ja-JP" sz="2400" dirty="0" smtClean="0"/>
              <a:t> </a:t>
            </a:r>
            <a:r>
              <a:rPr lang="ja-JP" altLang="en-US" sz="2400" dirty="0" smtClean="0"/>
              <a:t>「</a:t>
            </a:r>
            <a:r>
              <a:rPr lang="en-US" altLang="ja-JP" sz="2400" dirty="0" smtClean="0"/>
              <a:t>Take </a:t>
            </a:r>
            <a:r>
              <a:rPr lang="en-US" altLang="ja-JP" sz="2400" dirty="0"/>
              <a:t>Notes</a:t>
            </a:r>
            <a:r>
              <a:rPr lang="en-US" altLang="ja-JP" sz="2400" dirty="0" smtClean="0"/>
              <a:t>!</a:t>
            </a:r>
            <a:r>
              <a:rPr lang="ja-JP" altLang="en-US" sz="2400" dirty="0" smtClean="0"/>
              <a:t>」</a:t>
            </a:r>
            <a:r>
              <a:rPr lang="ja-JP" altLang="ja-JP" sz="2400" dirty="0" smtClean="0"/>
              <a:t>に</a:t>
            </a:r>
            <a:r>
              <a:rPr lang="ja-JP" altLang="en-US" sz="2400" dirty="0"/>
              <a:t>答</a:t>
            </a:r>
            <a:r>
              <a:rPr lang="ja-JP" altLang="en-US" sz="2400" dirty="0" smtClean="0"/>
              <a:t>えを書いて</a:t>
            </a:r>
            <a:r>
              <a:rPr lang="ja-JP" altLang="ja-JP" sz="2400" dirty="0" smtClean="0"/>
              <a:t>ください</a:t>
            </a:r>
            <a:r>
              <a:rPr lang="ja-JP" altLang="ja-JP" sz="2400" dirty="0"/>
              <a:t>。</a:t>
            </a:r>
          </a:p>
          <a:p>
            <a:r>
              <a:rPr lang="en-US" altLang="ja-JP" sz="2400" dirty="0" smtClean="0"/>
              <a:t>    </a:t>
            </a:r>
            <a:r>
              <a:rPr lang="ja-JP" altLang="en-US" sz="2400" dirty="0" smtClean="0"/>
              <a:t>・</a:t>
            </a:r>
            <a:r>
              <a:rPr lang="ja-JP" altLang="ja-JP" sz="2400" dirty="0" smtClean="0"/>
              <a:t>教科書</a:t>
            </a:r>
            <a:r>
              <a:rPr lang="en-US" altLang="ja-JP" sz="2400" dirty="0" smtClean="0"/>
              <a:t>or</a:t>
            </a:r>
            <a:r>
              <a:rPr lang="ja-JP" altLang="ja-JP" sz="2400" dirty="0" smtClean="0"/>
              <a:t>予習</a:t>
            </a:r>
            <a:r>
              <a:rPr lang="ja-JP" altLang="ja-JP" sz="2400" dirty="0"/>
              <a:t>・完成ノートをみて自己</a:t>
            </a:r>
            <a:r>
              <a:rPr lang="ja-JP" altLang="ja-JP" sz="2400" dirty="0" smtClean="0"/>
              <a:t>採点を</a:t>
            </a:r>
            <a:r>
              <a:rPr lang="ja-JP" altLang="ja-JP" sz="2400" dirty="0"/>
              <a:t>してください</a:t>
            </a:r>
            <a:r>
              <a:rPr lang="ja-JP" altLang="ja-JP" sz="2400" dirty="0" smtClean="0"/>
              <a:t>。</a:t>
            </a:r>
            <a:endParaRPr lang="en-US" altLang="ja-JP" sz="2400" dirty="0" smtClean="0"/>
          </a:p>
          <a:p>
            <a:r>
              <a:rPr lang="ja-JP" altLang="en-US" sz="2400" dirty="0" smtClean="0"/>
              <a:t>　 ・</a:t>
            </a:r>
            <a:r>
              <a:rPr lang="en-US" altLang="ja-JP" sz="2400" dirty="0" err="1" smtClean="0"/>
              <a:t>Youtube</a:t>
            </a:r>
            <a:r>
              <a:rPr lang="ja-JP" altLang="en-US" sz="2400" dirty="0" smtClean="0"/>
              <a:t>で見ている人はここで一時停止をし、解答・自己採点をしてください。</a:t>
            </a:r>
            <a:endParaRPr lang="ja-JP" altLang="ja-JP" sz="2400" dirty="0"/>
          </a:p>
          <a:p>
            <a:pPr indent="133350" algn="just">
              <a:spcAft>
                <a:spcPts val="0"/>
              </a:spcAft>
            </a:pPr>
            <a:endParaRPr lang="en-US" altLang="ja-JP" u="sng" kern="100" dirty="0" smtClean="0">
              <a:latin typeface="Century" panose="02040604050505020304" pitchFamily="18" charset="0"/>
              <a:ea typeface="ＭＳ 明朝" panose="02020609040205080304" pitchFamily="17" charset="-128"/>
              <a:cs typeface="Times New Roman" panose="02020603050405020304" pitchFamily="18" charset="0"/>
            </a:endParaRPr>
          </a:p>
          <a:p>
            <a:pPr indent="133350" algn="just">
              <a:spcAft>
                <a:spcPts val="0"/>
              </a:spcAft>
            </a:pPr>
            <a:r>
              <a:rPr lang="ja-JP" altLang="ja-JP" u="sng" kern="100" dirty="0">
                <a:latin typeface="Century" panose="02040604050505020304" pitchFamily="18" charset="0"/>
                <a:ea typeface="ＭＳ 明朝" panose="02020609040205080304" pitchFamily="17" charset="-128"/>
                <a:cs typeface="Times New Roman" panose="02020603050405020304" pitchFamily="18" charset="0"/>
              </a:rPr>
              <a:t>　　　　　　　</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8125705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02166" y="860811"/>
            <a:ext cx="11256434" cy="3211135"/>
          </a:xfrm>
        </p:spPr>
        <p:txBody>
          <a:bodyPr/>
          <a:lstStyle/>
          <a:p>
            <a:r>
              <a:rPr lang="en-US" altLang="ja-JP" sz="2800" dirty="0" smtClean="0"/>
              <a:t>Q6</a:t>
            </a:r>
            <a:r>
              <a:rPr lang="ja-JP" altLang="en-US" sz="2800" dirty="0" smtClean="0"/>
              <a:t>　日本</a:t>
            </a:r>
            <a:r>
              <a:rPr lang="ja-JP" altLang="en-US" sz="2800" dirty="0"/>
              <a:t>では今日，たくさんの人が血液型に興味があります</a:t>
            </a:r>
            <a:r>
              <a:rPr lang="ja-JP" altLang="en-US" sz="2800" dirty="0" smtClean="0"/>
              <a:t>。（１点）</a:t>
            </a:r>
            <a:endParaRPr lang="en-US" altLang="ja-JP" sz="2800" dirty="0" smtClean="0"/>
          </a:p>
          <a:p>
            <a:r>
              <a:rPr lang="en-US" altLang="ja-JP" sz="3600" dirty="0"/>
              <a:t>Today in Japan, a lot of people are </a:t>
            </a:r>
            <a:r>
              <a:rPr lang="en-US" altLang="ja-JP" sz="3600" dirty="0" smtClean="0"/>
              <a:t>(              ) </a:t>
            </a:r>
            <a:r>
              <a:rPr lang="en-US" altLang="ja-JP" sz="3600" dirty="0"/>
              <a:t>in blood type.</a:t>
            </a:r>
            <a:endParaRPr lang="ja-JP" altLang="en-US" sz="3600" dirty="0"/>
          </a:p>
          <a:p>
            <a:endParaRPr kumimoji="1" lang="ja-JP" altLang="en-US" sz="2400" dirty="0"/>
          </a:p>
        </p:txBody>
      </p:sp>
    </p:spTree>
    <p:extLst>
      <p:ext uri="{BB962C8B-B14F-4D97-AF65-F5344CB8AC3E}">
        <p14:creationId xmlns:p14="http://schemas.microsoft.com/office/powerpoint/2010/main" val="1235824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990562"/>
          </a:xfrm>
        </p:spPr>
        <p:txBody>
          <a:bodyPr/>
          <a:lstStyle/>
          <a:p>
            <a:r>
              <a:rPr lang="en-US" altLang="ja-JP" dirty="0" smtClean="0"/>
              <a:t>Part </a:t>
            </a:r>
            <a:r>
              <a:rPr lang="en-US" altLang="ja-JP" dirty="0"/>
              <a:t>2</a:t>
            </a:r>
            <a:endParaRPr lang="en-US" altLang="ja-JP" dirty="0" smtClean="0"/>
          </a:p>
          <a:p>
            <a:endParaRPr kumimoji="1" lang="ja-JP" altLang="en-US" dirty="0"/>
          </a:p>
        </p:txBody>
      </p:sp>
    </p:spTree>
    <p:extLst>
      <p:ext uri="{BB962C8B-B14F-4D97-AF65-F5344CB8AC3E}">
        <p14:creationId xmlns:p14="http://schemas.microsoft.com/office/powerpoint/2010/main" val="200252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510988" y="739588"/>
            <a:ext cx="11214847" cy="3576918"/>
          </a:xfrm>
        </p:spPr>
        <p:txBody>
          <a:bodyPr/>
          <a:lstStyle/>
          <a:p>
            <a:r>
              <a:rPr lang="en-US" altLang="ja-JP" sz="3600" dirty="0" smtClean="0"/>
              <a:t>Q1 1</a:t>
            </a:r>
            <a:r>
              <a:rPr lang="ja-JP" altLang="en-US" sz="3600" dirty="0" err="1"/>
              <a:t>つの</a:t>
            </a:r>
            <a:r>
              <a:rPr lang="ja-JP" altLang="en-US" sz="3600" dirty="0"/>
              <a:t>理由としては，日本では，それぞれの血液型を持った人がたくさんいることです</a:t>
            </a:r>
            <a:r>
              <a:rPr lang="ja-JP" altLang="en-US" sz="3600" dirty="0" smtClean="0"/>
              <a:t>。（２点）</a:t>
            </a:r>
            <a:endParaRPr lang="en-US" altLang="ja-JP" sz="3600" dirty="0" smtClean="0"/>
          </a:p>
          <a:p>
            <a:r>
              <a:rPr lang="en-US" altLang="ja-JP" sz="3600" dirty="0"/>
              <a:t>For one thing, in Japan, </a:t>
            </a:r>
            <a:r>
              <a:rPr lang="en-US" altLang="ja-JP" sz="3600" dirty="0" smtClean="0"/>
              <a:t>(         ) (         ) </a:t>
            </a:r>
            <a:r>
              <a:rPr lang="en-US" altLang="ja-JP" sz="3600" dirty="0"/>
              <a:t>many people with each blood type. </a:t>
            </a:r>
            <a:r>
              <a:rPr lang="ja-JP" altLang="en-US" sz="3600" dirty="0"/>
              <a:t>　</a:t>
            </a:r>
            <a:r>
              <a:rPr lang="ja-JP" altLang="en-US" sz="3600" dirty="0" smtClean="0"/>
              <a:t>　</a:t>
            </a:r>
            <a:r>
              <a:rPr lang="ja-JP" altLang="en-US" sz="2400" dirty="0" smtClean="0"/>
              <a:t>＊</a:t>
            </a:r>
            <a:r>
              <a:rPr lang="ja-JP" altLang="en-US" sz="2400" dirty="0"/>
              <a:t>空所一つ正解につき１点</a:t>
            </a:r>
          </a:p>
          <a:p>
            <a:endParaRPr lang="ja-JP" altLang="en-US" sz="2400" dirty="0"/>
          </a:p>
          <a:p>
            <a:endParaRPr lang="en-US" altLang="ja-JP" sz="2400" dirty="0" smtClean="0"/>
          </a:p>
          <a:p>
            <a:endParaRPr lang="en-US" altLang="ja-JP" sz="2400" dirty="0" smtClean="0"/>
          </a:p>
          <a:p>
            <a:endParaRPr kumimoji="1" lang="ja-JP" altLang="en-US" sz="2400" dirty="0"/>
          </a:p>
        </p:txBody>
      </p:sp>
    </p:spTree>
    <p:extLst>
      <p:ext uri="{BB962C8B-B14F-4D97-AF65-F5344CB8AC3E}">
        <p14:creationId xmlns:p14="http://schemas.microsoft.com/office/powerpoint/2010/main" val="1441248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02164" y="1546612"/>
            <a:ext cx="11310223" cy="2514400"/>
          </a:xfrm>
        </p:spPr>
        <p:txBody>
          <a:bodyPr/>
          <a:lstStyle/>
          <a:p>
            <a:r>
              <a:rPr lang="en-US" altLang="ja-JP" sz="3600" dirty="0" smtClean="0"/>
              <a:t>Q2 </a:t>
            </a:r>
            <a:r>
              <a:rPr lang="ja-JP" altLang="en-US" sz="3600" dirty="0" smtClean="0"/>
              <a:t>しかし</a:t>
            </a:r>
            <a:r>
              <a:rPr lang="ja-JP" altLang="en-US" sz="3600" dirty="0"/>
              <a:t>，ほかの国では状況は異なります</a:t>
            </a:r>
            <a:r>
              <a:rPr lang="ja-JP" altLang="en-US" sz="3600" dirty="0" smtClean="0"/>
              <a:t>。（１点）</a:t>
            </a:r>
            <a:r>
              <a:rPr lang="en-US" altLang="ja-JP" sz="3600" dirty="0" smtClean="0"/>
              <a:t>However</a:t>
            </a:r>
            <a:r>
              <a:rPr lang="en-US" altLang="ja-JP" sz="3600" dirty="0"/>
              <a:t>, the situation is </a:t>
            </a:r>
            <a:r>
              <a:rPr lang="en-US" altLang="ja-JP" sz="3600" dirty="0" smtClean="0"/>
              <a:t>(             ) </a:t>
            </a:r>
            <a:r>
              <a:rPr lang="en-US" altLang="ja-JP" sz="3600" dirty="0"/>
              <a:t>in other countries. </a:t>
            </a:r>
            <a:endParaRPr lang="ja-JP" altLang="en-US" sz="3600" dirty="0"/>
          </a:p>
          <a:p>
            <a:endParaRPr lang="en-US" altLang="ja-JP" sz="3600" dirty="0" smtClean="0"/>
          </a:p>
          <a:p>
            <a:endParaRPr kumimoji="1" lang="en-US" altLang="ja-JP" sz="3600" dirty="0"/>
          </a:p>
          <a:p>
            <a:endParaRPr lang="en-US" altLang="ja-JP" sz="3600" dirty="0" smtClean="0"/>
          </a:p>
          <a:p>
            <a:endParaRPr kumimoji="1" lang="en-US" altLang="ja-JP" sz="3600" dirty="0"/>
          </a:p>
          <a:p>
            <a:endParaRPr kumimoji="1" lang="ja-JP" altLang="en-US" sz="3600" dirty="0"/>
          </a:p>
        </p:txBody>
      </p:sp>
    </p:spTree>
    <p:extLst>
      <p:ext uri="{BB962C8B-B14F-4D97-AF65-F5344CB8AC3E}">
        <p14:creationId xmlns:p14="http://schemas.microsoft.com/office/powerpoint/2010/main" val="35598917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563531" y="1049072"/>
            <a:ext cx="11041282" cy="6273512"/>
          </a:xfrm>
        </p:spPr>
        <p:txBody>
          <a:bodyPr/>
          <a:lstStyle/>
          <a:p>
            <a:r>
              <a:rPr lang="en-US" altLang="ja-JP" sz="3600" dirty="0" smtClean="0"/>
              <a:t>Q3</a:t>
            </a:r>
            <a:r>
              <a:rPr lang="ja-JP" altLang="en-US" sz="3600" dirty="0" smtClean="0"/>
              <a:t>　たとえば</a:t>
            </a:r>
            <a:r>
              <a:rPr lang="ja-JP" altLang="en-US" sz="3600" dirty="0"/>
              <a:t>，ボリビアでは，ほとんどの人が</a:t>
            </a:r>
            <a:r>
              <a:rPr lang="en-US" altLang="ja-JP" sz="3600" dirty="0"/>
              <a:t>O</a:t>
            </a:r>
            <a:r>
              <a:rPr lang="ja-JP" altLang="en-US" sz="3600" dirty="0"/>
              <a:t>型の血液です</a:t>
            </a:r>
            <a:r>
              <a:rPr lang="ja-JP" altLang="en-US" sz="3600" dirty="0" smtClean="0"/>
              <a:t>。（１点）</a:t>
            </a:r>
            <a:endParaRPr lang="en-US" altLang="ja-JP" sz="3600" dirty="0" smtClean="0"/>
          </a:p>
          <a:p>
            <a:r>
              <a:rPr lang="ja-JP" altLang="en-US" sz="3600" dirty="0" smtClean="0"/>
              <a:t>　　</a:t>
            </a:r>
            <a:r>
              <a:rPr lang="en-US" altLang="ja-JP" sz="3600" dirty="0" smtClean="0"/>
              <a:t>For </a:t>
            </a:r>
            <a:r>
              <a:rPr lang="ja-JP" altLang="en-US" sz="3600" dirty="0" smtClean="0"/>
              <a:t>（　　　　　　）</a:t>
            </a:r>
            <a:r>
              <a:rPr lang="en-US" altLang="ja-JP" sz="3600" dirty="0" smtClean="0"/>
              <a:t>, </a:t>
            </a:r>
            <a:r>
              <a:rPr lang="en-US" altLang="ja-JP" sz="3600" dirty="0"/>
              <a:t>in Bolivia, most people have type O blood. </a:t>
            </a:r>
            <a:endParaRPr lang="ja-JP" altLang="en-US" sz="3600" dirty="0"/>
          </a:p>
          <a:p>
            <a:endParaRPr kumimoji="1" lang="en-US" altLang="ja-JP" sz="2400" dirty="0"/>
          </a:p>
          <a:p>
            <a:endParaRPr lang="en-US" altLang="ja-JP" sz="2400" dirty="0" smtClean="0"/>
          </a:p>
          <a:p>
            <a:endParaRPr kumimoji="1" lang="en-US" altLang="ja-JP" sz="2400" dirty="0"/>
          </a:p>
          <a:p>
            <a:endParaRPr kumimoji="1" lang="ja-JP" altLang="en-US" sz="2400" dirty="0"/>
          </a:p>
        </p:txBody>
      </p:sp>
    </p:spTree>
    <p:extLst>
      <p:ext uri="{BB962C8B-B14F-4D97-AF65-F5344CB8AC3E}">
        <p14:creationId xmlns:p14="http://schemas.microsoft.com/office/powerpoint/2010/main" val="1910671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5186035"/>
          </a:xfrm>
        </p:spPr>
        <p:txBody>
          <a:bodyPr/>
          <a:lstStyle/>
          <a:p>
            <a:r>
              <a:rPr lang="en-US" altLang="ja-JP" sz="3600" dirty="0" smtClean="0"/>
              <a:t>Q4</a:t>
            </a:r>
            <a:r>
              <a:rPr lang="ja-JP" altLang="en-US" sz="3600" dirty="0" smtClean="0"/>
              <a:t>　その</a:t>
            </a:r>
            <a:r>
              <a:rPr lang="ja-JP" altLang="en-US" sz="3600" dirty="0"/>
              <a:t>ような国では，人々は血液型が性格を表すとは考えていません</a:t>
            </a:r>
            <a:r>
              <a:rPr lang="ja-JP" altLang="en-US" sz="3600" dirty="0" smtClean="0"/>
              <a:t>。（２点）</a:t>
            </a:r>
            <a:endParaRPr lang="en-US" altLang="ja-JP" sz="3600" dirty="0" smtClean="0"/>
          </a:p>
          <a:p>
            <a:r>
              <a:rPr lang="en-US" altLang="ja-JP" sz="3600" dirty="0" smtClean="0"/>
              <a:t>In </a:t>
            </a:r>
            <a:r>
              <a:rPr lang="en-US" altLang="ja-JP" sz="3600" dirty="0"/>
              <a:t>such countries, people do not think that blood type </a:t>
            </a:r>
            <a:r>
              <a:rPr lang="ja-JP" altLang="en-US" sz="3600" dirty="0" smtClean="0"/>
              <a:t>（　　　　　）（</a:t>
            </a:r>
            <a:r>
              <a:rPr lang="en-US" altLang="ja-JP" sz="3600" dirty="0" smtClean="0"/>
              <a:t> </a:t>
            </a:r>
            <a:r>
              <a:rPr lang="ja-JP" altLang="en-US" sz="3600" dirty="0" smtClean="0"/>
              <a:t>　　　　　）</a:t>
            </a:r>
            <a:r>
              <a:rPr lang="en-US" altLang="ja-JP" sz="3600" dirty="0" smtClean="0"/>
              <a:t>.</a:t>
            </a:r>
          </a:p>
          <a:p>
            <a:r>
              <a:rPr lang="ja-JP" altLang="en-US" sz="2400" dirty="0"/>
              <a:t>＊空所一つ正解につき１点</a:t>
            </a:r>
          </a:p>
          <a:p>
            <a:endParaRPr kumimoji="1" lang="ja-JP" altLang="en-US" sz="3600" dirty="0"/>
          </a:p>
        </p:txBody>
      </p:sp>
    </p:spTree>
    <p:extLst>
      <p:ext uri="{BB962C8B-B14F-4D97-AF65-F5344CB8AC3E}">
        <p14:creationId xmlns:p14="http://schemas.microsoft.com/office/powerpoint/2010/main" val="2498513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4401141"/>
          </a:xfrm>
        </p:spPr>
        <p:txBody>
          <a:bodyPr/>
          <a:lstStyle/>
          <a:p>
            <a:r>
              <a:rPr lang="en-US" altLang="ja-JP" sz="3600" dirty="0" smtClean="0"/>
              <a:t>Q</a:t>
            </a:r>
            <a:r>
              <a:rPr lang="ja-JP" altLang="en-US" sz="3600" dirty="0" smtClean="0"/>
              <a:t>５　もう</a:t>
            </a:r>
            <a:r>
              <a:rPr lang="en-US" altLang="ja-JP" sz="3600" dirty="0"/>
              <a:t>1</a:t>
            </a:r>
            <a:r>
              <a:rPr lang="ja-JP" altLang="en-US" sz="3600" dirty="0" err="1"/>
              <a:t>つの</a:t>
            </a:r>
            <a:r>
              <a:rPr lang="ja-JP" altLang="en-US" sz="3600" dirty="0"/>
              <a:t>理由としては，日本人はたいてい自分の血液型を知っていることです</a:t>
            </a:r>
            <a:r>
              <a:rPr lang="ja-JP" altLang="en-US" sz="3600" dirty="0" smtClean="0"/>
              <a:t>。（１点）</a:t>
            </a:r>
            <a:endParaRPr lang="en-US" altLang="ja-JP" sz="3600" dirty="0" smtClean="0"/>
          </a:p>
          <a:p>
            <a:r>
              <a:rPr lang="en-US" altLang="ja-JP" sz="3600" dirty="0" smtClean="0"/>
              <a:t>For </a:t>
            </a:r>
            <a:r>
              <a:rPr lang="en-US" altLang="ja-JP" sz="3600" dirty="0"/>
              <a:t>another thing, Japanese people </a:t>
            </a:r>
            <a:r>
              <a:rPr lang="ja-JP" altLang="en-US" sz="3600" dirty="0" smtClean="0"/>
              <a:t>（　　　　　　　）</a:t>
            </a:r>
            <a:r>
              <a:rPr lang="en-US" altLang="ja-JP" sz="3600" dirty="0" smtClean="0"/>
              <a:t> </a:t>
            </a:r>
            <a:r>
              <a:rPr lang="en-US" altLang="ja-JP" sz="3600" dirty="0"/>
              <a:t>know their blood types.</a:t>
            </a:r>
            <a:endParaRPr lang="ja-JP" altLang="en-US" sz="3600" dirty="0"/>
          </a:p>
          <a:p>
            <a:endParaRPr kumimoji="1" lang="ja-JP" altLang="en-US" sz="3600" dirty="0"/>
          </a:p>
        </p:txBody>
      </p:sp>
    </p:spTree>
    <p:extLst>
      <p:ext uri="{BB962C8B-B14F-4D97-AF65-F5344CB8AC3E}">
        <p14:creationId xmlns:p14="http://schemas.microsoft.com/office/powerpoint/2010/main" val="23188093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751788" y="807022"/>
            <a:ext cx="10799236" cy="3544560"/>
          </a:xfrm>
        </p:spPr>
        <p:txBody>
          <a:bodyPr/>
          <a:lstStyle/>
          <a:p>
            <a:r>
              <a:rPr lang="en-US" altLang="ja-JP" sz="3600" dirty="0" smtClean="0"/>
              <a:t>Q</a:t>
            </a:r>
            <a:r>
              <a:rPr lang="ja-JP" altLang="en-US" sz="3600" dirty="0" smtClean="0"/>
              <a:t>６　しかし</a:t>
            </a:r>
            <a:r>
              <a:rPr lang="ja-JP" altLang="en-US" sz="3600" dirty="0"/>
              <a:t>，外国の多くの人はそれらを</a:t>
            </a:r>
            <a:r>
              <a:rPr lang="ja-JP" altLang="en-US" sz="3600" dirty="0" smtClean="0"/>
              <a:t>知りません。　　　　（１点）</a:t>
            </a:r>
            <a:endParaRPr lang="en-US" altLang="ja-JP" sz="3600" dirty="0" smtClean="0"/>
          </a:p>
          <a:p>
            <a:r>
              <a:rPr lang="en-US" altLang="ja-JP" sz="3600" dirty="0" smtClean="0"/>
              <a:t>However</a:t>
            </a:r>
            <a:r>
              <a:rPr lang="en-US" altLang="ja-JP" sz="3600" dirty="0"/>
              <a:t>, many people in </a:t>
            </a:r>
            <a:r>
              <a:rPr lang="ja-JP" altLang="en-US" sz="3600" dirty="0" smtClean="0"/>
              <a:t>（　　　　　　　）</a:t>
            </a:r>
            <a:r>
              <a:rPr lang="en-US" altLang="ja-JP" sz="3600" dirty="0" smtClean="0"/>
              <a:t> </a:t>
            </a:r>
            <a:r>
              <a:rPr lang="en-US" altLang="ja-JP" sz="3600" dirty="0"/>
              <a:t>countries do not know them. </a:t>
            </a:r>
            <a:endParaRPr lang="ja-JP" altLang="en-US" sz="3600" dirty="0"/>
          </a:p>
        </p:txBody>
      </p:sp>
    </p:spTree>
    <p:extLst>
      <p:ext uri="{BB962C8B-B14F-4D97-AF65-F5344CB8AC3E}">
        <p14:creationId xmlns:p14="http://schemas.microsoft.com/office/powerpoint/2010/main" val="34092596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3"/>
            <a:ext cx="10234458" cy="6422271"/>
          </a:xfrm>
        </p:spPr>
        <p:txBody>
          <a:bodyPr/>
          <a:lstStyle/>
          <a:p>
            <a:r>
              <a:rPr lang="en-US" altLang="ja-JP" sz="3600" dirty="0" smtClean="0"/>
              <a:t>Q7</a:t>
            </a:r>
            <a:r>
              <a:rPr lang="ja-JP" altLang="en-US" sz="3600" dirty="0" smtClean="0"/>
              <a:t>　アメリカ</a:t>
            </a:r>
            <a:r>
              <a:rPr lang="ja-JP" altLang="en-US" sz="3600" dirty="0"/>
              <a:t>合衆国やヨーロッパ出身の人に，「あなたの血液型は何型ですか。」と尋ねてください</a:t>
            </a:r>
            <a:r>
              <a:rPr lang="ja-JP" altLang="en-US" sz="3600" dirty="0" smtClean="0"/>
              <a:t>。</a:t>
            </a:r>
            <a:endParaRPr lang="en-US" altLang="ja-JP" sz="3600" dirty="0" smtClean="0"/>
          </a:p>
          <a:p>
            <a:r>
              <a:rPr lang="ja-JP" altLang="en-US" sz="3600" dirty="0" smtClean="0"/>
              <a:t>（１点）</a:t>
            </a:r>
            <a:endParaRPr lang="en-US" altLang="ja-JP" sz="3600" dirty="0" smtClean="0"/>
          </a:p>
          <a:p>
            <a:r>
              <a:rPr lang="en-US" altLang="ja-JP" sz="3600" dirty="0" smtClean="0"/>
              <a:t>Ask </a:t>
            </a:r>
            <a:r>
              <a:rPr lang="en-US" altLang="ja-JP" sz="3600" dirty="0"/>
              <a:t>a person </a:t>
            </a:r>
            <a:r>
              <a:rPr lang="ja-JP" altLang="en-US" sz="3600" dirty="0" smtClean="0"/>
              <a:t>（　　　　　）</a:t>
            </a:r>
            <a:r>
              <a:rPr lang="en-US" altLang="ja-JP" sz="3600" dirty="0" smtClean="0"/>
              <a:t> </a:t>
            </a:r>
            <a:r>
              <a:rPr lang="en-US" altLang="ja-JP" sz="3600" dirty="0"/>
              <a:t>the United States or Europe, “What’s your blood type?” </a:t>
            </a:r>
            <a:endParaRPr lang="ja-JP" altLang="en-US" sz="3600" dirty="0"/>
          </a:p>
          <a:p>
            <a:endParaRPr lang="en-US" altLang="ja-JP" sz="3600" dirty="0" smtClean="0"/>
          </a:p>
          <a:p>
            <a:endParaRPr kumimoji="1" lang="ja-JP" altLang="en-US" sz="3600" dirty="0"/>
          </a:p>
        </p:txBody>
      </p:sp>
    </p:spTree>
    <p:extLst>
      <p:ext uri="{BB962C8B-B14F-4D97-AF65-F5344CB8AC3E}">
        <p14:creationId xmlns:p14="http://schemas.microsoft.com/office/powerpoint/2010/main" val="8864408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1114860" y="1089412"/>
            <a:ext cx="10005858" cy="1949623"/>
          </a:xfrm>
        </p:spPr>
        <p:txBody>
          <a:bodyPr/>
          <a:lstStyle/>
          <a:p>
            <a:r>
              <a:rPr lang="en-US" altLang="ja-JP" sz="3600" dirty="0" smtClean="0"/>
              <a:t>Q8</a:t>
            </a:r>
            <a:r>
              <a:rPr lang="ja-JP" altLang="en-US" sz="3600" dirty="0" smtClean="0"/>
              <a:t>　なぜ</a:t>
            </a:r>
            <a:r>
              <a:rPr lang="ja-JP" altLang="en-US" sz="3600" dirty="0"/>
              <a:t>あなたはそれを尋ねるのですか</a:t>
            </a:r>
            <a:r>
              <a:rPr lang="ja-JP" altLang="en-US" sz="3600" dirty="0" smtClean="0"/>
              <a:t>。（１点）</a:t>
            </a:r>
            <a:r>
              <a:rPr lang="en-US" altLang="ja-JP" sz="3600" dirty="0"/>
              <a:t> Why do you </a:t>
            </a:r>
            <a:r>
              <a:rPr lang="ja-JP" altLang="en-US" sz="3600" dirty="0" smtClean="0"/>
              <a:t>（　　　　　）</a:t>
            </a:r>
            <a:r>
              <a:rPr lang="en-US" altLang="ja-JP" sz="3600" dirty="0" smtClean="0"/>
              <a:t> </a:t>
            </a:r>
            <a:r>
              <a:rPr lang="en-US" altLang="ja-JP" sz="3600" dirty="0"/>
              <a:t>that? </a:t>
            </a:r>
            <a:endParaRPr lang="en-US" altLang="ja-JP" sz="3600" dirty="0" smtClean="0"/>
          </a:p>
          <a:p>
            <a:endParaRPr kumimoji="1" lang="en-US" altLang="ja-JP" sz="3600" dirty="0"/>
          </a:p>
          <a:p>
            <a:endParaRPr lang="en-US" altLang="ja-JP" sz="3600" dirty="0" smtClean="0"/>
          </a:p>
          <a:p>
            <a:endParaRPr kumimoji="1" lang="en-US" altLang="ja-JP" sz="3600" dirty="0"/>
          </a:p>
          <a:p>
            <a:endParaRPr kumimoji="1" lang="ja-JP" altLang="en-US" sz="3600" dirty="0"/>
          </a:p>
        </p:txBody>
      </p:sp>
    </p:spTree>
    <p:extLst>
      <p:ext uri="{BB962C8B-B14F-4D97-AF65-F5344CB8AC3E}">
        <p14:creationId xmlns:p14="http://schemas.microsoft.com/office/powerpoint/2010/main" val="3664424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990562"/>
          </a:xfrm>
        </p:spPr>
        <p:txBody>
          <a:bodyPr/>
          <a:lstStyle/>
          <a:p>
            <a:r>
              <a:rPr lang="en-US" altLang="ja-JP" dirty="0" smtClean="0"/>
              <a:t>Part 2</a:t>
            </a:r>
          </a:p>
          <a:p>
            <a:endParaRPr kumimoji="1" lang="ja-JP" altLang="en-US" dirty="0"/>
          </a:p>
        </p:txBody>
      </p:sp>
    </p:spTree>
    <p:extLst>
      <p:ext uri="{BB962C8B-B14F-4D97-AF65-F5344CB8AC3E}">
        <p14:creationId xmlns:p14="http://schemas.microsoft.com/office/powerpoint/2010/main" val="11440015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990562"/>
          </a:xfrm>
        </p:spPr>
        <p:txBody>
          <a:bodyPr/>
          <a:lstStyle/>
          <a:p>
            <a:r>
              <a:rPr lang="en-US" altLang="ja-JP" dirty="0" smtClean="0"/>
              <a:t>Part </a:t>
            </a:r>
            <a:r>
              <a:rPr lang="ja-JP" altLang="en-US" dirty="0" smtClean="0"/>
              <a:t>３</a:t>
            </a:r>
            <a:endParaRPr lang="en-US" altLang="ja-JP" dirty="0" smtClean="0"/>
          </a:p>
          <a:p>
            <a:endParaRPr kumimoji="1" lang="ja-JP" altLang="en-US" dirty="0"/>
          </a:p>
        </p:txBody>
      </p:sp>
    </p:spTree>
    <p:extLst>
      <p:ext uri="{BB962C8B-B14F-4D97-AF65-F5344CB8AC3E}">
        <p14:creationId xmlns:p14="http://schemas.microsoft.com/office/powerpoint/2010/main" val="1963674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684553" y="1062518"/>
            <a:ext cx="10382375" cy="4401141"/>
          </a:xfrm>
        </p:spPr>
        <p:txBody>
          <a:bodyPr/>
          <a:lstStyle/>
          <a:p>
            <a:r>
              <a:rPr lang="en-US" altLang="ja-JP" sz="3600" dirty="0" smtClean="0"/>
              <a:t>Q</a:t>
            </a:r>
            <a:r>
              <a:rPr lang="ja-JP" altLang="en-US" sz="3600" dirty="0" smtClean="0"/>
              <a:t>１　これら</a:t>
            </a:r>
            <a:r>
              <a:rPr lang="en-US" altLang="ja-JP" sz="3600" dirty="0"/>
              <a:t>2</a:t>
            </a:r>
            <a:r>
              <a:rPr lang="ja-JP" altLang="en-US" sz="3600" dirty="0" err="1"/>
              <a:t>つの</a:t>
            </a:r>
            <a:r>
              <a:rPr lang="ja-JP" altLang="en-US" sz="3600" dirty="0"/>
              <a:t>理由で，血液型は日本で人々が性格を判断するときにたびたび使われます</a:t>
            </a:r>
            <a:r>
              <a:rPr lang="ja-JP" altLang="en-US" sz="3600" dirty="0" smtClean="0"/>
              <a:t>。（２点）</a:t>
            </a:r>
            <a:endParaRPr lang="en-US" altLang="ja-JP" sz="3600" dirty="0" smtClean="0"/>
          </a:p>
          <a:p>
            <a:r>
              <a:rPr lang="en-US" altLang="ja-JP" sz="3600" dirty="0" smtClean="0"/>
              <a:t>For </a:t>
            </a:r>
            <a:r>
              <a:rPr lang="en-US" altLang="ja-JP" sz="3600" dirty="0"/>
              <a:t>these two reasons, blood type is often used when people </a:t>
            </a:r>
            <a:r>
              <a:rPr lang="ja-JP" altLang="en-US" sz="3600" dirty="0" smtClean="0"/>
              <a:t>（　　　　　）（　　　　　）</a:t>
            </a:r>
            <a:r>
              <a:rPr lang="en-US" altLang="ja-JP" sz="3600" dirty="0" smtClean="0"/>
              <a:t> </a:t>
            </a:r>
            <a:r>
              <a:rPr lang="en-US" altLang="ja-JP" sz="3600" dirty="0"/>
              <a:t>in Japan.</a:t>
            </a:r>
            <a:endParaRPr lang="ja-JP" altLang="en-US" sz="3600" dirty="0"/>
          </a:p>
          <a:p>
            <a:endParaRPr kumimoji="1" lang="ja-JP" altLang="en-US" sz="3600" dirty="0"/>
          </a:p>
        </p:txBody>
      </p:sp>
    </p:spTree>
    <p:extLst>
      <p:ext uri="{BB962C8B-B14F-4D97-AF65-F5344CB8AC3E}">
        <p14:creationId xmlns:p14="http://schemas.microsoft.com/office/powerpoint/2010/main" val="38462957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698000" y="1075965"/>
            <a:ext cx="10449611" cy="2985047"/>
          </a:xfrm>
        </p:spPr>
        <p:txBody>
          <a:bodyPr/>
          <a:lstStyle/>
          <a:p>
            <a:r>
              <a:rPr lang="en-US" altLang="ja-JP" sz="3600" dirty="0" smtClean="0"/>
              <a:t>Q2</a:t>
            </a:r>
            <a:r>
              <a:rPr lang="ja-JP" altLang="en-US" sz="3600" dirty="0" smtClean="0"/>
              <a:t>　この</a:t>
            </a:r>
            <a:r>
              <a:rPr lang="ja-JP" altLang="en-US" sz="3600" dirty="0"/>
              <a:t>ことはまた韓国でも当てはまります</a:t>
            </a:r>
            <a:r>
              <a:rPr lang="ja-JP" altLang="en-US" sz="3600" dirty="0" smtClean="0"/>
              <a:t>。（１点）</a:t>
            </a:r>
            <a:r>
              <a:rPr lang="en-US" altLang="ja-JP" sz="3600" dirty="0" smtClean="0"/>
              <a:t>This </a:t>
            </a:r>
            <a:r>
              <a:rPr lang="en-US" altLang="ja-JP" sz="3600" dirty="0"/>
              <a:t>is also </a:t>
            </a:r>
            <a:r>
              <a:rPr lang="ja-JP" altLang="en-US" sz="3600" dirty="0" smtClean="0"/>
              <a:t>（　　　　　　）</a:t>
            </a:r>
            <a:r>
              <a:rPr lang="en-US" altLang="ja-JP" sz="3600" dirty="0" smtClean="0"/>
              <a:t> </a:t>
            </a:r>
            <a:r>
              <a:rPr lang="en-US" altLang="ja-JP" sz="3600" dirty="0"/>
              <a:t>in South Korea. </a:t>
            </a:r>
            <a:endParaRPr lang="ja-JP" altLang="en-US" sz="3600" dirty="0"/>
          </a:p>
          <a:p>
            <a:endParaRPr kumimoji="1" lang="ja-JP" altLang="en-US" dirty="0"/>
          </a:p>
        </p:txBody>
      </p:sp>
    </p:spTree>
    <p:extLst>
      <p:ext uri="{BB962C8B-B14F-4D97-AF65-F5344CB8AC3E}">
        <p14:creationId xmlns:p14="http://schemas.microsoft.com/office/powerpoint/2010/main" val="12616245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3821559"/>
          </a:xfrm>
        </p:spPr>
        <p:txBody>
          <a:bodyPr/>
          <a:lstStyle/>
          <a:p>
            <a:r>
              <a:rPr lang="en-US" altLang="ja-JP" sz="3600" dirty="0" smtClean="0"/>
              <a:t>Q3</a:t>
            </a:r>
            <a:r>
              <a:rPr lang="ja-JP" altLang="en-US" sz="3600" dirty="0" smtClean="0"/>
              <a:t>　そこ</a:t>
            </a:r>
            <a:r>
              <a:rPr lang="ja-JP" altLang="en-US" sz="3600" dirty="0"/>
              <a:t>では人々は血液型にとても興味があります</a:t>
            </a:r>
            <a:r>
              <a:rPr lang="ja-JP" altLang="en-US" sz="3600" dirty="0" smtClean="0"/>
              <a:t>。（１点）</a:t>
            </a:r>
            <a:endParaRPr lang="en-US" altLang="ja-JP" sz="3600" dirty="0" smtClean="0"/>
          </a:p>
          <a:p>
            <a:r>
              <a:rPr lang="en-US" altLang="ja-JP" sz="3600" dirty="0" smtClean="0"/>
              <a:t>People </a:t>
            </a:r>
            <a:r>
              <a:rPr lang="en-US" altLang="ja-JP" sz="3600" dirty="0"/>
              <a:t>are very </a:t>
            </a:r>
            <a:r>
              <a:rPr lang="ja-JP" altLang="en-US" sz="3600" dirty="0" smtClean="0"/>
              <a:t>（　　　　　）</a:t>
            </a:r>
            <a:r>
              <a:rPr lang="en-US" altLang="ja-JP" sz="3600" dirty="0" smtClean="0"/>
              <a:t> </a:t>
            </a:r>
            <a:r>
              <a:rPr lang="en-US" altLang="ja-JP" sz="3600" dirty="0"/>
              <a:t>in blood type there.</a:t>
            </a:r>
            <a:endParaRPr lang="ja-JP" altLang="en-US" sz="3600" dirty="0"/>
          </a:p>
          <a:p>
            <a:endParaRPr kumimoji="1" lang="ja-JP" altLang="en-US" dirty="0"/>
          </a:p>
        </p:txBody>
      </p:sp>
    </p:spTree>
    <p:extLst>
      <p:ext uri="{BB962C8B-B14F-4D97-AF65-F5344CB8AC3E}">
        <p14:creationId xmlns:p14="http://schemas.microsoft.com/office/powerpoint/2010/main" val="8357911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2605970"/>
          </a:xfrm>
        </p:spPr>
        <p:txBody>
          <a:bodyPr/>
          <a:lstStyle/>
          <a:p>
            <a:r>
              <a:rPr lang="en-US" altLang="ja-JP" sz="3600" dirty="0" smtClean="0"/>
              <a:t>Q4</a:t>
            </a:r>
            <a:r>
              <a:rPr lang="ja-JP" altLang="en-US" sz="3600" dirty="0" smtClean="0"/>
              <a:t>　科</a:t>
            </a:r>
            <a:r>
              <a:rPr lang="ja-JP" altLang="en-US" sz="3600" dirty="0"/>
              <a:t>学者はどのように考えているのでしょうか</a:t>
            </a:r>
            <a:r>
              <a:rPr lang="ja-JP" altLang="en-US" sz="3600" dirty="0" smtClean="0"/>
              <a:t>。</a:t>
            </a:r>
            <a:r>
              <a:rPr lang="en-US" altLang="ja-JP" sz="3600" dirty="0"/>
              <a:t> </a:t>
            </a:r>
            <a:r>
              <a:rPr lang="ja-JP" altLang="en-US" sz="3600" dirty="0" smtClean="0"/>
              <a:t>（１点）</a:t>
            </a:r>
            <a:endParaRPr lang="en-US" altLang="ja-JP" sz="3600" dirty="0" smtClean="0"/>
          </a:p>
          <a:p>
            <a:r>
              <a:rPr lang="en-US" altLang="ja-JP" sz="3600" dirty="0" smtClean="0"/>
              <a:t>What </a:t>
            </a:r>
            <a:r>
              <a:rPr lang="en-US" altLang="ja-JP" sz="3600" dirty="0"/>
              <a:t>do </a:t>
            </a:r>
            <a:r>
              <a:rPr lang="ja-JP" altLang="en-US" sz="3600" dirty="0" smtClean="0"/>
              <a:t>（　　　　　　）</a:t>
            </a:r>
            <a:r>
              <a:rPr lang="en-US" altLang="ja-JP" sz="3600" dirty="0" smtClean="0"/>
              <a:t> </a:t>
            </a:r>
            <a:r>
              <a:rPr lang="en-US" altLang="ja-JP" sz="3600" dirty="0"/>
              <a:t>think?</a:t>
            </a:r>
            <a:endParaRPr kumimoji="1" lang="ja-JP" altLang="en-US" sz="3600" dirty="0"/>
          </a:p>
        </p:txBody>
      </p:sp>
    </p:spTree>
    <p:extLst>
      <p:ext uri="{BB962C8B-B14F-4D97-AF65-F5344CB8AC3E}">
        <p14:creationId xmlns:p14="http://schemas.microsoft.com/office/powerpoint/2010/main" val="4720981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4375557"/>
          </a:xfrm>
        </p:spPr>
        <p:txBody>
          <a:bodyPr/>
          <a:lstStyle/>
          <a:p>
            <a:r>
              <a:rPr lang="en-US" altLang="ja-JP" sz="3600" dirty="0" smtClean="0"/>
              <a:t>Q5</a:t>
            </a:r>
            <a:r>
              <a:rPr lang="ja-JP" altLang="en-US" sz="3600" dirty="0" smtClean="0"/>
              <a:t>　多く</a:t>
            </a:r>
            <a:r>
              <a:rPr lang="ja-JP" altLang="en-US" sz="3600" dirty="0"/>
              <a:t>の科学者は血液型と性格の間には何の関係性もないと信じています</a:t>
            </a:r>
            <a:r>
              <a:rPr lang="ja-JP" altLang="en-US" sz="3600" dirty="0" smtClean="0"/>
              <a:t>。（２点）</a:t>
            </a:r>
            <a:endParaRPr lang="en-US" altLang="ja-JP" sz="3600" dirty="0" smtClean="0"/>
          </a:p>
          <a:p>
            <a:r>
              <a:rPr lang="en-US" altLang="ja-JP" sz="3600" dirty="0" smtClean="0"/>
              <a:t>Many </a:t>
            </a:r>
            <a:r>
              <a:rPr lang="en-US" altLang="ja-JP" sz="3600" dirty="0"/>
              <a:t>scientists believe that there is </a:t>
            </a:r>
            <a:r>
              <a:rPr lang="ja-JP" altLang="en-US" sz="3600" dirty="0" smtClean="0"/>
              <a:t>（　　　　）（　　　　　）</a:t>
            </a:r>
            <a:r>
              <a:rPr lang="en-US" altLang="ja-JP" sz="3600" dirty="0" smtClean="0"/>
              <a:t> </a:t>
            </a:r>
            <a:r>
              <a:rPr lang="en-US" altLang="ja-JP" sz="3600" dirty="0"/>
              <a:t>between blood type and personality.</a:t>
            </a:r>
            <a:endParaRPr lang="ja-JP" altLang="en-US" sz="3600" dirty="0"/>
          </a:p>
          <a:p>
            <a:endParaRPr kumimoji="1" lang="ja-JP" altLang="en-US" sz="3600" dirty="0"/>
          </a:p>
        </p:txBody>
      </p:sp>
    </p:spTree>
    <p:extLst>
      <p:ext uri="{BB962C8B-B14F-4D97-AF65-F5344CB8AC3E}">
        <p14:creationId xmlns:p14="http://schemas.microsoft.com/office/powerpoint/2010/main" val="10390116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4652556"/>
          </a:xfrm>
        </p:spPr>
        <p:txBody>
          <a:bodyPr/>
          <a:lstStyle/>
          <a:p>
            <a:r>
              <a:rPr lang="en-US" altLang="ja-JP" sz="3600" dirty="0" smtClean="0"/>
              <a:t>Q6</a:t>
            </a:r>
            <a:r>
              <a:rPr lang="ja-JP" altLang="en-US" sz="3600" dirty="0" smtClean="0"/>
              <a:t>　何人</a:t>
            </a:r>
            <a:r>
              <a:rPr lang="ja-JP" altLang="en-US" sz="3600" dirty="0"/>
              <a:t>かの科学者がその関係性を研究しましたが，何の関係性も発見されませんでした</a:t>
            </a:r>
            <a:r>
              <a:rPr lang="ja-JP" altLang="en-US" sz="3600" dirty="0" smtClean="0"/>
              <a:t>。（１点）</a:t>
            </a:r>
            <a:r>
              <a:rPr lang="en-US" altLang="ja-JP" sz="3600" dirty="0" smtClean="0"/>
              <a:t>Some </a:t>
            </a:r>
            <a:r>
              <a:rPr lang="en-US" altLang="ja-JP" sz="3600" dirty="0"/>
              <a:t>scientists researched the relationship, but no relationship was </a:t>
            </a:r>
            <a:r>
              <a:rPr lang="ja-JP" altLang="en-US" sz="3600" dirty="0" smtClean="0"/>
              <a:t>（　　　　　）</a:t>
            </a:r>
            <a:r>
              <a:rPr lang="en-US" altLang="ja-JP" sz="3600" dirty="0" smtClean="0"/>
              <a:t>.</a:t>
            </a:r>
            <a:endParaRPr lang="ja-JP" altLang="en-US" sz="3600" dirty="0"/>
          </a:p>
          <a:p>
            <a:endParaRPr kumimoji="1" lang="ja-JP" altLang="en-US" dirty="0"/>
          </a:p>
        </p:txBody>
      </p:sp>
    </p:spTree>
    <p:extLst>
      <p:ext uri="{BB962C8B-B14F-4D97-AF65-F5344CB8AC3E}">
        <p14:creationId xmlns:p14="http://schemas.microsoft.com/office/powerpoint/2010/main" val="1765824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3416320"/>
          </a:xfrm>
        </p:spPr>
        <p:txBody>
          <a:bodyPr/>
          <a:lstStyle/>
          <a:p>
            <a:r>
              <a:rPr lang="en-US" altLang="ja-JP" sz="3600" dirty="0" smtClean="0"/>
              <a:t>Q7</a:t>
            </a:r>
            <a:r>
              <a:rPr lang="ja-JP" altLang="en-US" sz="3600" dirty="0" smtClean="0"/>
              <a:t>　しかし</a:t>
            </a:r>
            <a:r>
              <a:rPr lang="ja-JP" altLang="en-US" sz="3600" dirty="0"/>
              <a:t>，血液型は興味深い話題だとまだ考えている日本人もいます</a:t>
            </a:r>
            <a:r>
              <a:rPr lang="ja-JP" altLang="en-US" sz="3600" dirty="0" smtClean="0"/>
              <a:t>。</a:t>
            </a:r>
            <a:r>
              <a:rPr lang="en-US" altLang="ja-JP" sz="3600" dirty="0"/>
              <a:t> </a:t>
            </a:r>
            <a:r>
              <a:rPr lang="ja-JP" altLang="en-US" sz="3600" dirty="0" smtClean="0"/>
              <a:t>（１点）</a:t>
            </a:r>
            <a:endParaRPr lang="en-US" altLang="ja-JP" sz="3600" dirty="0" smtClean="0"/>
          </a:p>
          <a:p>
            <a:r>
              <a:rPr lang="en-US" altLang="ja-JP" sz="3600" dirty="0" smtClean="0"/>
              <a:t>However</a:t>
            </a:r>
            <a:r>
              <a:rPr lang="en-US" altLang="ja-JP" sz="3600" dirty="0"/>
              <a:t>, some Japanese people still think that blood type is an </a:t>
            </a:r>
            <a:r>
              <a:rPr lang="ja-JP" altLang="en-US" sz="3600" dirty="0" smtClean="0"/>
              <a:t>（　　　　　　　）</a:t>
            </a:r>
            <a:r>
              <a:rPr lang="en-US" altLang="ja-JP" sz="3600" dirty="0" smtClean="0"/>
              <a:t> </a:t>
            </a:r>
            <a:r>
              <a:rPr lang="en-US" altLang="ja-JP" sz="3600" dirty="0"/>
              <a:t>topic.</a:t>
            </a:r>
            <a:endParaRPr kumimoji="1" lang="ja-JP" altLang="en-US" sz="3600" dirty="0"/>
          </a:p>
        </p:txBody>
      </p:sp>
    </p:spTree>
    <p:extLst>
      <p:ext uri="{BB962C8B-B14F-4D97-AF65-F5344CB8AC3E}">
        <p14:creationId xmlns:p14="http://schemas.microsoft.com/office/powerpoint/2010/main" val="32737519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4780796"/>
          </a:xfrm>
        </p:spPr>
        <p:txBody>
          <a:bodyPr/>
          <a:lstStyle/>
          <a:p>
            <a:r>
              <a:rPr lang="en-US" altLang="ja-JP" sz="3600" dirty="0" smtClean="0"/>
              <a:t>Q8</a:t>
            </a:r>
            <a:r>
              <a:rPr lang="ja-JP" altLang="en-US" sz="3600" dirty="0" smtClean="0"/>
              <a:t>　あなた</a:t>
            </a:r>
            <a:r>
              <a:rPr lang="ja-JP" altLang="en-US" sz="3600" dirty="0"/>
              <a:t>はあなたの血液型があなたの性格を表すと思いますか</a:t>
            </a:r>
            <a:r>
              <a:rPr lang="ja-JP" altLang="en-US" sz="3600" dirty="0" smtClean="0"/>
              <a:t>。（１点）</a:t>
            </a:r>
            <a:endParaRPr lang="en-US" altLang="ja-JP" sz="3600" dirty="0" smtClean="0"/>
          </a:p>
          <a:p>
            <a:r>
              <a:rPr lang="en-US" altLang="ja-JP" sz="3600" dirty="0" smtClean="0"/>
              <a:t>Do </a:t>
            </a:r>
            <a:r>
              <a:rPr lang="en-US" altLang="ja-JP" sz="3600" dirty="0"/>
              <a:t>you think </a:t>
            </a:r>
            <a:r>
              <a:rPr lang="en-US" altLang="ja-JP" sz="3600" dirty="0" smtClean="0"/>
              <a:t>that </a:t>
            </a:r>
            <a:r>
              <a:rPr lang="en-US" altLang="ja-JP" sz="3600" dirty="0"/>
              <a:t>your blood type </a:t>
            </a:r>
            <a:r>
              <a:rPr lang="en-US" altLang="ja-JP" sz="3600" dirty="0" smtClean="0"/>
              <a:t>(          ) </a:t>
            </a:r>
            <a:r>
              <a:rPr lang="en-US" altLang="ja-JP" sz="3600" dirty="0"/>
              <a:t>your personality?</a:t>
            </a:r>
            <a:endParaRPr lang="ja-JP" altLang="en-US" sz="3600" dirty="0"/>
          </a:p>
          <a:p>
            <a:endParaRPr kumimoji="1" lang="ja-JP" altLang="en-US" dirty="0"/>
          </a:p>
        </p:txBody>
      </p:sp>
    </p:spTree>
    <p:extLst>
      <p:ext uri="{BB962C8B-B14F-4D97-AF65-F5344CB8AC3E}">
        <p14:creationId xmlns:p14="http://schemas.microsoft.com/office/powerpoint/2010/main" val="24359297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114860" y="1089412"/>
            <a:ext cx="9838486" cy="4652556"/>
          </a:xfrm>
        </p:spPr>
        <p:txBody>
          <a:bodyPr/>
          <a:lstStyle/>
          <a:p>
            <a:r>
              <a:rPr kumimoji="1" lang="ja-JP" altLang="en-US" dirty="0" smtClean="0"/>
              <a:t>今日の</a:t>
            </a:r>
            <a:r>
              <a:rPr lang="ja-JP" altLang="en-US" dirty="0"/>
              <a:t>動画</a:t>
            </a:r>
            <a:r>
              <a:rPr kumimoji="1" lang="ja-JP" altLang="en-US" dirty="0" smtClean="0"/>
              <a:t>はここまでです。残りの時間は</a:t>
            </a:r>
            <a:r>
              <a:rPr lang="ja-JP" altLang="en-US" dirty="0" smtClean="0"/>
              <a:t>テストで間違えたところを</a:t>
            </a:r>
            <a:r>
              <a:rPr kumimoji="1" lang="ja-JP" altLang="en-US" dirty="0" smtClean="0"/>
              <a:t>しっかり覚えましょう！</a:t>
            </a:r>
            <a:endParaRPr kumimoji="1" lang="en-US" altLang="ja-JP" dirty="0" smtClean="0"/>
          </a:p>
          <a:p>
            <a:r>
              <a:rPr kumimoji="1" lang="en-US" altLang="ja-JP" dirty="0" smtClean="0"/>
              <a:t>After a storm comes a calm!</a:t>
            </a:r>
            <a:endParaRPr kumimoji="1" lang="ja-JP" altLang="en-US" dirty="0"/>
          </a:p>
        </p:txBody>
      </p:sp>
    </p:spTree>
    <p:extLst>
      <p:ext uri="{BB962C8B-B14F-4D97-AF65-F5344CB8AC3E}">
        <p14:creationId xmlns:p14="http://schemas.microsoft.com/office/powerpoint/2010/main" val="155811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39590" y="757582"/>
            <a:ext cx="10870337" cy="4862870"/>
          </a:xfrm>
          <a:prstGeom prst="rect">
            <a:avLst/>
          </a:prstGeom>
        </p:spPr>
        <p:txBody>
          <a:bodyPr wrap="square">
            <a:spAutoFit/>
          </a:bodyPr>
          <a:lstStyle/>
          <a:p>
            <a:pPr algn="just">
              <a:spcAft>
                <a:spcPts val="0"/>
              </a:spcAft>
            </a:pPr>
            <a:r>
              <a:rPr lang="ja-JP" altLang="ja-JP" sz="2800" kern="100" dirty="0" smtClean="0">
                <a:latin typeface="Century" panose="02040604050505020304" pitchFamily="18" charset="0"/>
                <a:ea typeface="ＭＳ ゴシック" panose="020B0609070205080204" pitchFamily="49" charset="-128"/>
                <a:cs typeface="Times New Roman" panose="02020603050405020304" pitchFamily="18" charset="0"/>
              </a:rPr>
              <a:t>英語</a:t>
            </a:r>
            <a:r>
              <a:rPr lang="ja-JP" altLang="ja-JP" sz="2800" kern="100" dirty="0">
                <a:latin typeface="Century" panose="02040604050505020304" pitchFamily="18" charset="0"/>
                <a:ea typeface="ＭＳ ゴシック" panose="020B0609070205080204" pitchFamily="49" charset="-128"/>
                <a:cs typeface="Times New Roman" panose="02020603050405020304" pitchFamily="18" charset="0"/>
              </a:rPr>
              <a:t>は日本語に，日本語は英語に直しなさい。</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（各</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1</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点</a:t>
            </a:r>
            <a:r>
              <a:rPr lang="ja-JP"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a:t>
            </a:r>
            <a:endPar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 </a:t>
            </a:r>
            <a:r>
              <a:rPr lang="en-US" altLang="ja-JP" sz="2800" dirty="0" smtClean="0">
                <a:latin typeface="Century" panose="02040604050505020304" pitchFamily="18" charset="0"/>
              </a:rPr>
              <a:t>1</a:t>
            </a:r>
            <a:r>
              <a:rPr lang="en-US" altLang="ja-JP" sz="2800" dirty="0">
                <a:latin typeface="Century" panose="02040604050505020304" pitchFamily="18" charset="0"/>
              </a:rPr>
              <a:t>. situation	 	2. </a:t>
            </a:r>
            <a:r>
              <a:rPr lang="ja-JP" altLang="ja-JP" sz="2800" dirty="0">
                <a:latin typeface="Century" panose="02040604050505020304" pitchFamily="18" charset="0"/>
              </a:rPr>
              <a:t>外国の</a:t>
            </a:r>
            <a:r>
              <a:rPr lang="en-US" altLang="ja-JP" sz="2800" dirty="0">
                <a:latin typeface="Century" panose="02040604050505020304" pitchFamily="18" charset="0"/>
              </a:rPr>
              <a:t>		</a:t>
            </a:r>
            <a:r>
              <a:rPr lang="ja-JP" altLang="ja-JP" sz="2800" u="sng" dirty="0">
                <a:latin typeface="Century" panose="02040604050505020304" pitchFamily="18" charset="0"/>
              </a:rPr>
              <a:t>　　　　　　　　</a:t>
            </a:r>
            <a:endParaRPr lang="ja-JP" altLang="ja-JP" sz="2800" dirty="0">
              <a:latin typeface="Century" panose="02040604050505020304" pitchFamily="18" charset="0"/>
            </a:endParaRPr>
          </a:p>
          <a:p>
            <a:r>
              <a:rPr lang="ja-JP" altLang="ja-JP" sz="2800" dirty="0">
                <a:latin typeface="Century" panose="02040604050505020304" pitchFamily="18" charset="0"/>
              </a:rPr>
              <a:t>　</a:t>
            </a:r>
            <a:r>
              <a:rPr lang="en-US" altLang="ja-JP" sz="2800" dirty="0" smtClean="0">
                <a:latin typeface="Century" panose="02040604050505020304" pitchFamily="18" charset="0"/>
              </a:rPr>
              <a:t>  3</a:t>
            </a:r>
            <a:r>
              <a:rPr lang="en-US" altLang="ja-JP" sz="2800" dirty="0">
                <a:latin typeface="Century" panose="02040604050505020304" pitchFamily="18" charset="0"/>
              </a:rPr>
              <a:t>. however	 	4. </a:t>
            </a:r>
            <a:r>
              <a:rPr lang="ja-JP" altLang="ja-JP" sz="2800" dirty="0">
                <a:latin typeface="Century" panose="02040604050505020304" pitchFamily="18" charset="0"/>
              </a:rPr>
              <a:t>いっしょに</a:t>
            </a:r>
            <a:r>
              <a:rPr lang="en-US" altLang="ja-JP" sz="2800" dirty="0">
                <a:latin typeface="Century" panose="02040604050505020304" pitchFamily="18" charset="0"/>
              </a:rPr>
              <a:t>		</a:t>
            </a:r>
            <a:r>
              <a:rPr lang="ja-JP" altLang="ja-JP" sz="2800" u="sng" dirty="0">
                <a:latin typeface="Century" panose="02040604050505020304" pitchFamily="18" charset="0"/>
              </a:rPr>
              <a:t>　　　　　　　　</a:t>
            </a:r>
            <a:endParaRPr lang="ja-JP" altLang="ja-JP" sz="2800" dirty="0">
              <a:latin typeface="Century" panose="02040604050505020304" pitchFamily="18" charset="0"/>
            </a:endParaRPr>
          </a:p>
          <a:p>
            <a:r>
              <a:rPr lang="en-US" altLang="ja-JP" sz="2800" dirty="0" smtClean="0">
                <a:latin typeface="Century" panose="02040604050505020304" pitchFamily="18" charset="0"/>
              </a:rPr>
              <a:t>    5</a:t>
            </a:r>
            <a:r>
              <a:rPr lang="en-US" altLang="ja-JP" sz="2800" dirty="0">
                <a:latin typeface="Century" panose="02040604050505020304" pitchFamily="18" charset="0"/>
              </a:rPr>
              <a:t>. such	 </a:t>
            </a:r>
            <a:r>
              <a:rPr lang="en-US" altLang="ja-JP" sz="2800" dirty="0" smtClean="0">
                <a:latin typeface="Century" panose="02040604050505020304" pitchFamily="18" charset="0"/>
              </a:rPr>
              <a:t> </a:t>
            </a:r>
            <a:r>
              <a:rPr lang="en-US" altLang="ja-JP" sz="2800" dirty="0">
                <a:latin typeface="Century" panose="02040604050505020304" pitchFamily="18" charset="0"/>
              </a:rPr>
              <a:t>	</a:t>
            </a:r>
            <a:r>
              <a:rPr lang="en-US" altLang="ja-JP" sz="2800" dirty="0" smtClean="0">
                <a:latin typeface="Century" panose="02040604050505020304" pitchFamily="18" charset="0"/>
              </a:rPr>
              <a:t>         6</a:t>
            </a:r>
            <a:r>
              <a:rPr lang="en-US" altLang="ja-JP" sz="2800" dirty="0">
                <a:latin typeface="Century" panose="02040604050505020304" pitchFamily="18" charset="0"/>
              </a:rPr>
              <a:t>. </a:t>
            </a:r>
            <a:r>
              <a:rPr lang="ja-JP" altLang="ja-JP" sz="2800" dirty="0">
                <a:latin typeface="Century" panose="02040604050505020304" pitchFamily="18" charset="0"/>
              </a:rPr>
              <a:t>それぞれの</a:t>
            </a:r>
            <a:r>
              <a:rPr lang="en-US" altLang="ja-JP" sz="2800" dirty="0">
                <a:latin typeface="Century" panose="02040604050505020304" pitchFamily="18" charset="0"/>
              </a:rPr>
              <a:t>		</a:t>
            </a:r>
            <a:r>
              <a:rPr lang="ja-JP" altLang="ja-JP" sz="2800" u="sng" dirty="0">
                <a:latin typeface="Century" panose="02040604050505020304" pitchFamily="18" charset="0"/>
              </a:rPr>
              <a:t>　　　　　　　　</a:t>
            </a:r>
            <a:endParaRPr lang="ja-JP" altLang="ja-JP" sz="2800" dirty="0">
              <a:latin typeface="Century" panose="02040604050505020304" pitchFamily="18" charset="0"/>
            </a:endParaRPr>
          </a:p>
          <a:p>
            <a:r>
              <a:rPr lang="ja-JP" altLang="ja-JP" sz="2800" dirty="0">
                <a:latin typeface="Century" panose="02040604050505020304" pitchFamily="18" charset="0"/>
              </a:rPr>
              <a:t>　</a:t>
            </a:r>
            <a:r>
              <a:rPr lang="en-US" altLang="ja-JP" sz="2800" dirty="0">
                <a:latin typeface="Century" panose="02040604050505020304" pitchFamily="18" charset="0"/>
              </a:rPr>
              <a:t> </a:t>
            </a:r>
            <a:r>
              <a:rPr lang="en-US" altLang="ja-JP" sz="2800" dirty="0" smtClean="0">
                <a:latin typeface="Century" panose="02040604050505020304" pitchFamily="18" charset="0"/>
              </a:rPr>
              <a:t> 7</a:t>
            </a:r>
            <a:r>
              <a:rPr lang="en-US" altLang="ja-JP" sz="2800" dirty="0">
                <a:latin typeface="Century" panose="02040604050505020304" pitchFamily="18" charset="0"/>
              </a:rPr>
              <a:t>. different	 	8. </a:t>
            </a:r>
            <a:r>
              <a:rPr lang="ja-JP" altLang="ja-JP" sz="2800" dirty="0">
                <a:latin typeface="Century" panose="02040604050505020304" pitchFamily="18" charset="0"/>
              </a:rPr>
              <a:t>人，個人</a:t>
            </a:r>
            <a:r>
              <a:rPr lang="en-US" altLang="ja-JP" sz="2800" dirty="0">
                <a:latin typeface="Century" panose="02040604050505020304" pitchFamily="18" charset="0"/>
              </a:rPr>
              <a:t>		</a:t>
            </a:r>
            <a:r>
              <a:rPr lang="en-US" altLang="ja-JP" sz="2800" u="sng" dirty="0">
                <a:latin typeface="Century" panose="02040604050505020304" pitchFamily="18" charset="0"/>
              </a:rPr>
              <a:t>  </a:t>
            </a:r>
            <a:r>
              <a:rPr lang="ja-JP" altLang="ja-JP" sz="2800" u="sng" dirty="0">
                <a:latin typeface="Century" panose="02040604050505020304" pitchFamily="18" charset="0"/>
              </a:rPr>
              <a:t>　　　　　　　</a:t>
            </a:r>
            <a:endParaRPr lang="ja-JP" altLang="ja-JP" sz="2800" dirty="0">
              <a:latin typeface="Century" panose="02040604050505020304" pitchFamily="18" charset="0"/>
            </a:endParaRPr>
          </a:p>
          <a:p>
            <a:r>
              <a:rPr lang="en-US" altLang="ja-JP" sz="2800" dirty="0" smtClean="0">
                <a:latin typeface="Century" panose="02040604050505020304" pitchFamily="18" charset="0"/>
              </a:rPr>
              <a:t>    9</a:t>
            </a:r>
            <a:r>
              <a:rPr lang="en-US" altLang="ja-JP" sz="2800" dirty="0">
                <a:latin typeface="Century" panose="02040604050505020304" pitchFamily="18" charset="0"/>
              </a:rPr>
              <a:t>. usually	 </a:t>
            </a:r>
            <a:r>
              <a:rPr lang="en-US" altLang="ja-JP" sz="2800" dirty="0" smtClean="0">
                <a:latin typeface="Century" panose="02040604050505020304" pitchFamily="18" charset="0"/>
              </a:rPr>
              <a:t>       10</a:t>
            </a:r>
            <a:r>
              <a:rPr lang="en-US" altLang="ja-JP" sz="2800" dirty="0">
                <a:latin typeface="Century" panose="02040604050505020304" pitchFamily="18" charset="0"/>
              </a:rPr>
              <a:t>. </a:t>
            </a:r>
            <a:r>
              <a:rPr lang="ja-JP" altLang="ja-JP" sz="2800" dirty="0">
                <a:latin typeface="Century" panose="02040604050505020304" pitchFamily="18" charset="0"/>
              </a:rPr>
              <a:t>医者　　</a:t>
            </a:r>
            <a:r>
              <a:rPr lang="en-US" altLang="ja-JP" sz="2800" dirty="0">
                <a:latin typeface="Century" panose="02040604050505020304" pitchFamily="18" charset="0"/>
              </a:rPr>
              <a:t>		</a:t>
            </a:r>
            <a:r>
              <a:rPr lang="ja-JP" altLang="ja-JP" sz="2800" u="sng" dirty="0">
                <a:latin typeface="Century" panose="02040604050505020304" pitchFamily="18" charset="0"/>
              </a:rPr>
              <a:t>　</a:t>
            </a:r>
            <a:r>
              <a:rPr lang="ja-JP" altLang="ja-JP" sz="2800" u="sng" dirty="0"/>
              <a:t>　　　　　　　</a:t>
            </a:r>
            <a:endParaRPr lang="ja-JP" altLang="ja-JP" sz="2800" dirty="0"/>
          </a:p>
          <a:p>
            <a:pPr indent="133350" algn="just">
              <a:spcAft>
                <a:spcPts val="0"/>
              </a:spcAft>
            </a:pPr>
            <a:endParaRPr lang="en-US" altLang="ja-JP" sz="2400" u="sng" kern="100" dirty="0">
              <a:latin typeface="Century" panose="02040604050505020304" pitchFamily="18" charset="0"/>
              <a:ea typeface="ＭＳ 明朝" panose="02020609040205080304" pitchFamily="17" charset="-128"/>
              <a:cs typeface="Times New Roman" panose="02020603050405020304" pitchFamily="18" charset="0"/>
            </a:endParaRPr>
          </a:p>
          <a:p>
            <a:r>
              <a:rPr lang="en-US" altLang="ja-JP" sz="2400" dirty="0" smtClean="0"/>
              <a:t>   </a:t>
            </a:r>
            <a:r>
              <a:rPr lang="en-US" altLang="ja-JP" sz="2400" dirty="0"/>
              <a:t> </a:t>
            </a:r>
            <a:r>
              <a:rPr lang="ja-JP" altLang="en-US" sz="2400" dirty="0"/>
              <a:t>・</a:t>
            </a:r>
            <a:r>
              <a:rPr lang="ja-JP" altLang="ja-JP" sz="2400" dirty="0"/>
              <a:t>予習・完成ノート</a:t>
            </a:r>
            <a:r>
              <a:rPr lang="en-US" altLang="ja-JP" sz="2400" dirty="0" smtClean="0"/>
              <a:t>p.9</a:t>
            </a:r>
            <a:r>
              <a:rPr lang="ja-JP" altLang="ja-JP" sz="2400" dirty="0" smtClean="0"/>
              <a:t>の</a:t>
            </a:r>
            <a:r>
              <a:rPr lang="en-US" altLang="ja-JP" sz="2400" dirty="0" smtClean="0"/>
              <a:t> </a:t>
            </a:r>
            <a:r>
              <a:rPr lang="ja-JP" altLang="en-US" sz="2400" dirty="0"/>
              <a:t>「</a:t>
            </a:r>
            <a:r>
              <a:rPr lang="en-US" altLang="ja-JP" sz="2400" dirty="0"/>
              <a:t>Take Notes!</a:t>
            </a:r>
            <a:r>
              <a:rPr lang="ja-JP" altLang="en-US" sz="2400" dirty="0"/>
              <a:t>」</a:t>
            </a:r>
            <a:r>
              <a:rPr lang="ja-JP" altLang="ja-JP" sz="2400" dirty="0"/>
              <a:t>に</a:t>
            </a:r>
            <a:r>
              <a:rPr lang="ja-JP" altLang="en-US" sz="2400" dirty="0"/>
              <a:t>答えを書いて</a:t>
            </a:r>
            <a:r>
              <a:rPr lang="ja-JP" altLang="ja-JP" sz="2400" dirty="0"/>
              <a:t>ください。</a:t>
            </a:r>
          </a:p>
          <a:p>
            <a:r>
              <a:rPr lang="en-US" altLang="ja-JP" sz="2400" dirty="0"/>
              <a:t>    </a:t>
            </a:r>
            <a:r>
              <a:rPr lang="ja-JP" altLang="en-US" sz="2400" dirty="0"/>
              <a:t>・</a:t>
            </a:r>
            <a:r>
              <a:rPr lang="ja-JP" altLang="ja-JP" sz="2400" dirty="0"/>
              <a:t>教科書</a:t>
            </a:r>
            <a:r>
              <a:rPr lang="en-US" altLang="ja-JP" sz="2400" dirty="0"/>
              <a:t>or</a:t>
            </a:r>
            <a:r>
              <a:rPr lang="ja-JP" altLang="ja-JP" sz="2400" dirty="0"/>
              <a:t>予習・完成ノートをみて自己採点をしてください。</a:t>
            </a:r>
            <a:endParaRPr lang="en-US" altLang="ja-JP" sz="2400" dirty="0"/>
          </a:p>
          <a:p>
            <a:r>
              <a:rPr lang="ja-JP" altLang="en-US" sz="2400" dirty="0"/>
              <a:t>　 ・</a:t>
            </a:r>
            <a:r>
              <a:rPr lang="en-US" altLang="ja-JP" sz="2400" dirty="0" err="1"/>
              <a:t>Youtube</a:t>
            </a:r>
            <a:r>
              <a:rPr lang="ja-JP" altLang="en-US" sz="2400" dirty="0"/>
              <a:t>で見ている人はここで一時停止をし、解答・自己採点をして</a:t>
            </a:r>
            <a:r>
              <a:rPr lang="ja-JP" altLang="en-US" sz="2400" dirty="0" smtClean="0"/>
              <a:t>ください。</a:t>
            </a:r>
            <a:endParaRPr lang="en-US" altLang="ja-JP" u="sng" kern="100" dirty="0" smtClean="0">
              <a:latin typeface="Century" panose="02040604050505020304" pitchFamily="18" charset="0"/>
              <a:ea typeface="ＭＳ 明朝" panose="02020609040205080304" pitchFamily="17" charset="-128"/>
              <a:cs typeface="Times New Roman" panose="02020603050405020304" pitchFamily="18" charset="0"/>
            </a:endParaRPr>
          </a:p>
          <a:p>
            <a:pPr indent="133350" algn="just">
              <a:spcAft>
                <a:spcPts val="0"/>
              </a:spcAft>
            </a:pPr>
            <a:r>
              <a:rPr lang="ja-JP" altLang="ja-JP" u="sng" kern="100" dirty="0">
                <a:latin typeface="Century" panose="02040604050505020304" pitchFamily="18" charset="0"/>
                <a:ea typeface="ＭＳ 明朝" panose="02020609040205080304" pitchFamily="17" charset="-128"/>
                <a:cs typeface="Times New Roman" panose="02020603050405020304" pitchFamily="18" charset="0"/>
              </a:rPr>
              <a:t>　　　　　　　</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156383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131523" y="2385045"/>
            <a:ext cx="11928953" cy="2819490"/>
          </a:xfrm>
        </p:spPr>
        <p:txBody>
          <a:bodyPr/>
          <a:lstStyle/>
          <a:p>
            <a:r>
              <a:rPr lang="en-US" altLang="ja-JP" dirty="0" smtClean="0"/>
              <a:t>Part 3</a:t>
            </a:r>
          </a:p>
          <a:p>
            <a:endParaRPr kumimoji="1" lang="ja-JP" altLang="en-US" dirty="0"/>
          </a:p>
        </p:txBody>
      </p:sp>
    </p:spTree>
    <p:extLst>
      <p:ext uri="{BB962C8B-B14F-4D97-AF65-F5344CB8AC3E}">
        <p14:creationId xmlns:p14="http://schemas.microsoft.com/office/powerpoint/2010/main" val="1830725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00953" y="860612"/>
            <a:ext cx="10200635" cy="5293757"/>
          </a:xfrm>
          <a:prstGeom prst="rect">
            <a:avLst/>
          </a:prstGeom>
        </p:spPr>
        <p:txBody>
          <a:bodyPr wrap="square">
            <a:spAutoFit/>
          </a:bodyPr>
          <a:lstStyle/>
          <a:p>
            <a:pPr algn="just">
              <a:spcAft>
                <a:spcPts val="0"/>
              </a:spcAft>
            </a:pPr>
            <a:r>
              <a:rPr lang="ja-JP" altLang="ja-JP" sz="2800" kern="100" dirty="0" smtClean="0">
                <a:latin typeface="Century" panose="02040604050505020304" pitchFamily="18" charset="0"/>
                <a:ea typeface="ＭＳ ゴシック" panose="020B0609070205080204" pitchFamily="49" charset="-128"/>
                <a:cs typeface="Times New Roman" panose="02020603050405020304" pitchFamily="18" charset="0"/>
              </a:rPr>
              <a:t>英語</a:t>
            </a:r>
            <a:r>
              <a:rPr lang="ja-JP" altLang="ja-JP" sz="2800" kern="100" dirty="0">
                <a:latin typeface="Century" panose="02040604050505020304" pitchFamily="18" charset="0"/>
                <a:ea typeface="ＭＳ ゴシック" panose="020B0609070205080204" pitchFamily="49" charset="-128"/>
                <a:cs typeface="Times New Roman" panose="02020603050405020304" pitchFamily="18" charset="0"/>
              </a:rPr>
              <a:t>は日本語に，日本語は英語に直しなさい。</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（各</a:t>
            </a: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1</a:t>
            </a:r>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点</a:t>
            </a:r>
            <a:r>
              <a:rPr lang="ja-JP" altLang="ja-JP" sz="2800" kern="100" dirty="0" smtClean="0">
                <a:latin typeface="Century" panose="02040604050505020304" pitchFamily="18" charset="0"/>
                <a:ea typeface="ＭＳ 明朝" panose="02020609040205080304" pitchFamily="17" charset="-128"/>
                <a:cs typeface="Times New Roman" panose="02020603050405020304" pitchFamily="18" charset="0"/>
              </a:rPr>
              <a:t>）</a:t>
            </a:r>
            <a:endParaRPr lang="en-US" altLang="ja-JP" sz="2800" kern="100" dirty="0" smtClean="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ja-JP" sz="28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2800" dirty="0">
                <a:latin typeface="Century" panose="02040604050505020304" pitchFamily="18" charset="0"/>
              </a:rPr>
              <a:t>1. scientist	 	2. </a:t>
            </a:r>
            <a:r>
              <a:rPr lang="ja-JP" altLang="ja-JP" sz="2800" dirty="0">
                <a:latin typeface="Century" panose="02040604050505020304" pitchFamily="18" charset="0"/>
              </a:rPr>
              <a:t>話題</a:t>
            </a:r>
            <a:r>
              <a:rPr lang="en-US" altLang="ja-JP" sz="2800" dirty="0">
                <a:latin typeface="Century" panose="02040604050505020304" pitchFamily="18" charset="0"/>
              </a:rPr>
              <a:t>			</a:t>
            </a:r>
            <a:r>
              <a:rPr lang="ja-JP" altLang="ja-JP" sz="2800" u="sng" dirty="0">
                <a:latin typeface="Century" panose="02040604050505020304" pitchFamily="18" charset="0"/>
              </a:rPr>
              <a:t>　　　　　　　　</a:t>
            </a:r>
            <a:endParaRPr lang="ja-JP" altLang="ja-JP" sz="2800" dirty="0">
              <a:latin typeface="Century" panose="02040604050505020304" pitchFamily="18" charset="0"/>
            </a:endParaRPr>
          </a:p>
          <a:p>
            <a:r>
              <a:rPr lang="ja-JP" altLang="ja-JP" sz="2800" dirty="0">
                <a:latin typeface="Century" panose="02040604050505020304" pitchFamily="18" charset="0"/>
              </a:rPr>
              <a:t>　</a:t>
            </a:r>
            <a:r>
              <a:rPr lang="en-US" altLang="ja-JP" sz="2800" dirty="0" smtClean="0">
                <a:latin typeface="Century" panose="02040604050505020304" pitchFamily="18" charset="0"/>
              </a:rPr>
              <a:t> 3</a:t>
            </a:r>
            <a:r>
              <a:rPr lang="en-US" altLang="ja-JP" sz="2800" dirty="0">
                <a:latin typeface="Century" panose="02040604050505020304" pitchFamily="18" charset="0"/>
              </a:rPr>
              <a:t>. research	 	4. </a:t>
            </a:r>
            <a:r>
              <a:rPr lang="ja-JP" altLang="ja-JP" sz="2800" dirty="0">
                <a:latin typeface="Century" panose="02040604050505020304" pitchFamily="18" charset="0"/>
              </a:rPr>
              <a:t>～を判断する</a:t>
            </a:r>
            <a:r>
              <a:rPr lang="en-US" altLang="ja-JP" sz="2800" dirty="0">
                <a:latin typeface="Century" panose="02040604050505020304" pitchFamily="18" charset="0"/>
              </a:rPr>
              <a:t>		</a:t>
            </a:r>
            <a:r>
              <a:rPr lang="ja-JP" altLang="ja-JP" sz="2800" u="sng" dirty="0">
                <a:latin typeface="Century" panose="02040604050505020304" pitchFamily="18" charset="0"/>
              </a:rPr>
              <a:t>　　　　　　　　</a:t>
            </a:r>
            <a:endParaRPr lang="ja-JP" altLang="ja-JP" sz="2800" dirty="0">
              <a:latin typeface="Century" panose="02040604050505020304" pitchFamily="18" charset="0"/>
            </a:endParaRPr>
          </a:p>
          <a:p>
            <a:r>
              <a:rPr lang="en-US" altLang="ja-JP" sz="2800" dirty="0" smtClean="0">
                <a:latin typeface="Century" panose="02040604050505020304" pitchFamily="18" charset="0"/>
              </a:rPr>
              <a:t>   5</a:t>
            </a:r>
            <a:r>
              <a:rPr lang="en-US" altLang="ja-JP" sz="2800" dirty="0">
                <a:latin typeface="Century" panose="02040604050505020304" pitchFamily="18" charset="0"/>
              </a:rPr>
              <a:t>. relationship		6. </a:t>
            </a:r>
            <a:r>
              <a:rPr lang="ja-JP" altLang="ja-JP" sz="2800" dirty="0">
                <a:latin typeface="Century" panose="02040604050505020304" pitchFamily="18" charset="0"/>
              </a:rPr>
              <a:t>本当の，真実の</a:t>
            </a:r>
            <a:r>
              <a:rPr lang="en-US" altLang="ja-JP" sz="2800" dirty="0">
                <a:latin typeface="Century" panose="02040604050505020304" pitchFamily="18" charset="0"/>
              </a:rPr>
              <a:t>	</a:t>
            </a:r>
            <a:r>
              <a:rPr lang="ja-JP" altLang="ja-JP" sz="2800" u="sng" dirty="0">
                <a:latin typeface="Century" panose="02040604050505020304" pitchFamily="18" charset="0"/>
              </a:rPr>
              <a:t>　　　　　　　　</a:t>
            </a:r>
            <a:endParaRPr lang="ja-JP" altLang="ja-JP" sz="2800" dirty="0">
              <a:latin typeface="Century" panose="02040604050505020304" pitchFamily="18" charset="0"/>
            </a:endParaRPr>
          </a:p>
          <a:p>
            <a:r>
              <a:rPr lang="ja-JP" altLang="ja-JP" sz="2800" dirty="0">
                <a:latin typeface="Century" panose="02040604050505020304" pitchFamily="18" charset="0"/>
              </a:rPr>
              <a:t>　</a:t>
            </a:r>
            <a:r>
              <a:rPr lang="en-US" altLang="ja-JP" sz="2800" dirty="0" smtClean="0">
                <a:latin typeface="Century" panose="02040604050505020304" pitchFamily="18" charset="0"/>
              </a:rPr>
              <a:t> 7</a:t>
            </a:r>
            <a:r>
              <a:rPr lang="en-US" altLang="ja-JP" sz="2800" dirty="0">
                <a:latin typeface="Century" panose="02040604050505020304" pitchFamily="18" charset="0"/>
              </a:rPr>
              <a:t>. often	 	</a:t>
            </a:r>
            <a:r>
              <a:rPr lang="en-US" altLang="ja-JP" sz="2800" dirty="0" smtClean="0">
                <a:latin typeface="Century" panose="02040604050505020304" pitchFamily="18" charset="0"/>
              </a:rPr>
              <a:t>         8</a:t>
            </a:r>
            <a:r>
              <a:rPr lang="en-US" altLang="ja-JP" sz="2800" dirty="0">
                <a:latin typeface="Century" panose="02040604050505020304" pitchFamily="18" charset="0"/>
              </a:rPr>
              <a:t>. </a:t>
            </a:r>
            <a:r>
              <a:rPr lang="ja-JP" altLang="ja-JP" sz="2800" dirty="0">
                <a:latin typeface="Century" panose="02040604050505020304" pitchFamily="18" charset="0"/>
              </a:rPr>
              <a:t>まだ，今もなお</a:t>
            </a:r>
            <a:r>
              <a:rPr lang="en-US" altLang="ja-JP" sz="2800" dirty="0">
                <a:latin typeface="Century" panose="02040604050505020304" pitchFamily="18" charset="0"/>
              </a:rPr>
              <a:t>	</a:t>
            </a:r>
            <a:r>
              <a:rPr lang="ja-JP" altLang="ja-JP" sz="2800" u="sng" dirty="0">
                <a:latin typeface="Century" panose="02040604050505020304" pitchFamily="18" charset="0"/>
              </a:rPr>
              <a:t>　　　　　　　　</a:t>
            </a:r>
            <a:endParaRPr lang="ja-JP" altLang="ja-JP" sz="2800" dirty="0">
              <a:latin typeface="Century" panose="02040604050505020304" pitchFamily="18" charset="0"/>
            </a:endParaRPr>
          </a:p>
          <a:p>
            <a:r>
              <a:rPr lang="en-US" altLang="ja-JP" sz="2800" dirty="0" smtClean="0">
                <a:latin typeface="Century" panose="02040604050505020304" pitchFamily="18" charset="0"/>
              </a:rPr>
              <a:t>   9</a:t>
            </a:r>
            <a:r>
              <a:rPr lang="en-US" altLang="ja-JP" sz="2800" dirty="0">
                <a:latin typeface="Century" panose="02040604050505020304" pitchFamily="18" charset="0"/>
              </a:rPr>
              <a:t>. interesting	 </a:t>
            </a:r>
            <a:r>
              <a:rPr lang="en-US" altLang="ja-JP" sz="2800" dirty="0" smtClean="0">
                <a:latin typeface="Century" panose="02040604050505020304" pitchFamily="18" charset="0"/>
              </a:rPr>
              <a:t>       10</a:t>
            </a:r>
            <a:r>
              <a:rPr lang="en-US" altLang="ja-JP" sz="2800" dirty="0">
                <a:latin typeface="Century" panose="02040604050505020304" pitchFamily="18" charset="0"/>
              </a:rPr>
              <a:t>. </a:t>
            </a:r>
            <a:r>
              <a:rPr lang="ja-JP" altLang="ja-JP" sz="2800" dirty="0">
                <a:latin typeface="Century" panose="02040604050505020304" pitchFamily="18" charset="0"/>
              </a:rPr>
              <a:t>～を信じる</a:t>
            </a:r>
            <a:r>
              <a:rPr lang="en-US" altLang="ja-JP" sz="2800" dirty="0"/>
              <a:t>		</a:t>
            </a:r>
            <a:r>
              <a:rPr lang="ja-JP" altLang="ja-JP" sz="2800" u="sng" dirty="0"/>
              <a:t>　　　　　　　　</a:t>
            </a:r>
            <a:r>
              <a:rPr lang="en-US" altLang="ja-JP" sz="2800" dirty="0"/>
              <a:t>	</a:t>
            </a:r>
            <a:r>
              <a:rPr lang="ja-JP" altLang="ja-JP" sz="2800" u="sng" dirty="0"/>
              <a:t>　　　　　　　　</a:t>
            </a:r>
            <a:endParaRPr lang="ja-JP" altLang="ja-JP" sz="2800" dirty="0"/>
          </a:p>
          <a:p>
            <a:pPr indent="133350" algn="just">
              <a:spcAft>
                <a:spcPts val="0"/>
              </a:spcAft>
            </a:pPr>
            <a:endParaRPr lang="en-US" altLang="ja-JP" sz="2400" u="sng" kern="100" dirty="0">
              <a:latin typeface="Century" panose="02040604050505020304" pitchFamily="18" charset="0"/>
              <a:ea typeface="ＭＳ 明朝" panose="02020609040205080304" pitchFamily="17" charset="-128"/>
              <a:cs typeface="Times New Roman" panose="02020603050405020304" pitchFamily="18" charset="0"/>
            </a:endParaRPr>
          </a:p>
          <a:p>
            <a:r>
              <a:rPr lang="en-US" altLang="ja-JP" sz="2400" dirty="0"/>
              <a:t> </a:t>
            </a:r>
            <a:r>
              <a:rPr lang="ja-JP" altLang="en-US" sz="2400" dirty="0"/>
              <a:t>・</a:t>
            </a:r>
            <a:r>
              <a:rPr lang="ja-JP" altLang="ja-JP" sz="2400" dirty="0"/>
              <a:t>予習・完成ノート</a:t>
            </a:r>
            <a:r>
              <a:rPr lang="en-US" altLang="ja-JP" sz="2400" dirty="0" smtClean="0"/>
              <a:t>p.13</a:t>
            </a:r>
            <a:r>
              <a:rPr lang="ja-JP" altLang="ja-JP" sz="2400" dirty="0" smtClean="0"/>
              <a:t>の</a:t>
            </a:r>
            <a:r>
              <a:rPr lang="en-US" altLang="ja-JP" sz="2400" dirty="0" smtClean="0"/>
              <a:t> </a:t>
            </a:r>
            <a:r>
              <a:rPr lang="ja-JP" altLang="en-US" sz="2400" dirty="0"/>
              <a:t>「</a:t>
            </a:r>
            <a:r>
              <a:rPr lang="en-US" altLang="ja-JP" sz="2400" dirty="0"/>
              <a:t>Take Notes!</a:t>
            </a:r>
            <a:r>
              <a:rPr lang="ja-JP" altLang="en-US" sz="2400" dirty="0"/>
              <a:t>」</a:t>
            </a:r>
            <a:r>
              <a:rPr lang="ja-JP" altLang="ja-JP" sz="2400" dirty="0"/>
              <a:t>に</a:t>
            </a:r>
            <a:r>
              <a:rPr lang="ja-JP" altLang="en-US" sz="2400" dirty="0"/>
              <a:t>答えを書いて</a:t>
            </a:r>
            <a:r>
              <a:rPr lang="ja-JP" altLang="ja-JP" sz="2400" dirty="0"/>
              <a:t>ください。</a:t>
            </a:r>
          </a:p>
          <a:p>
            <a:r>
              <a:rPr lang="en-US" altLang="ja-JP" sz="2400" dirty="0"/>
              <a:t> </a:t>
            </a:r>
            <a:r>
              <a:rPr lang="ja-JP" altLang="en-US" sz="2400" dirty="0" smtClean="0"/>
              <a:t>・</a:t>
            </a:r>
            <a:r>
              <a:rPr lang="ja-JP" altLang="ja-JP" sz="2400" dirty="0"/>
              <a:t>教科書</a:t>
            </a:r>
            <a:r>
              <a:rPr lang="en-US" altLang="ja-JP" sz="2400" dirty="0"/>
              <a:t>or</a:t>
            </a:r>
            <a:r>
              <a:rPr lang="ja-JP" altLang="ja-JP" sz="2400" dirty="0"/>
              <a:t>予習・完成ノートをみて自己採点をしてください。</a:t>
            </a:r>
            <a:endParaRPr lang="en-US" altLang="ja-JP" sz="2400" dirty="0"/>
          </a:p>
          <a:p>
            <a:r>
              <a:rPr lang="ja-JP" altLang="en-US" sz="2400" dirty="0" smtClean="0"/>
              <a:t> </a:t>
            </a:r>
            <a:r>
              <a:rPr lang="ja-JP" altLang="en-US" sz="2400" dirty="0"/>
              <a:t>・</a:t>
            </a:r>
            <a:r>
              <a:rPr lang="en-US" altLang="ja-JP" sz="2400" dirty="0" err="1"/>
              <a:t>Youtube</a:t>
            </a:r>
            <a:r>
              <a:rPr lang="ja-JP" altLang="en-US" sz="2400" dirty="0"/>
              <a:t>で見ている人はここで一時停止をし、解答・自己採点をして</a:t>
            </a:r>
            <a:r>
              <a:rPr lang="ja-JP" altLang="en-US" sz="2400" dirty="0" smtClean="0"/>
              <a:t>ください</a:t>
            </a:r>
            <a:r>
              <a:rPr lang="ja-JP" altLang="en-US" sz="2400" dirty="0"/>
              <a:t>。</a:t>
            </a:r>
            <a:endParaRPr lang="en-US" altLang="ja-JP" sz="2400" u="sng" kern="100" dirty="0" smtClean="0">
              <a:latin typeface="Century" panose="02040604050505020304" pitchFamily="18" charset="0"/>
              <a:ea typeface="ＭＳ 明朝" panose="02020609040205080304" pitchFamily="17" charset="-128"/>
              <a:cs typeface="Times New Roman" panose="02020603050405020304" pitchFamily="18" charset="0"/>
            </a:endParaRPr>
          </a:p>
          <a:p>
            <a:pPr indent="133350" algn="just">
              <a:spcAft>
                <a:spcPts val="0"/>
              </a:spcAft>
            </a:pPr>
            <a:r>
              <a:rPr lang="ja-JP" altLang="ja-JP" u="sng" kern="100" dirty="0">
                <a:latin typeface="Century" panose="02040604050505020304" pitchFamily="18" charset="0"/>
                <a:ea typeface="ＭＳ 明朝" panose="02020609040205080304" pitchFamily="17" charset="-128"/>
                <a:cs typeface="Times New Roman" panose="02020603050405020304" pitchFamily="18" charset="0"/>
              </a:rPr>
              <a:t>　　　　　　　</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793569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565</TotalTime>
  <Words>685</Words>
  <Application>Microsoft Office PowerPoint</Application>
  <PresentationFormat>ワイド画面</PresentationFormat>
  <Paragraphs>175</Paragraphs>
  <Slides>69</Slides>
  <Notes>0</Notes>
  <HiddenSlides>0</HiddenSlides>
  <MMClips>29</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69</vt:i4>
      </vt:variant>
    </vt:vector>
  </HeadingPairs>
  <TitlesOfParts>
    <vt:vector size="78" baseType="lpstr">
      <vt:lpstr>ＭＳ Ｐゴシック</vt:lpstr>
      <vt:lpstr>ＭＳ ゴシック</vt:lpstr>
      <vt:lpstr>ＭＳ 明朝</vt:lpstr>
      <vt:lpstr>Arial</vt:lpstr>
      <vt:lpstr>Calibri</vt:lpstr>
      <vt:lpstr>Calibri Light</vt:lpstr>
      <vt:lpstr>Century</vt:lpstr>
      <vt:lpstr>Times New Roman</vt:lpstr>
      <vt:lpstr>Office Theme</vt:lpstr>
      <vt:lpstr>Lesson 1</vt:lpstr>
      <vt:lpstr>本日のメニュー</vt:lpstr>
      <vt:lpstr>１　単語テスト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音読練習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本文テスト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7 Biomimetics</dc:title>
  <dc:creator>横田佳奈</dc:creator>
  <cp:lastModifiedBy>川崎 征之</cp:lastModifiedBy>
  <cp:revision>65</cp:revision>
  <dcterms:created xsi:type="dcterms:W3CDTF">2016-06-24T01:46:52Z</dcterms:created>
  <dcterms:modified xsi:type="dcterms:W3CDTF">2020-05-12T02:05:19Z</dcterms:modified>
</cp:coreProperties>
</file>