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498" r:id="rId2"/>
    <p:sldId id="302" r:id="rId3"/>
    <p:sldId id="303" r:id="rId4"/>
    <p:sldId id="499" r:id="rId5"/>
    <p:sldId id="500" r:id="rId6"/>
    <p:sldId id="501" r:id="rId7"/>
    <p:sldId id="502" r:id="rId8"/>
    <p:sldId id="503" r:id="rId9"/>
    <p:sldId id="504" r:id="rId10"/>
    <p:sldId id="505" r:id="rId11"/>
    <p:sldId id="506" r:id="rId12"/>
    <p:sldId id="507" r:id="rId13"/>
    <p:sldId id="508" r:id="rId14"/>
    <p:sldId id="509" r:id="rId15"/>
    <p:sldId id="510" r:id="rId16"/>
    <p:sldId id="305" r:id="rId17"/>
    <p:sldId id="512" r:id="rId18"/>
    <p:sldId id="511" r:id="rId19"/>
    <p:sldId id="514" r:id="rId20"/>
    <p:sldId id="513" r:id="rId21"/>
    <p:sldId id="516" r:id="rId22"/>
    <p:sldId id="515" r:id="rId23"/>
    <p:sldId id="518" r:id="rId24"/>
    <p:sldId id="517" r:id="rId25"/>
    <p:sldId id="520" r:id="rId26"/>
    <p:sldId id="519" r:id="rId27"/>
    <p:sldId id="522" r:id="rId28"/>
    <p:sldId id="521" r:id="rId29"/>
    <p:sldId id="524" r:id="rId30"/>
    <p:sldId id="523" r:id="rId31"/>
    <p:sldId id="526" r:id="rId32"/>
    <p:sldId id="525" r:id="rId33"/>
    <p:sldId id="329"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 id="437" r:id="rId51"/>
    <p:sldId id="527" r:id="rId52"/>
    <p:sldId id="528" r:id="rId53"/>
    <p:sldId id="529" r:id="rId54"/>
    <p:sldId id="530"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378" r:id="rId68"/>
    <p:sldId id="559" r:id="rId69"/>
    <p:sldId id="560" r:id="rId70"/>
    <p:sldId id="561" r:id="rId71"/>
    <p:sldId id="562" r:id="rId72"/>
    <p:sldId id="563" r:id="rId73"/>
    <p:sldId id="564" r:id="rId74"/>
    <p:sldId id="565" r:id="rId75"/>
    <p:sldId id="566" r:id="rId76"/>
    <p:sldId id="567" r:id="rId77"/>
    <p:sldId id="568" r:id="rId78"/>
    <p:sldId id="569" r:id="rId79"/>
    <p:sldId id="570" r:id="rId80"/>
    <p:sldId id="571" r:id="rId81"/>
    <p:sldId id="572" r:id="rId82"/>
    <p:sldId id="573" r:id="rId83"/>
    <p:sldId id="574" r:id="rId84"/>
    <p:sldId id="401" r:id="rId8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3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206220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241176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69869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英語単語用">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hasCustomPrompt="1"/>
          </p:nvPr>
        </p:nvSpPr>
        <p:spPr>
          <a:xfrm>
            <a:off x="354842" y="1802920"/>
            <a:ext cx="11505062" cy="1846659"/>
          </a:xfrm>
        </p:spPr>
        <p:txBody>
          <a:bodyPr wrap="square">
            <a:spAutoFit/>
          </a:bodyPr>
          <a:lstStyle>
            <a:lvl1pPr marL="0" indent="0" algn="ctr">
              <a:lnSpc>
                <a:spcPct val="100000"/>
              </a:lnSpc>
              <a:spcBef>
                <a:spcPts val="0"/>
              </a:spcBef>
              <a:buFontTx/>
              <a:buNone/>
              <a:defRPr sz="11400">
                <a:latin typeface="Arial" panose="020B0604020202020204" pitchFamily="34" charset="0"/>
                <a:cs typeface="Arial" panose="020B0604020202020204" pitchFamily="34" charset="0"/>
              </a:defRPr>
            </a:lvl1pPr>
          </a:lstStyle>
          <a:p>
            <a:pPr lvl="0"/>
            <a:r>
              <a:rPr kumimoji="1" lang="ja-JP" altLang="en-US" dirty="0" smtClean="0"/>
              <a:t>単語（英語）</a:t>
            </a:r>
            <a:endParaRPr kumimoji="1" lang="ja-JP" altLang="en-US" dirty="0"/>
          </a:p>
        </p:txBody>
      </p:sp>
      <p:sp>
        <p:nvSpPr>
          <p:cNvPr id="13" name="メディア プレースホルダー 12"/>
          <p:cNvSpPr>
            <a:spLocks noGrp="1"/>
          </p:cNvSpPr>
          <p:nvPr>
            <p:ph type="media" sz="quarter" idx="11"/>
          </p:nvPr>
        </p:nvSpPr>
        <p:spPr>
          <a:xfrm>
            <a:off x="5801975" y="4028176"/>
            <a:ext cx="588049" cy="551406"/>
          </a:xfrm>
        </p:spPr>
        <p:txBody>
          <a:bodyPr/>
          <a:lstStyle/>
          <a:p>
            <a:endParaRPr kumimoji="1" lang="ja-JP" altLang="en-US"/>
          </a:p>
        </p:txBody>
      </p:sp>
    </p:spTree>
    <p:extLst>
      <p:ext uri="{BB962C8B-B14F-4D97-AF65-F5344CB8AC3E}">
        <p14:creationId xmlns:p14="http://schemas.microsoft.com/office/powerpoint/2010/main" val="36815526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日本語訳-単語用">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hasCustomPrompt="1"/>
          </p:nvPr>
        </p:nvSpPr>
        <p:spPr>
          <a:xfrm>
            <a:off x="327547" y="2321312"/>
            <a:ext cx="11546006" cy="1323439"/>
          </a:xfrm>
        </p:spPr>
        <p:txBody>
          <a:bodyPr wrap="square">
            <a:spAutoFit/>
          </a:bodyPr>
          <a:lstStyle>
            <a:lvl1pPr marL="0" indent="0" algn="ctr">
              <a:lnSpc>
                <a:spcPct val="100000"/>
              </a:lnSpc>
              <a:spcBef>
                <a:spcPts val="0"/>
              </a:spcBef>
              <a:buFontTx/>
              <a:buNone/>
              <a:defRPr sz="8000">
                <a:latin typeface="Arial" panose="020B0604020202020204" pitchFamily="34" charset="0"/>
                <a:cs typeface="Arial" panose="020B0604020202020204" pitchFamily="34" charset="0"/>
              </a:defRPr>
            </a:lvl1pPr>
          </a:lstStyle>
          <a:p>
            <a:pPr lvl="0"/>
            <a:r>
              <a:rPr kumimoji="1" lang="ja-JP" altLang="en-US" smtClean="0"/>
              <a:t>単語（日本語訳）</a:t>
            </a:r>
            <a:endParaRPr kumimoji="1" lang="ja-JP" altLang="en-US"/>
          </a:p>
        </p:txBody>
      </p:sp>
    </p:spTree>
    <p:extLst>
      <p:ext uri="{BB962C8B-B14F-4D97-AF65-F5344CB8AC3E}">
        <p14:creationId xmlns:p14="http://schemas.microsoft.com/office/powerpoint/2010/main" val="5240353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パートタイトル">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a:xfrm>
            <a:off x="904924" y="4378219"/>
            <a:ext cx="10382152" cy="1446550"/>
          </a:xfrm>
        </p:spPr>
        <p:txBody>
          <a:bodyPr wrap="square">
            <a:spAutoFit/>
          </a:bodyPr>
          <a:lstStyle>
            <a:lvl1pPr marL="0" indent="0" algn="ctr">
              <a:lnSpc>
                <a:spcPct val="100000"/>
              </a:lnSpc>
              <a:buNone/>
              <a:defRPr sz="8800">
                <a:latin typeface="Arial" panose="020B0604020202020204" pitchFamily="34" charset="0"/>
                <a:cs typeface="Arial" panose="020B0604020202020204" pitchFamily="34" charset="0"/>
              </a:defRPr>
            </a:lvl1pPr>
          </a:lstStyle>
          <a:p>
            <a:pPr lvl="0"/>
            <a:r>
              <a:rPr kumimoji="1" lang="ja-JP" altLang="en-US" smtClean="0"/>
              <a:t>マスター テキスト</a:t>
            </a:r>
            <a:endParaRPr kumimoji="1" lang="ja-JP" altLang="en-US"/>
          </a:p>
        </p:txBody>
      </p:sp>
      <p:sp>
        <p:nvSpPr>
          <p:cNvPr id="2" name="Title 1"/>
          <p:cNvSpPr>
            <a:spLocks noGrp="1"/>
          </p:cNvSpPr>
          <p:nvPr>
            <p:ph type="ctrTitle"/>
          </p:nvPr>
        </p:nvSpPr>
        <p:spPr>
          <a:xfrm>
            <a:off x="1189972" y="333223"/>
            <a:ext cx="9812055" cy="2123658"/>
          </a:xfrm>
        </p:spPr>
        <p:txBody>
          <a:bodyPr wrap="square" anchor="t" anchorCtr="0">
            <a:spAutoFit/>
          </a:bodyPr>
          <a:lstStyle>
            <a:lvl1pPr algn="ctr">
              <a:lnSpc>
                <a:spcPct val="150000"/>
              </a:lnSpc>
              <a:defRPr sz="8800">
                <a:latin typeface="Arial" panose="020B0604020202020204" pitchFamily="34" charset="0"/>
                <a:cs typeface="Arial" panose="020B0604020202020204" pitchFamily="34" charset="0"/>
              </a:defRPr>
            </a:lvl1pPr>
          </a:lstStyle>
          <a:p>
            <a:r>
              <a:rPr lang="ja-JP" altLang="en-US"/>
              <a:t>マスター </a:t>
            </a:r>
            <a:r>
              <a:rPr lang="ja-JP" altLang="en-US" smtClean="0"/>
              <a:t>タイトル</a:t>
            </a:r>
            <a:endParaRPr lang="en-US" dirty="0"/>
          </a:p>
        </p:txBody>
      </p:sp>
      <p:sp>
        <p:nvSpPr>
          <p:cNvPr id="3" name="Subtitle 2"/>
          <p:cNvSpPr>
            <a:spLocks noGrp="1"/>
          </p:cNvSpPr>
          <p:nvPr>
            <p:ph type="subTitle" idx="1"/>
          </p:nvPr>
        </p:nvSpPr>
        <p:spPr>
          <a:xfrm>
            <a:off x="131523" y="2385045"/>
            <a:ext cx="11928953" cy="1477328"/>
          </a:xfrm>
        </p:spPr>
        <p:txBody>
          <a:bodyPr wrap="square">
            <a:spAutoFit/>
          </a:bodyPr>
          <a:lstStyle>
            <a:lvl1pPr marL="0" indent="0" algn="ctr">
              <a:lnSpc>
                <a:spcPct val="150000"/>
              </a:lnSpc>
              <a:buNone/>
              <a:defRPr sz="6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a:t>
            </a:r>
            <a:r>
              <a:rPr lang="ja-JP" altLang="en-US" smtClean="0"/>
              <a:t>サブタイトル</a:t>
            </a:r>
            <a:endParaRPr lang="en-US" dirty="0"/>
          </a:p>
        </p:txBody>
      </p:sp>
    </p:spTree>
    <p:extLst>
      <p:ext uri="{BB962C8B-B14F-4D97-AF65-F5344CB8AC3E}">
        <p14:creationId xmlns:p14="http://schemas.microsoft.com/office/powerpoint/2010/main" val="3671987746"/>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英語本文用">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a:xfrm>
            <a:off x="1114860" y="964720"/>
            <a:ext cx="10034586" cy="1477328"/>
          </a:xfrm>
        </p:spPr>
        <p:txBody>
          <a:bodyPr wrap="square">
            <a:spAutoFit/>
          </a:bodyPr>
          <a:lstStyle>
            <a:lvl1pPr marL="0" indent="0">
              <a:lnSpc>
                <a:spcPct val="150000"/>
              </a:lnSpc>
              <a:buFontTx/>
              <a:buNone/>
              <a:defRPr sz="6000">
                <a:latin typeface="Arial" panose="020B0604020202020204" pitchFamily="34" charset="0"/>
                <a:cs typeface="Arial" panose="020B0604020202020204" pitchFamily="34" charset="0"/>
              </a:defRPr>
            </a:lvl1pPr>
          </a:lstStyle>
          <a:p>
            <a:pPr lvl="0"/>
            <a:r>
              <a:rPr kumimoji="1" lang="ja-JP" altLang="en-US" smtClean="0"/>
              <a:t>マスター テキストの書式設定</a:t>
            </a:r>
            <a:endParaRPr kumimoji="1" lang="ja-JP" altLang="en-US"/>
          </a:p>
        </p:txBody>
      </p:sp>
      <p:sp>
        <p:nvSpPr>
          <p:cNvPr id="13" name="メディア プレースホルダー 12"/>
          <p:cNvSpPr>
            <a:spLocks noGrp="1"/>
          </p:cNvSpPr>
          <p:nvPr>
            <p:ph type="media" sz="quarter" idx="11"/>
          </p:nvPr>
        </p:nvSpPr>
        <p:spPr>
          <a:xfrm>
            <a:off x="525303" y="1246876"/>
            <a:ext cx="588049" cy="551406"/>
          </a:xfrm>
        </p:spPr>
        <p:txBody>
          <a:bodyPr/>
          <a:lstStyle/>
          <a:p>
            <a:endParaRPr kumimoji="1" lang="ja-JP" altLang="en-US"/>
          </a:p>
        </p:txBody>
      </p:sp>
    </p:spTree>
    <p:extLst>
      <p:ext uri="{BB962C8B-B14F-4D97-AF65-F5344CB8AC3E}">
        <p14:creationId xmlns:p14="http://schemas.microsoft.com/office/powerpoint/2010/main" val="36777337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日本語訳-本文用">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0"/>
          </p:nvPr>
        </p:nvSpPr>
        <p:spPr>
          <a:xfrm>
            <a:off x="1114860" y="1089412"/>
            <a:ext cx="9838486" cy="1200329"/>
          </a:xfrm>
        </p:spPr>
        <p:txBody>
          <a:bodyPr wrap="square">
            <a:spAutoFit/>
          </a:bodyPr>
          <a:lstStyle>
            <a:lvl1pPr marL="0" indent="0">
              <a:lnSpc>
                <a:spcPct val="150000"/>
              </a:lnSpc>
              <a:buFontTx/>
              <a:buNone/>
              <a:defRPr sz="4800">
                <a:latin typeface="Arial" panose="020B0604020202020204" pitchFamily="34" charset="0"/>
                <a:cs typeface="Arial" panose="020B0604020202020204" pitchFamily="34" charset="0"/>
              </a:defRPr>
            </a:lvl1pPr>
          </a:lstStyle>
          <a:p>
            <a:pPr lvl="0"/>
            <a:r>
              <a:rPr kumimoji="1" lang="ja-JP" altLang="en-US" smtClean="0"/>
              <a:t>マスター テキストの書式設定</a:t>
            </a:r>
            <a:endParaRPr kumimoji="1" lang="ja-JP" altLang="en-US"/>
          </a:p>
        </p:txBody>
      </p:sp>
    </p:spTree>
    <p:extLst>
      <p:ext uri="{BB962C8B-B14F-4D97-AF65-F5344CB8AC3E}">
        <p14:creationId xmlns:p14="http://schemas.microsoft.com/office/powerpoint/2010/main" val="1555107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348034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278473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262454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94082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198601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24821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298332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34E3183-62D1-435A-9CD6-A71220DC19C3}" type="datetimeFigureOut">
              <a:rPr kumimoji="1" lang="ja-JP" altLang="en-US" smtClean="0"/>
              <a:t>2020/5/12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54877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E3183-62D1-435A-9CD6-A71220DC19C3}" type="datetimeFigureOut">
              <a:rPr kumimoji="1" lang="ja-JP" altLang="en-US" smtClean="0"/>
              <a:t>2020/5/12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B31B5-8509-481C-9752-44629B14A13F}" type="slidenum">
              <a:rPr kumimoji="1" lang="ja-JP" altLang="en-US" smtClean="0"/>
              <a:t>‹#›</a:t>
            </a:fld>
            <a:endParaRPr kumimoji="1" lang="ja-JP" altLang="en-US"/>
          </a:p>
        </p:txBody>
      </p:sp>
    </p:spTree>
    <p:extLst>
      <p:ext uri="{BB962C8B-B14F-4D97-AF65-F5344CB8AC3E}">
        <p14:creationId xmlns:p14="http://schemas.microsoft.com/office/powerpoint/2010/main" val="33544919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3" r:id="rId12"/>
    <p:sldLayoutId id="2147483764" r:id="rId13"/>
    <p:sldLayoutId id="2147483765" r:id="rId14"/>
    <p:sldLayoutId id="2147483766" r:id="rId15"/>
    <p:sldLayoutId id="2147483767" r:id="rId1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p:txBody>
          <a:bodyPr/>
          <a:lstStyle/>
          <a:p>
            <a:r>
              <a:rPr lang="en-US" altLang="ja-JP" smtClean="0"/>
              <a:t>-Part 3-</a:t>
            </a:r>
            <a:endParaRPr kumimoji="1" lang="ja-JP" altLang="en-US" dirty="0"/>
          </a:p>
        </p:txBody>
      </p:sp>
      <p:sp>
        <p:nvSpPr>
          <p:cNvPr id="4" name="タイトル 3"/>
          <p:cNvSpPr>
            <a:spLocks noGrp="1"/>
          </p:cNvSpPr>
          <p:nvPr>
            <p:ph type="ctrTitle"/>
          </p:nvPr>
        </p:nvSpPr>
        <p:spPr>
          <a:xfrm>
            <a:off x="1189972" y="333223"/>
            <a:ext cx="9812055" cy="1872692"/>
          </a:xfrm>
        </p:spPr>
        <p:txBody>
          <a:bodyPr/>
          <a:lstStyle/>
          <a:p>
            <a:r>
              <a:rPr lang="en-US" altLang="ja-JP" dirty="0"/>
              <a:t>Lesson 1</a:t>
            </a:r>
            <a:endParaRPr kumimoji="1" lang="ja-JP" altLang="en-US" dirty="0"/>
          </a:p>
        </p:txBody>
      </p:sp>
      <p:sp>
        <p:nvSpPr>
          <p:cNvPr id="2" name="サブタイトル 1"/>
          <p:cNvSpPr>
            <a:spLocks noGrp="1"/>
          </p:cNvSpPr>
          <p:nvPr>
            <p:ph type="subTitle" idx="1"/>
          </p:nvPr>
        </p:nvSpPr>
        <p:spPr>
          <a:xfrm>
            <a:off x="131523" y="2385045"/>
            <a:ext cx="11928953" cy="1306255"/>
          </a:xfrm>
        </p:spPr>
        <p:txBody>
          <a:bodyPr/>
          <a:lstStyle/>
          <a:p>
            <a:r>
              <a:rPr lang="en-US" altLang="ja-JP" dirty="0"/>
              <a:t>What Can Blood Type Tell Us?</a:t>
            </a:r>
            <a:endParaRPr kumimoji="1" lang="ja-JP" altLang="en-US" dirty="0"/>
          </a:p>
        </p:txBody>
      </p:sp>
    </p:spTree>
    <p:extLst>
      <p:ext uri="{BB962C8B-B14F-4D97-AF65-F5344CB8AC3E}">
        <p14:creationId xmlns:p14="http://schemas.microsoft.com/office/powerpoint/2010/main" val="286778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research</a:t>
            </a:r>
          </a:p>
        </p:txBody>
      </p:sp>
      <p:pic>
        <p:nvPicPr>
          <p:cNvPr id="3" name="Fit_L01_P03_w_04">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791200" y="3998913"/>
            <a:ext cx="609600" cy="609600"/>
          </a:xfrm>
        </p:spPr>
      </p:pic>
    </p:spTree>
    <p:extLst>
      <p:ext uri="{BB962C8B-B14F-4D97-AF65-F5344CB8AC3E}">
        <p14:creationId xmlns:p14="http://schemas.microsoft.com/office/powerpoint/2010/main" val="409552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～を研究する</a:t>
            </a:r>
          </a:p>
        </p:txBody>
      </p:sp>
    </p:spTree>
    <p:extLst>
      <p:ext uri="{BB962C8B-B14F-4D97-AF65-F5344CB8AC3E}">
        <p14:creationId xmlns:p14="http://schemas.microsoft.com/office/powerpoint/2010/main" val="1486067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topic</a:t>
            </a:r>
          </a:p>
        </p:txBody>
      </p:sp>
      <p:pic>
        <p:nvPicPr>
          <p:cNvPr id="3" name="Fit_L01_P03_w_05">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791200" y="3998913"/>
            <a:ext cx="609600" cy="609600"/>
          </a:xfrm>
        </p:spPr>
      </p:pic>
    </p:spTree>
    <p:extLst>
      <p:ext uri="{BB962C8B-B14F-4D97-AF65-F5344CB8AC3E}">
        <p14:creationId xmlns:p14="http://schemas.microsoft.com/office/powerpoint/2010/main" val="257476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話題</a:t>
            </a:r>
          </a:p>
        </p:txBody>
      </p:sp>
    </p:spTree>
    <p:extLst>
      <p:ext uri="{BB962C8B-B14F-4D97-AF65-F5344CB8AC3E}">
        <p14:creationId xmlns:p14="http://schemas.microsoft.com/office/powerpoint/2010/main" val="1796905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South Korea</a:t>
            </a:r>
          </a:p>
        </p:txBody>
      </p:sp>
      <p:pic>
        <p:nvPicPr>
          <p:cNvPr id="3" name="Fit_L01_P03_w_06">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791200" y="3998913"/>
            <a:ext cx="609600" cy="609600"/>
          </a:xfrm>
        </p:spPr>
      </p:pic>
    </p:spTree>
    <p:extLst>
      <p:ext uri="{BB962C8B-B14F-4D97-AF65-F5344CB8AC3E}">
        <p14:creationId xmlns:p14="http://schemas.microsoft.com/office/powerpoint/2010/main" val="19804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韓国</a:t>
            </a:r>
          </a:p>
        </p:txBody>
      </p:sp>
    </p:spTree>
    <p:extLst>
      <p:ext uri="{BB962C8B-B14F-4D97-AF65-F5344CB8AC3E}">
        <p14:creationId xmlns:p14="http://schemas.microsoft.com/office/powerpoint/2010/main" val="548155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790622" y="2038009"/>
            <a:ext cx="10163128" cy="1943441"/>
          </a:xfrm>
        </p:spPr>
        <p:txBody>
          <a:bodyPr/>
          <a:lstStyle/>
          <a:p>
            <a:pPr algn="l"/>
            <a:r>
              <a:rPr kumimoji="1" lang="ja-JP" altLang="en-US" sz="2800" dirty="0" smtClean="0"/>
              <a:t>・本文の内容を確認しよう！</a:t>
            </a:r>
            <a:endParaRPr kumimoji="1" lang="en-US" altLang="ja-JP" sz="2800" dirty="0" smtClean="0"/>
          </a:p>
          <a:p>
            <a:pPr algn="l"/>
            <a:r>
              <a:rPr lang="ja-JP" altLang="en-US" sz="2800" dirty="0" smtClean="0"/>
              <a:t>・</a:t>
            </a:r>
            <a:r>
              <a:rPr lang="ja-JP" altLang="en-US" sz="2800" dirty="0"/>
              <a:t>音声</a:t>
            </a:r>
            <a:r>
              <a:rPr lang="ja-JP" altLang="en-US" sz="2800" dirty="0" smtClean="0"/>
              <a:t>に続けて音読の練習をしよう！</a:t>
            </a:r>
            <a:endParaRPr lang="en-US" altLang="ja-JP" sz="2800" dirty="0" smtClean="0"/>
          </a:p>
          <a:p>
            <a:pPr algn="l"/>
            <a:r>
              <a:rPr lang="ja-JP" altLang="en-US" sz="2800" dirty="0" smtClean="0"/>
              <a:t>・強く読む所、つなげて読む所などを意識して音読に取り組もう！</a:t>
            </a:r>
            <a:endParaRPr lang="en-US" altLang="ja-JP" sz="2800" dirty="0" smtClean="0"/>
          </a:p>
          <a:p>
            <a:pPr algn="l"/>
            <a:endParaRPr lang="en-US" altLang="ja-JP" sz="2800" dirty="0"/>
          </a:p>
          <a:p>
            <a:pPr algn="l"/>
            <a:r>
              <a:rPr lang="ja-JP" altLang="en-US" sz="2800" dirty="0"/>
              <a:t>　</a:t>
            </a:r>
            <a:endParaRPr lang="en-US" altLang="ja-JP" sz="2800" dirty="0"/>
          </a:p>
          <a:p>
            <a:pPr algn="l"/>
            <a:endParaRPr lang="en-US" altLang="ja-JP" sz="2800" dirty="0" smtClean="0"/>
          </a:p>
          <a:p>
            <a:pPr algn="l"/>
            <a:endParaRPr lang="en-US" altLang="ja-JP" sz="3600" dirty="0" smtClean="0"/>
          </a:p>
          <a:p>
            <a:pPr algn="l"/>
            <a:r>
              <a:rPr kumimoji="1" lang="ja-JP" altLang="en-US" sz="2400" dirty="0" smtClean="0"/>
              <a:t>　</a:t>
            </a:r>
            <a:r>
              <a:rPr lang="ja-JP" altLang="en-US" sz="2400" dirty="0" smtClean="0"/>
              <a:t>　　　　</a:t>
            </a:r>
            <a:endParaRPr lang="en-US" altLang="ja-JP" sz="2400" dirty="0" smtClean="0"/>
          </a:p>
          <a:p>
            <a:pPr algn="l"/>
            <a:endParaRPr kumimoji="1" lang="en-US" altLang="ja-JP" sz="2400" dirty="0" smtClean="0"/>
          </a:p>
          <a:p>
            <a:pPr algn="l"/>
            <a:endParaRPr kumimoji="1" lang="ja-JP" altLang="en-US" sz="6000" dirty="0"/>
          </a:p>
        </p:txBody>
      </p:sp>
      <p:sp>
        <p:nvSpPr>
          <p:cNvPr id="3" name="タイトル 2"/>
          <p:cNvSpPr>
            <a:spLocks noGrp="1"/>
          </p:cNvSpPr>
          <p:nvPr>
            <p:ph type="ctrTitle"/>
          </p:nvPr>
        </p:nvSpPr>
        <p:spPr>
          <a:xfrm>
            <a:off x="637522" y="283683"/>
            <a:ext cx="10621028" cy="1754326"/>
          </a:xfrm>
        </p:spPr>
        <p:txBody>
          <a:bodyPr/>
          <a:lstStyle/>
          <a:p>
            <a:r>
              <a:rPr lang="ja-JP" altLang="en-US" sz="7200" dirty="0"/>
              <a:t>２</a:t>
            </a:r>
            <a:r>
              <a:rPr kumimoji="1" lang="ja-JP" altLang="en-US" sz="7200" dirty="0" smtClean="0"/>
              <a:t>　本文の内容確認・音読</a:t>
            </a:r>
            <a:endParaRPr kumimoji="1" lang="ja-JP" altLang="en-US" sz="7200" dirty="0"/>
          </a:p>
        </p:txBody>
      </p:sp>
    </p:spTree>
    <p:extLst>
      <p:ext uri="{BB962C8B-B14F-4D97-AF65-F5344CB8AC3E}">
        <p14:creationId xmlns:p14="http://schemas.microsoft.com/office/powerpoint/2010/main" val="4111401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3272884"/>
          </a:xfrm>
        </p:spPr>
        <p:txBody>
          <a:bodyPr/>
          <a:lstStyle/>
          <a:p>
            <a:r>
              <a:rPr lang="ja-JP" altLang="en-US" dirty="0"/>
              <a:t>これら</a:t>
            </a:r>
            <a:r>
              <a:rPr lang="en-US" altLang="ja-JP" dirty="0"/>
              <a:t>2</a:t>
            </a:r>
            <a:r>
              <a:rPr lang="ja-JP" altLang="en-US" dirty="0" err="1"/>
              <a:t>つの</a:t>
            </a:r>
            <a:r>
              <a:rPr lang="ja-JP" altLang="en-US" dirty="0"/>
              <a:t>理由で，血液型は日本で人々が性格を判断するときにたびたび使われます。</a:t>
            </a:r>
            <a:endParaRPr kumimoji="1" lang="ja-JP" altLang="en-US" dirty="0"/>
          </a:p>
        </p:txBody>
      </p:sp>
    </p:spTree>
    <p:extLst>
      <p:ext uri="{BB962C8B-B14F-4D97-AF65-F5344CB8AC3E}">
        <p14:creationId xmlns:p14="http://schemas.microsoft.com/office/powerpoint/2010/main" val="601986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5461239"/>
          </a:xfrm>
        </p:spPr>
        <p:txBody>
          <a:bodyPr/>
          <a:lstStyle/>
          <a:p>
            <a:r>
              <a:rPr lang="en-US" altLang="ja-JP" dirty="0"/>
              <a:t>For these two reasons, blood type is often used when people judge personality in Japan.</a:t>
            </a:r>
            <a:endParaRPr kumimoji="1" lang="ja-JP" altLang="en-US" dirty="0"/>
          </a:p>
        </p:txBody>
      </p:sp>
      <p:pic>
        <p:nvPicPr>
          <p:cNvPr id="2" name="Fit_L01_P03_01">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3466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このことはまた韓国でも当てはまります。</a:t>
            </a:r>
            <a:endParaRPr kumimoji="1" lang="ja-JP" altLang="en-US" dirty="0"/>
          </a:p>
        </p:txBody>
      </p:sp>
    </p:spTree>
    <p:extLst>
      <p:ext uri="{BB962C8B-B14F-4D97-AF65-F5344CB8AC3E}">
        <p14:creationId xmlns:p14="http://schemas.microsoft.com/office/powerpoint/2010/main" val="4083016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904923" y="2193925"/>
            <a:ext cx="10382152" cy="3118803"/>
          </a:xfrm>
        </p:spPr>
        <p:txBody>
          <a:bodyPr/>
          <a:lstStyle/>
          <a:p>
            <a:pPr algn="l"/>
            <a:r>
              <a:rPr kumimoji="1" lang="ja-JP" altLang="en-US" sz="6000" dirty="0" smtClean="0"/>
              <a:t>１　単語の確認</a:t>
            </a:r>
            <a:endParaRPr kumimoji="1" lang="en-US" altLang="ja-JP" sz="6000" dirty="0" smtClean="0"/>
          </a:p>
          <a:p>
            <a:pPr algn="l"/>
            <a:r>
              <a:rPr lang="ja-JP" altLang="en-US" sz="6000" dirty="0" smtClean="0"/>
              <a:t>２　本文の内容確認・音読</a:t>
            </a:r>
            <a:endParaRPr lang="en-US" altLang="ja-JP" sz="6000" dirty="0" smtClean="0"/>
          </a:p>
          <a:p>
            <a:pPr algn="l"/>
            <a:r>
              <a:rPr kumimoji="1" lang="ja-JP" altLang="en-US" sz="6000" dirty="0" smtClean="0"/>
              <a:t>３　演習</a:t>
            </a:r>
            <a:endParaRPr kumimoji="1" lang="ja-JP" altLang="en-US" sz="6000" dirty="0"/>
          </a:p>
        </p:txBody>
      </p:sp>
      <p:sp>
        <p:nvSpPr>
          <p:cNvPr id="3" name="タイトル 2"/>
          <p:cNvSpPr>
            <a:spLocks noGrp="1"/>
          </p:cNvSpPr>
          <p:nvPr>
            <p:ph type="ctrTitle"/>
          </p:nvPr>
        </p:nvSpPr>
        <p:spPr>
          <a:xfrm>
            <a:off x="1189972" y="333223"/>
            <a:ext cx="9812055" cy="1539204"/>
          </a:xfrm>
        </p:spPr>
        <p:txBody>
          <a:bodyPr/>
          <a:lstStyle/>
          <a:p>
            <a:r>
              <a:rPr kumimoji="1" lang="ja-JP" altLang="en-US" sz="7200" dirty="0" smtClean="0"/>
              <a:t>本日のメニュー</a:t>
            </a:r>
            <a:endParaRPr kumimoji="1" lang="ja-JP" altLang="en-US" sz="7200" dirty="0"/>
          </a:p>
        </p:txBody>
      </p:sp>
    </p:spTree>
    <p:extLst>
      <p:ext uri="{BB962C8B-B14F-4D97-AF65-F5344CB8AC3E}">
        <p14:creationId xmlns:p14="http://schemas.microsoft.com/office/powerpoint/2010/main" val="1834400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691250"/>
          </a:xfrm>
        </p:spPr>
        <p:txBody>
          <a:bodyPr/>
          <a:lstStyle/>
          <a:p>
            <a:r>
              <a:rPr lang="en-US" altLang="ja-JP" dirty="0"/>
              <a:t>This is also true in South Korea. </a:t>
            </a:r>
            <a:endParaRPr kumimoji="1" lang="ja-JP" altLang="en-US" dirty="0"/>
          </a:p>
        </p:txBody>
      </p:sp>
      <p:pic>
        <p:nvPicPr>
          <p:cNvPr id="2" name="Fit_L01_P03_02">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6789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そこでは人々は血液型にとても興味があります。</a:t>
            </a:r>
            <a:endParaRPr kumimoji="1" lang="ja-JP" altLang="en-US" dirty="0"/>
          </a:p>
        </p:txBody>
      </p:sp>
    </p:spTree>
    <p:extLst>
      <p:ext uri="{BB962C8B-B14F-4D97-AF65-F5344CB8AC3E}">
        <p14:creationId xmlns:p14="http://schemas.microsoft.com/office/powerpoint/2010/main" val="71321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691250"/>
          </a:xfrm>
        </p:spPr>
        <p:txBody>
          <a:bodyPr/>
          <a:lstStyle/>
          <a:p>
            <a:r>
              <a:rPr lang="en-US" altLang="ja-JP" dirty="0"/>
              <a:t>People are very interested in blood type there.</a:t>
            </a:r>
            <a:endParaRPr kumimoji="1" lang="ja-JP" altLang="en-US" dirty="0"/>
          </a:p>
        </p:txBody>
      </p:sp>
      <p:pic>
        <p:nvPicPr>
          <p:cNvPr id="2" name="Fit_L01_P03_03">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13150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科学者はどのように考えているのでしょうか。</a:t>
            </a:r>
            <a:endParaRPr kumimoji="1" lang="ja-JP" altLang="en-US" dirty="0"/>
          </a:p>
        </p:txBody>
      </p:sp>
    </p:spTree>
    <p:extLst>
      <p:ext uri="{BB962C8B-B14F-4D97-AF65-F5344CB8AC3E}">
        <p14:creationId xmlns:p14="http://schemas.microsoft.com/office/powerpoint/2010/main" val="1842466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1306255"/>
          </a:xfrm>
        </p:spPr>
        <p:txBody>
          <a:bodyPr/>
          <a:lstStyle/>
          <a:p>
            <a:r>
              <a:rPr lang="en-US" altLang="ja-JP" dirty="0"/>
              <a:t>What do scientists think? </a:t>
            </a:r>
            <a:endParaRPr kumimoji="1" lang="ja-JP" altLang="en-US" dirty="0"/>
          </a:p>
        </p:txBody>
      </p:sp>
      <p:pic>
        <p:nvPicPr>
          <p:cNvPr id="2" name="Fit_L01_P03_04">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55790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多くの科学者は血液型と性格の間には何の関係性もないと信じています。</a:t>
            </a:r>
            <a:endParaRPr kumimoji="1" lang="ja-JP" altLang="en-US" dirty="0"/>
          </a:p>
        </p:txBody>
      </p:sp>
    </p:spTree>
    <p:extLst>
      <p:ext uri="{BB962C8B-B14F-4D97-AF65-F5344CB8AC3E}">
        <p14:creationId xmlns:p14="http://schemas.microsoft.com/office/powerpoint/2010/main" val="489343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5461239"/>
          </a:xfrm>
        </p:spPr>
        <p:txBody>
          <a:bodyPr/>
          <a:lstStyle/>
          <a:p>
            <a:r>
              <a:rPr lang="en-US" altLang="ja-JP" dirty="0"/>
              <a:t>Many scientists believe that there is no relationship between blood type and personality.</a:t>
            </a:r>
            <a:endParaRPr kumimoji="1" lang="ja-JP" altLang="en-US" dirty="0"/>
          </a:p>
        </p:txBody>
      </p:sp>
      <p:pic>
        <p:nvPicPr>
          <p:cNvPr id="2" name="Fit_L01_P03_05">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388906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3272884"/>
          </a:xfrm>
        </p:spPr>
        <p:txBody>
          <a:bodyPr/>
          <a:lstStyle/>
          <a:p>
            <a:r>
              <a:rPr lang="ja-JP" altLang="en-US" dirty="0"/>
              <a:t>何人かの科学者がその関係性を研究しましたが，何の関係性も発見されませんでした。</a:t>
            </a:r>
            <a:endParaRPr kumimoji="1" lang="ja-JP" altLang="en-US" dirty="0"/>
          </a:p>
        </p:txBody>
      </p:sp>
    </p:spTree>
    <p:extLst>
      <p:ext uri="{BB962C8B-B14F-4D97-AF65-F5344CB8AC3E}">
        <p14:creationId xmlns:p14="http://schemas.microsoft.com/office/powerpoint/2010/main" val="2541343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076244"/>
          </a:xfrm>
        </p:spPr>
        <p:txBody>
          <a:bodyPr/>
          <a:lstStyle/>
          <a:p>
            <a:r>
              <a:rPr lang="en-US" altLang="ja-JP" dirty="0"/>
              <a:t>Some scientists researched the relationship, but no relationship was found.</a:t>
            </a:r>
            <a:endParaRPr kumimoji="1" lang="ja-JP" altLang="en-US" dirty="0"/>
          </a:p>
        </p:txBody>
      </p:sp>
      <p:pic>
        <p:nvPicPr>
          <p:cNvPr id="2" name="Fit_L01_P03_06">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309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しかし，血液型は興味深い話題だとまだ考えている日本人もいます。</a:t>
            </a:r>
            <a:endParaRPr kumimoji="1" lang="ja-JP" altLang="en-US" dirty="0"/>
          </a:p>
        </p:txBody>
      </p:sp>
    </p:spTree>
    <p:extLst>
      <p:ext uri="{BB962C8B-B14F-4D97-AF65-F5344CB8AC3E}">
        <p14:creationId xmlns:p14="http://schemas.microsoft.com/office/powerpoint/2010/main" val="1745551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904922" y="2343045"/>
            <a:ext cx="10620328" cy="2076555"/>
          </a:xfrm>
        </p:spPr>
        <p:txBody>
          <a:bodyPr/>
          <a:lstStyle/>
          <a:p>
            <a:pPr algn="l"/>
            <a:r>
              <a:rPr kumimoji="1" lang="ja-JP" altLang="en-US" sz="3600" dirty="0" smtClean="0"/>
              <a:t>・音声を聞いて単語の発音とアクセントを確認しよう！</a:t>
            </a:r>
            <a:endParaRPr kumimoji="1" lang="en-US" altLang="ja-JP" sz="3600" dirty="0" smtClean="0"/>
          </a:p>
          <a:p>
            <a:pPr algn="l"/>
            <a:r>
              <a:rPr lang="ja-JP" altLang="en-US" sz="3600" dirty="0" smtClean="0"/>
              <a:t>・単語の意味を確認しよう！</a:t>
            </a:r>
            <a:endParaRPr lang="en-US" altLang="ja-JP" sz="3600" dirty="0" smtClean="0"/>
          </a:p>
          <a:p>
            <a:pPr algn="l"/>
            <a:r>
              <a:rPr lang="ja-JP" altLang="en-US" sz="3600" dirty="0" smtClean="0"/>
              <a:t>・音声は繰り返し聞き声に出して</a:t>
            </a:r>
            <a:r>
              <a:rPr lang="ja-JP" altLang="en-US" sz="3600" dirty="0"/>
              <a:t>発音</a:t>
            </a:r>
            <a:r>
              <a:rPr lang="ja-JP" altLang="en-US" sz="3600" dirty="0" smtClean="0"/>
              <a:t>しよう！</a:t>
            </a:r>
            <a:endParaRPr lang="en-US" altLang="ja-JP" sz="3600" dirty="0" smtClean="0"/>
          </a:p>
          <a:p>
            <a:pPr algn="l"/>
            <a:endParaRPr lang="en-US" altLang="ja-JP" sz="3600" dirty="0" smtClean="0"/>
          </a:p>
          <a:p>
            <a:pPr algn="l"/>
            <a:r>
              <a:rPr kumimoji="1" lang="ja-JP" altLang="en-US" sz="2400" dirty="0" smtClean="0"/>
              <a:t>　</a:t>
            </a:r>
            <a:r>
              <a:rPr lang="ja-JP" altLang="en-US" sz="2400" dirty="0" smtClean="0"/>
              <a:t>　　　</a:t>
            </a:r>
            <a:endParaRPr lang="en-US" altLang="ja-JP" sz="2400" dirty="0" smtClean="0"/>
          </a:p>
          <a:p>
            <a:pPr algn="l"/>
            <a:endParaRPr kumimoji="1" lang="en-US" altLang="ja-JP" sz="2400" dirty="0" smtClean="0"/>
          </a:p>
          <a:p>
            <a:pPr algn="l"/>
            <a:endParaRPr kumimoji="1" lang="ja-JP" altLang="en-US" sz="6000" dirty="0"/>
          </a:p>
        </p:txBody>
      </p:sp>
      <p:sp>
        <p:nvSpPr>
          <p:cNvPr id="3" name="タイトル 2"/>
          <p:cNvSpPr>
            <a:spLocks noGrp="1"/>
          </p:cNvSpPr>
          <p:nvPr>
            <p:ph type="ctrTitle"/>
          </p:nvPr>
        </p:nvSpPr>
        <p:spPr>
          <a:xfrm>
            <a:off x="1189972" y="333223"/>
            <a:ext cx="9812055" cy="1539204"/>
          </a:xfrm>
        </p:spPr>
        <p:txBody>
          <a:bodyPr/>
          <a:lstStyle/>
          <a:p>
            <a:pPr algn="l"/>
            <a:r>
              <a:rPr kumimoji="1" lang="ja-JP" altLang="en-US" sz="7200" dirty="0" smtClean="0"/>
              <a:t>１　単語の確認</a:t>
            </a:r>
            <a:endParaRPr kumimoji="1" lang="ja-JP" altLang="en-US" sz="7200" dirty="0"/>
          </a:p>
        </p:txBody>
      </p:sp>
    </p:spTree>
    <p:extLst>
      <p:ext uri="{BB962C8B-B14F-4D97-AF65-F5344CB8AC3E}">
        <p14:creationId xmlns:p14="http://schemas.microsoft.com/office/powerpoint/2010/main" val="3238567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076244"/>
          </a:xfrm>
        </p:spPr>
        <p:txBody>
          <a:bodyPr/>
          <a:lstStyle/>
          <a:p>
            <a:r>
              <a:rPr lang="en-US" altLang="ja-JP" dirty="0"/>
              <a:t>However, some Japanese people still think that blood type is an interesting topic. </a:t>
            </a:r>
            <a:endParaRPr kumimoji="1" lang="ja-JP" altLang="en-US" dirty="0"/>
          </a:p>
        </p:txBody>
      </p:sp>
      <p:pic>
        <p:nvPicPr>
          <p:cNvPr id="2" name="Fit_L01_P03_07">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1143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あなたはあなたの血液型があなたの性格を表すと思いますか。</a:t>
            </a:r>
            <a:endParaRPr kumimoji="1" lang="ja-JP" altLang="en-US" dirty="0"/>
          </a:p>
        </p:txBody>
      </p:sp>
    </p:spTree>
    <p:extLst>
      <p:ext uri="{BB962C8B-B14F-4D97-AF65-F5344CB8AC3E}">
        <p14:creationId xmlns:p14="http://schemas.microsoft.com/office/powerpoint/2010/main" val="112441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691250"/>
          </a:xfrm>
        </p:spPr>
        <p:txBody>
          <a:bodyPr/>
          <a:lstStyle/>
          <a:p>
            <a:r>
              <a:rPr lang="en-US" altLang="ja-JP" dirty="0"/>
              <a:t>Do you think that your blood type shows your personality?</a:t>
            </a:r>
            <a:endParaRPr kumimoji="1" lang="ja-JP" altLang="en-US" dirty="0"/>
          </a:p>
        </p:txBody>
      </p:sp>
      <p:pic>
        <p:nvPicPr>
          <p:cNvPr id="2" name="Fit_L01_P03_08">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23481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81072" y="2038009"/>
            <a:ext cx="10677478" cy="523220"/>
          </a:xfrm>
        </p:spPr>
        <p:txBody>
          <a:bodyPr/>
          <a:lstStyle/>
          <a:p>
            <a:pPr algn="l"/>
            <a:r>
              <a:rPr kumimoji="1" lang="ja-JP" altLang="en-US" sz="2800" dirty="0" smtClean="0"/>
              <a:t>・（　　　　　）に何が入るか考えよう！</a:t>
            </a:r>
            <a:r>
              <a:rPr lang="ja-JP" altLang="en-US" sz="2400" dirty="0" smtClean="0"/>
              <a:t>　　　</a:t>
            </a:r>
            <a:endParaRPr lang="en-US" altLang="ja-JP" sz="2400" dirty="0" smtClean="0"/>
          </a:p>
        </p:txBody>
      </p:sp>
      <p:sp>
        <p:nvSpPr>
          <p:cNvPr id="3" name="タイトル 2"/>
          <p:cNvSpPr>
            <a:spLocks noGrp="1"/>
          </p:cNvSpPr>
          <p:nvPr>
            <p:ph type="ctrTitle"/>
          </p:nvPr>
        </p:nvSpPr>
        <p:spPr>
          <a:xfrm>
            <a:off x="637522" y="283683"/>
            <a:ext cx="10621028" cy="1754326"/>
          </a:xfrm>
        </p:spPr>
        <p:txBody>
          <a:bodyPr/>
          <a:lstStyle/>
          <a:p>
            <a:pPr algn="l"/>
            <a:r>
              <a:rPr lang="ja-JP" altLang="en-US" sz="7200" dirty="0" smtClean="0"/>
              <a:t>３</a:t>
            </a:r>
            <a:r>
              <a:rPr kumimoji="1" lang="ja-JP" altLang="en-US" sz="7200" dirty="0" smtClean="0"/>
              <a:t>　演習 </a:t>
            </a:r>
            <a:r>
              <a:rPr lang="ja-JP" altLang="en-US" sz="7200" dirty="0" smtClean="0"/>
              <a:t>レベル１</a:t>
            </a:r>
            <a:endParaRPr kumimoji="1" lang="ja-JP" altLang="en-US" sz="7200" dirty="0"/>
          </a:p>
        </p:txBody>
      </p:sp>
    </p:spTree>
    <p:extLst>
      <p:ext uri="{BB962C8B-B14F-4D97-AF65-F5344CB8AC3E}">
        <p14:creationId xmlns:p14="http://schemas.microsoft.com/office/powerpoint/2010/main" val="2709459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3272884"/>
          </a:xfrm>
        </p:spPr>
        <p:txBody>
          <a:bodyPr/>
          <a:lstStyle/>
          <a:p>
            <a:r>
              <a:rPr lang="ja-JP" altLang="en-US" dirty="0"/>
              <a:t>これら</a:t>
            </a:r>
            <a:r>
              <a:rPr lang="en-US" altLang="ja-JP" dirty="0"/>
              <a:t>2</a:t>
            </a:r>
            <a:r>
              <a:rPr lang="ja-JP" altLang="en-US" dirty="0" err="1"/>
              <a:t>つの</a:t>
            </a:r>
            <a:r>
              <a:rPr lang="ja-JP" altLang="en-US" dirty="0"/>
              <a:t>理由で，血液型は日本で人々が性格を判断するときにたびたび使われます。</a:t>
            </a:r>
            <a:endParaRPr kumimoji="1" lang="ja-JP" altLang="en-US" dirty="0"/>
          </a:p>
        </p:txBody>
      </p:sp>
    </p:spTree>
    <p:extLst>
      <p:ext uri="{BB962C8B-B14F-4D97-AF65-F5344CB8AC3E}">
        <p14:creationId xmlns:p14="http://schemas.microsoft.com/office/powerpoint/2010/main" val="3853691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5632311"/>
          </a:xfrm>
        </p:spPr>
        <p:txBody>
          <a:bodyPr/>
          <a:lstStyle/>
          <a:p>
            <a:r>
              <a:rPr lang="en-US" altLang="ja-JP" dirty="0"/>
              <a:t>For these two reasons, blood type is often used when people </a:t>
            </a:r>
            <a:r>
              <a:rPr lang="en-US" altLang="ja-JP" dirty="0" smtClean="0"/>
              <a:t>(            ) </a:t>
            </a:r>
            <a:r>
              <a:rPr lang="en-US" altLang="ja-JP" dirty="0"/>
              <a:t>personality in Japan.</a:t>
            </a:r>
            <a:endParaRPr kumimoji="1" lang="ja-JP" altLang="en-US" dirty="0"/>
          </a:p>
        </p:txBody>
      </p:sp>
      <p:pic>
        <p:nvPicPr>
          <p:cNvPr id="2" name="Fit_L01_P03_01">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51314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このことはまた韓国でも当てはまります。</a:t>
            </a:r>
            <a:endParaRPr kumimoji="1" lang="ja-JP" altLang="en-US" dirty="0"/>
          </a:p>
        </p:txBody>
      </p:sp>
    </p:spTree>
    <p:extLst>
      <p:ext uri="{BB962C8B-B14F-4D97-AF65-F5344CB8AC3E}">
        <p14:creationId xmlns:p14="http://schemas.microsoft.com/office/powerpoint/2010/main" val="2832245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862322"/>
          </a:xfrm>
        </p:spPr>
        <p:txBody>
          <a:bodyPr/>
          <a:lstStyle/>
          <a:p>
            <a:r>
              <a:rPr lang="en-US" altLang="ja-JP" dirty="0"/>
              <a:t>This is also </a:t>
            </a:r>
            <a:r>
              <a:rPr lang="en-US" altLang="ja-JP" dirty="0" smtClean="0"/>
              <a:t>(          ) </a:t>
            </a:r>
            <a:r>
              <a:rPr lang="en-US" altLang="ja-JP" dirty="0"/>
              <a:t>in South Korea. </a:t>
            </a:r>
            <a:endParaRPr kumimoji="1" lang="ja-JP" altLang="en-US" dirty="0"/>
          </a:p>
        </p:txBody>
      </p:sp>
      <p:pic>
        <p:nvPicPr>
          <p:cNvPr id="2" name="Fit_L01_P03_02">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678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そこでは人々は血液型にとても興味があります。</a:t>
            </a:r>
            <a:endParaRPr kumimoji="1" lang="ja-JP" altLang="en-US" dirty="0"/>
          </a:p>
        </p:txBody>
      </p:sp>
    </p:spTree>
    <p:extLst>
      <p:ext uri="{BB962C8B-B14F-4D97-AF65-F5344CB8AC3E}">
        <p14:creationId xmlns:p14="http://schemas.microsoft.com/office/powerpoint/2010/main" val="71784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862322"/>
          </a:xfrm>
        </p:spPr>
        <p:txBody>
          <a:bodyPr/>
          <a:lstStyle/>
          <a:p>
            <a:r>
              <a:rPr lang="en-US" altLang="ja-JP" dirty="0"/>
              <a:t>People are very </a:t>
            </a:r>
            <a:r>
              <a:rPr lang="en-US" altLang="ja-JP" dirty="0" smtClean="0"/>
              <a:t>(            ) </a:t>
            </a:r>
            <a:r>
              <a:rPr lang="en-US" altLang="ja-JP" dirty="0"/>
              <a:t>in blood type there.</a:t>
            </a:r>
            <a:endParaRPr kumimoji="1" lang="ja-JP" altLang="en-US" dirty="0"/>
          </a:p>
        </p:txBody>
      </p:sp>
      <p:pic>
        <p:nvPicPr>
          <p:cNvPr id="2" name="Fit_L01_P03_03">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9187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judge</a:t>
            </a:r>
          </a:p>
        </p:txBody>
      </p:sp>
      <p:pic>
        <p:nvPicPr>
          <p:cNvPr id="3" name="Fit_L01_P03_w_01">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791200" y="3998913"/>
            <a:ext cx="609600" cy="609600"/>
          </a:xfrm>
        </p:spPr>
      </p:pic>
    </p:spTree>
    <p:extLst>
      <p:ext uri="{BB962C8B-B14F-4D97-AF65-F5344CB8AC3E}">
        <p14:creationId xmlns:p14="http://schemas.microsoft.com/office/powerpoint/2010/main" val="292193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科学者はどのように考えているのでしょうか。</a:t>
            </a:r>
            <a:endParaRPr kumimoji="1" lang="ja-JP" altLang="en-US" dirty="0"/>
          </a:p>
        </p:txBody>
      </p:sp>
    </p:spTree>
    <p:extLst>
      <p:ext uri="{BB962C8B-B14F-4D97-AF65-F5344CB8AC3E}">
        <p14:creationId xmlns:p14="http://schemas.microsoft.com/office/powerpoint/2010/main" val="3109287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1477328"/>
          </a:xfrm>
        </p:spPr>
        <p:txBody>
          <a:bodyPr/>
          <a:lstStyle/>
          <a:p>
            <a:r>
              <a:rPr lang="en-US" altLang="ja-JP" dirty="0"/>
              <a:t>What do </a:t>
            </a:r>
            <a:r>
              <a:rPr lang="en-US" altLang="ja-JP" dirty="0" smtClean="0"/>
              <a:t>(                ) </a:t>
            </a:r>
            <a:r>
              <a:rPr lang="en-US" altLang="ja-JP" dirty="0"/>
              <a:t>think? </a:t>
            </a:r>
            <a:endParaRPr kumimoji="1" lang="ja-JP" altLang="en-US" dirty="0"/>
          </a:p>
        </p:txBody>
      </p:sp>
      <p:pic>
        <p:nvPicPr>
          <p:cNvPr id="2" name="Fit_L01_P03_04">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407647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多くの科学者は血液型と性格の間には何の関係性もないと信じています。</a:t>
            </a:r>
            <a:endParaRPr kumimoji="1" lang="ja-JP" altLang="en-US" dirty="0"/>
          </a:p>
        </p:txBody>
      </p:sp>
    </p:spTree>
    <p:extLst>
      <p:ext uri="{BB962C8B-B14F-4D97-AF65-F5344CB8AC3E}">
        <p14:creationId xmlns:p14="http://schemas.microsoft.com/office/powerpoint/2010/main" val="4228828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5632311"/>
          </a:xfrm>
        </p:spPr>
        <p:txBody>
          <a:bodyPr/>
          <a:lstStyle/>
          <a:p>
            <a:r>
              <a:rPr lang="en-US" altLang="ja-JP" dirty="0"/>
              <a:t>Many scientists believe that there is no </a:t>
            </a:r>
            <a:r>
              <a:rPr lang="en-US" altLang="ja-JP" dirty="0" smtClean="0"/>
              <a:t>(                   ) </a:t>
            </a:r>
            <a:r>
              <a:rPr lang="en-US" altLang="ja-JP" dirty="0"/>
              <a:t>between blood type and personality.</a:t>
            </a:r>
            <a:endParaRPr kumimoji="1" lang="ja-JP" altLang="en-US" dirty="0"/>
          </a:p>
        </p:txBody>
      </p:sp>
      <p:pic>
        <p:nvPicPr>
          <p:cNvPr id="2" name="Fit_L01_P03_05">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4366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3272884"/>
          </a:xfrm>
        </p:spPr>
        <p:txBody>
          <a:bodyPr/>
          <a:lstStyle/>
          <a:p>
            <a:r>
              <a:rPr lang="ja-JP" altLang="en-US" dirty="0"/>
              <a:t>何人かの科学者がその関係性を研究しましたが，何の関係性も発見されませんでした。</a:t>
            </a:r>
            <a:endParaRPr kumimoji="1" lang="ja-JP" altLang="en-US" dirty="0"/>
          </a:p>
        </p:txBody>
      </p:sp>
    </p:spTree>
    <p:extLst>
      <p:ext uri="{BB962C8B-B14F-4D97-AF65-F5344CB8AC3E}">
        <p14:creationId xmlns:p14="http://schemas.microsoft.com/office/powerpoint/2010/main" val="2993894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247317"/>
          </a:xfrm>
        </p:spPr>
        <p:txBody>
          <a:bodyPr/>
          <a:lstStyle/>
          <a:p>
            <a:r>
              <a:rPr lang="en-US" altLang="ja-JP" dirty="0"/>
              <a:t>Some scientists researched the relationship, but no relationship was </a:t>
            </a:r>
            <a:r>
              <a:rPr lang="en-US" altLang="ja-JP" dirty="0" smtClean="0"/>
              <a:t>(             ).</a:t>
            </a:r>
            <a:endParaRPr kumimoji="1" lang="ja-JP" altLang="en-US" dirty="0"/>
          </a:p>
        </p:txBody>
      </p:sp>
      <p:pic>
        <p:nvPicPr>
          <p:cNvPr id="2" name="Fit_L01_P03_06">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6553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しかし，血液型は興味深い話題だとまだ考えている日本人もいます。</a:t>
            </a:r>
            <a:endParaRPr kumimoji="1" lang="ja-JP" altLang="en-US" dirty="0"/>
          </a:p>
        </p:txBody>
      </p:sp>
    </p:spTree>
    <p:extLst>
      <p:ext uri="{BB962C8B-B14F-4D97-AF65-F5344CB8AC3E}">
        <p14:creationId xmlns:p14="http://schemas.microsoft.com/office/powerpoint/2010/main" val="3821602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247317"/>
          </a:xfrm>
        </p:spPr>
        <p:txBody>
          <a:bodyPr/>
          <a:lstStyle/>
          <a:p>
            <a:r>
              <a:rPr lang="en-US" altLang="ja-JP" dirty="0"/>
              <a:t>However, some Japanese people still think that blood type is an </a:t>
            </a:r>
            <a:r>
              <a:rPr lang="en-US" altLang="ja-JP" dirty="0" smtClean="0"/>
              <a:t>(                 ) </a:t>
            </a:r>
            <a:r>
              <a:rPr lang="en-US" altLang="ja-JP" dirty="0"/>
              <a:t>topic. </a:t>
            </a:r>
            <a:endParaRPr kumimoji="1" lang="ja-JP" altLang="en-US" dirty="0"/>
          </a:p>
        </p:txBody>
      </p:sp>
      <p:pic>
        <p:nvPicPr>
          <p:cNvPr id="2" name="Fit_L01_P03_07">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72925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あなたはあなたの血液型があなたの性格を表すと思いますか。</a:t>
            </a:r>
            <a:endParaRPr kumimoji="1" lang="ja-JP" altLang="en-US" dirty="0"/>
          </a:p>
        </p:txBody>
      </p:sp>
    </p:spTree>
    <p:extLst>
      <p:ext uri="{BB962C8B-B14F-4D97-AF65-F5344CB8AC3E}">
        <p14:creationId xmlns:p14="http://schemas.microsoft.com/office/powerpoint/2010/main" val="856706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247317"/>
          </a:xfrm>
        </p:spPr>
        <p:txBody>
          <a:bodyPr/>
          <a:lstStyle/>
          <a:p>
            <a:r>
              <a:rPr lang="en-US" altLang="ja-JP" dirty="0"/>
              <a:t>Do you think that your blood type </a:t>
            </a:r>
            <a:r>
              <a:rPr lang="en-US" altLang="ja-JP" dirty="0" smtClean="0"/>
              <a:t>(             ) </a:t>
            </a:r>
            <a:r>
              <a:rPr lang="en-US" altLang="ja-JP" dirty="0"/>
              <a:t>your personality?</a:t>
            </a:r>
            <a:endParaRPr kumimoji="1" lang="ja-JP" altLang="en-US" dirty="0"/>
          </a:p>
        </p:txBody>
      </p:sp>
      <p:pic>
        <p:nvPicPr>
          <p:cNvPr id="2" name="Fit_L01_P03_08">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422921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～を判断する</a:t>
            </a:r>
          </a:p>
        </p:txBody>
      </p:sp>
    </p:spTree>
    <p:extLst>
      <p:ext uri="{BB962C8B-B14F-4D97-AF65-F5344CB8AC3E}">
        <p14:creationId xmlns:p14="http://schemas.microsoft.com/office/powerpoint/2010/main" val="1706953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81072" y="2038009"/>
            <a:ext cx="10677478" cy="523220"/>
          </a:xfrm>
        </p:spPr>
        <p:txBody>
          <a:bodyPr/>
          <a:lstStyle/>
          <a:p>
            <a:pPr algn="l"/>
            <a:r>
              <a:rPr kumimoji="1" lang="ja-JP" altLang="en-US" sz="2800" dirty="0" smtClean="0"/>
              <a:t>（　　　　　）に何が入るか考えよう！</a:t>
            </a:r>
            <a:r>
              <a:rPr lang="ja-JP" altLang="en-US" sz="2400" dirty="0" smtClean="0"/>
              <a:t>　　　</a:t>
            </a:r>
            <a:endParaRPr lang="en-US" altLang="ja-JP" sz="2400" dirty="0" smtClean="0"/>
          </a:p>
        </p:txBody>
      </p:sp>
      <p:sp>
        <p:nvSpPr>
          <p:cNvPr id="3" name="タイトル 2"/>
          <p:cNvSpPr>
            <a:spLocks noGrp="1"/>
          </p:cNvSpPr>
          <p:nvPr>
            <p:ph type="ctrTitle"/>
          </p:nvPr>
        </p:nvSpPr>
        <p:spPr>
          <a:xfrm>
            <a:off x="637522" y="283683"/>
            <a:ext cx="10621028" cy="1754326"/>
          </a:xfrm>
        </p:spPr>
        <p:txBody>
          <a:bodyPr/>
          <a:lstStyle/>
          <a:p>
            <a:pPr algn="l"/>
            <a:r>
              <a:rPr lang="ja-JP" altLang="en-US" sz="7200" dirty="0" smtClean="0"/>
              <a:t>３</a:t>
            </a:r>
            <a:r>
              <a:rPr kumimoji="1" lang="ja-JP" altLang="en-US" sz="7200" dirty="0" smtClean="0"/>
              <a:t>　演習 </a:t>
            </a:r>
            <a:r>
              <a:rPr lang="ja-JP" altLang="en-US" sz="7200" dirty="0" smtClean="0"/>
              <a:t>レベル</a:t>
            </a:r>
            <a:r>
              <a:rPr lang="en-US" altLang="ja-JP" sz="7200" dirty="0" smtClean="0"/>
              <a:t>2</a:t>
            </a:r>
            <a:endParaRPr kumimoji="1" lang="ja-JP" altLang="en-US" sz="7200" dirty="0"/>
          </a:p>
        </p:txBody>
      </p:sp>
    </p:spTree>
    <p:extLst>
      <p:ext uri="{BB962C8B-B14F-4D97-AF65-F5344CB8AC3E}">
        <p14:creationId xmlns:p14="http://schemas.microsoft.com/office/powerpoint/2010/main" val="2598955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3272884"/>
          </a:xfrm>
        </p:spPr>
        <p:txBody>
          <a:bodyPr/>
          <a:lstStyle/>
          <a:p>
            <a:r>
              <a:rPr lang="ja-JP" altLang="en-US" dirty="0"/>
              <a:t>これら</a:t>
            </a:r>
            <a:r>
              <a:rPr lang="en-US" altLang="ja-JP" dirty="0"/>
              <a:t>2</a:t>
            </a:r>
            <a:r>
              <a:rPr lang="ja-JP" altLang="en-US" dirty="0" err="1"/>
              <a:t>つの</a:t>
            </a:r>
            <a:r>
              <a:rPr lang="ja-JP" altLang="en-US" dirty="0"/>
              <a:t>理由で，血液型は日本で人々が性格を判断するときにたびたび使われます。</a:t>
            </a:r>
            <a:endParaRPr kumimoji="1" lang="ja-JP" altLang="en-US" dirty="0"/>
          </a:p>
        </p:txBody>
      </p:sp>
    </p:spTree>
    <p:extLst>
      <p:ext uri="{BB962C8B-B14F-4D97-AF65-F5344CB8AC3E}">
        <p14:creationId xmlns:p14="http://schemas.microsoft.com/office/powerpoint/2010/main" val="1308007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247317"/>
          </a:xfrm>
        </p:spPr>
        <p:txBody>
          <a:bodyPr/>
          <a:lstStyle/>
          <a:p>
            <a:r>
              <a:rPr lang="en-US" altLang="ja-JP" dirty="0"/>
              <a:t>For these two reasons, blood type is often used when </a:t>
            </a:r>
            <a:r>
              <a:rPr lang="en-US" altLang="ja-JP" dirty="0" smtClean="0"/>
              <a:t>(                          ) </a:t>
            </a:r>
            <a:r>
              <a:rPr lang="en-US" altLang="ja-JP" dirty="0"/>
              <a:t>in Japan.</a:t>
            </a:r>
            <a:endParaRPr kumimoji="1" lang="ja-JP" altLang="en-US" dirty="0"/>
          </a:p>
        </p:txBody>
      </p:sp>
      <p:pic>
        <p:nvPicPr>
          <p:cNvPr id="2" name="Fit_L01_P03_01">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11745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このことはまた韓国でも当てはまります。</a:t>
            </a:r>
            <a:endParaRPr kumimoji="1" lang="ja-JP" altLang="en-US" dirty="0"/>
          </a:p>
        </p:txBody>
      </p:sp>
    </p:spTree>
    <p:extLst>
      <p:ext uri="{BB962C8B-B14F-4D97-AF65-F5344CB8AC3E}">
        <p14:creationId xmlns:p14="http://schemas.microsoft.com/office/powerpoint/2010/main" val="1855194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862322"/>
          </a:xfrm>
        </p:spPr>
        <p:txBody>
          <a:bodyPr/>
          <a:lstStyle/>
          <a:p>
            <a:r>
              <a:rPr lang="en-US" altLang="ja-JP" dirty="0"/>
              <a:t>This is </a:t>
            </a:r>
            <a:r>
              <a:rPr lang="en-US" altLang="ja-JP" dirty="0" smtClean="0"/>
              <a:t>(                   ) </a:t>
            </a:r>
            <a:r>
              <a:rPr lang="en-US" altLang="ja-JP" dirty="0"/>
              <a:t>South Korea. </a:t>
            </a:r>
            <a:endParaRPr kumimoji="1" lang="ja-JP" altLang="en-US" dirty="0"/>
          </a:p>
        </p:txBody>
      </p:sp>
      <p:pic>
        <p:nvPicPr>
          <p:cNvPr id="2" name="Fit_L01_P03_02">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87758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そこでは人々は血液型にとても興味があります。</a:t>
            </a:r>
            <a:endParaRPr kumimoji="1" lang="ja-JP" altLang="en-US" dirty="0"/>
          </a:p>
        </p:txBody>
      </p:sp>
    </p:spTree>
    <p:extLst>
      <p:ext uri="{BB962C8B-B14F-4D97-AF65-F5344CB8AC3E}">
        <p14:creationId xmlns:p14="http://schemas.microsoft.com/office/powerpoint/2010/main" val="17614100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862322"/>
          </a:xfrm>
        </p:spPr>
        <p:txBody>
          <a:bodyPr/>
          <a:lstStyle/>
          <a:p>
            <a:r>
              <a:rPr lang="en-US" altLang="ja-JP" dirty="0"/>
              <a:t>People </a:t>
            </a:r>
            <a:r>
              <a:rPr lang="en-US" altLang="ja-JP" dirty="0" smtClean="0"/>
              <a:t>(                             ) blood </a:t>
            </a:r>
            <a:r>
              <a:rPr lang="en-US" altLang="ja-JP" dirty="0"/>
              <a:t>type there.</a:t>
            </a:r>
            <a:endParaRPr kumimoji="1" lang="ja-JP" altLang="en-US" dirty="0"/>
          </a:p>
        </p:txBody>
      </p:sp>
      <p:pic>
        <p:nvPicPr>
          <p:cNvPr id="2" name="Fit_L01_P03_03">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12456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科学者はどのように考えているのでしょうか。</a:t>
            </a:r>
            <a:endParaRPr kumimoji="1" lang="ja-JP" altLang="en-US" dirty="0"/>
          </a:p>
        </p:txBody>
      </p:sp>
    </p:spTree>
    <p:extLst>
      <p:ext uri="{BB962C8B-B14F-4D97-AF65-F5344CB8AC3E}">
        <p14:creationId xmlns:p14="http://schemas.microsoft.com/office/powerpoint/2010/main" val="2283500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1477328"/>
          </a:xfrm>
        </p:spPr>
        <p:txBody>
          <a:bodyPr/>
          <a:lstStyle/>
          <a:p>
            <a:r>
              <a:rPr lang="en-US" altLang="ja-JP" dirty="0"/>
              <a:t>What do </a:t>
            </a:r>
            <a:r>
              <a:rPr lang="en-US" altLang="ja-JP" dirty="0" smtClean="0"/>
              <a:t>(                          ) ? </a:t>
            </a:r>
            <a:endParaRPr kumimoji="1" lang="ja-JP" altLang="en-US" dirty="0"/>
          </a:p>
        </p:txBody>
      </p:sp>
      <p:pic>
        <p:nvPicPr>
          <p:cNvPr id="2" name="Fit_L01_P03_04">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30937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多くの科学者は血液型と性格の間には何の関係性もないと信じています。</a:t>
            </a:r>
            <a:endParaRPr kumimoji="1" lang="ja-JP" altLang="en-US" dirty="0"/>
          </a:p>
        </p:txBody>
      </p:sp>
    </p:spTree>
    <p:extLst>
      <p:ext uri="{BB962C8B-B14F-4D97-AF65-F5344CB8AC3E}">
        <p14:creationId xmlns:p14="http://schemas.microsoft.com/office/powerpoint/2010/main" val="2404853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scientist</a:t>
            </a:r>
          </a:p>
        </p:txBody>
      </p:sp>
      <p:pic>
        <p:nvPicPr>
          <p:cNvPr id="3" name="Fit_L01_P03_w_02">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791200" y="3998913"/>
            <a:ext cx="609600" cy="609600"/>
          </a:xfrm>
        </p:spPr>
      </p:pic>
    </p:spTree>
    <p:extLst>
      <p:ext uri="{BB962C8B-B14F-4D97-AF65-F5344CB8AC3E}">
        <p14:creationId xmlns:p14="http://schemas.microsoft.com/office/powerpoint/2010/main" val="77085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247317"/>
          </a:xfrm>
        </p:spPr>
        <p:txBody>
          <a:bodyPr/>
          <a:lstStyle/>
          <a:p>
            <a:r>
              <a:rPr lang="en-US" altLang="ja-JP" dirty="0"/>
              <a:t>Many scientists believe that there is (</a:t>
            </a:r>
            <a:r>
              <a:rPr lang="en-US" altLang="ja-JP" dirty="0" smtClean="0"/>
              <a:t>                    ) </a:t>
            </a:r>
            <a:r>
              <a:rPr lang="en-US" altLang="ja-JP" dirty="0"/>
              <a:t>blood type and personality.</a:t>
            </a:r>
            <a:endParaRPr kumimoji="1" lang="ja-JP" altLang="en-US" dirty="0"/>
          </a:p>
        </p:txBody>
      </p:sp>
      <p:pic>
        <p:nvPicPr>
          <p:cNvPr id="2" name="Fit_L01_P03_05">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144393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3272884"/>
          </a:xfrm>
        </p:spPr>
        <p:txBody>
          <a:bodyPr/>
          <a:lstStyle/>
          <a:p>
            <a:r>
              <a:rPr lang="ja-JP" altLang="en-US" dirty="0"/>
              <a:t>何人かの科学者がその関係性を研究しましたが，何の関係性も発見されませんでした。</a:t>
            </a:r>
            <a:endParaRPr kumimoji="1" lang="ja-JP" altLang="en-US" dirty="0"/>
          </a:p>
        </p:txBody>
      </p:sp>
    </p:spTree>
    <p:extLst>
      <p:ext uri="{BB962C8B-B14F-4D97-AF65-F5344CB8AC3E}">
        <p14:creationId xmlns:p14="http://schemas.microsoft.com/office/powerpoint/2010/main" val="1974422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247317"/>
          </a:xfrm>
        </p:spPr>
        <p:txBody>
          <a:bodyPr/>
          <a:lstStyle/>
          <a:p>
            <a:r>
              <a:rPr lang="en-US" altLang="ja-JP" dirty="0"/>
              <a:t>Some scientists researched the relationship, but </a:t>
            </a:r>
            <a:r>
              <a:rPr lang="en-US" altLang="ja-JP" dirty="0" smtClean="0"/>
              <a:t>(                                       ).</a:t>
            </a:r>
            <a:endParaRPr kumimoji="1" lang="ja-JP" altLang="en-US" dirty="0"/>
          </a:p>
        </p:txBody>
      </p:sp>
      <p:pic>
        <p:nvPicPr>
          <p:cNvPr id="2" name="Fit_L01_P03_06">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105803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しかし，血液型は興味深い話題だとまだ考えている日本人もいます。</a:t>
            </a:r>
            <a:endParaRPr kumimoji="1" lang="ja-JP" altLang="en-US" dirty="0"/>
          </a:p>
        </p:txBody>
      </p:sp>
    </p:spTree>
    <p:extLst>
      <p:ext uri="{BB962C8B-B14F-4D97-AF65-F5344CB8AC3E}">
        <p14:creationId xmlns:p14="http://schemas.microsoft.com/office/powerpoint/2010/main" val="15283803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247317"/>
          </a:xfrm>
        </p:spPr>
        <p:txBody>
          <a:bodyPr/>
          <a:lstStyle/>
          <a:p>
            <a:r>
              <a:rPr lang="en-US" altLang="ja-JP" dirty="0"/>
              <a:t>However, some Japanese people still think that blood type is </a:t>
            </a:r>
            <a:r>
              <a:rPr lang="en-US" altLang="ja-JP" dirty="0" smtClean="0"/>
              <a:t>(                             ). </a:t>
            </a:r>
            <a:endParaRPr kumimoji="1" lang="ja-JP" altLang="en-US" dirty="0"/>
          </a:p>
        </p:txBody>
      </p:sp>
      <p:pic>
        <p:nvPicPr>
          <p:cNvPr id="2" name="Fit_L01_P03_07">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62315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あなたはあなたの血液型があなたの性格を表すと思いますか。</a:t>
            </a:r>
            <a:endParaRPr kumimoji="1" lang="ja-JP" altLang="en-US" dirty="0"/>
          </a:p>
        </p:txBody>
      </p:sp>
    </p:spTree>
    <p:extLst>
      <p:ext uri="{BB962C8B-B14F-4D97-AF65-F5344CB8AC3E}">
        <p14:creationId xmlns:p14="http://schemas.microsoft.com/office/powerpoint/2010/main" val="36259224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862322"/>
          </a:xfrm>
        </p:spPr>
        <p:txBody>
          <a:bodyPr/>
          <a:lstStyle/>
          <a:p>
            <a:r>
              <a:rPr lang="en-US" altLang="ja-JP" dirty="0"/>
              <a:t>Do you think that your blood type </a:t>
            </a:r>
            <a:r>
              <a:rPr lang="en-US" altLang="ja-JP" dirty="0" smtClean="0"/>
              <a:t>(                                  )?</a:t>
            </a:r>
            <a:endParaRPr kumimoji="1" lang="ja-JP" altLang="en-US" dirty="0"/>
          </a:p>
        </p:txBody>
      </p:sp>
      <p:pic>
        <p:nvPicPr>
          <p:cNvPr id="2" name="Fit_L01_P03_08">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161731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81072" y="2038009"/>
            <a:ext cx="10677478" cy="3000821"/>
          </a:xfrm>
        </p:spPr>
        <p:txBody>
          <a:bodyPr/>
          <a:lstStyle/>
          <a:p>
            <a:pPr algn="l"/>
            <a:r>
              <a:rPr lang="ja-JP" altLang="en-US" sz="2800" dirty="0" smtClean="0"/>
              <a:t>・日本語を英語に直そう！</a:t>
            </a:r>
            <a:endParaRPr lang="en-US" altLang="ja-JP" sz="2800" dirty="0" smtClean="0"/>
          </a:p>
          <a:p>
            <a:pPr algn="l"/>
            <a:r>
              <a:rPr lang="ja-JP" altLang="en-US" sz="2800" dirty="0" smtClean="0"/>
              <a:t>・日本語をパッと見て英語がすらすら言えるようになるまで、何度も音　　</a:t>
            </a:r>
            <a:r>
              <a:rPr lang="ja-JP" altLang="en-US" sz="2800" dirty="0" err="1" smtClean="0"/>
              <a:t>読しよう</a:t>
            </a:r>
            <a:r>
              <a:rPr lang="ja-JP" altLang="en-US" sz="2800" dirty="0" smtClean="0"/>
              <a:t>！</a:t>
            </a:r>
            <a:endParaRPr lang="en-US" altLang="ja-JP" sz="2800" dirty="0" smtClean="0"/>
          </a:p>
          <a:p>
            <a:pPr algn="l"/>
            <a:r>
              <a:rPr lang="ja-JP" altLang="en-US" sz="2800" dirty="0" smtClean="0"/>
              <a:t>・何も見ないで（日本語訳も見ないで）本文をすべて暗唱できるようになれば完璧です！</a:t>
            </a:r>
            <a:endParaRPr lang="en-US" altLang="ja-JP" sz="2800" dirty="0" smtClean="0"/>
          </a:p>
          <a:p>
            <a:pPr algn="l"/>
            <a:endParaRPr lang="en-US" altLang="ja-JP" sz="2400" dirty="0" smtClean="0"/>
          </a:p>
        </p:txBody>
      </p:sp>
      <p:sp>
        <p:nvSpPr>
          <p:cNvPr id="3" name="タイトル 2"/>
          <p:cNvSpPr>
            <a:spLocks noGrp="1"/>
          </p:cNvSpPr>
          <p:nvPr>
            <p:ph type="ctrTitle"/>
          </p:nvPr>
        </p:nvSpPr>
        <p:spPr>
          <a:xfrm>
            <a:off x="637522" y="283683"/>
            <a:ext cx="10621028" cy="1754326"/>
          </a:xfrm>
        </p:spPr>
        <p:txBody>
          <a:bodyPr/>
          <a:lstStyle/>
          <a:p>
            <a:pPr algn="l"/>
            <a:r>
              <a:rPr lang="ja-JP" altLang="en-US" sz="7200" dirty="0" smtClean="0"/>
              <a:t>３</a:t>
            </a:r>
            <a:r>
              <a:rPr kumimoji="1" lang="ja-JP" altLang="en-US" sz="7200" dirty="0" smtClean="0"/>
              <a:t>　演習 </a:t>
            </a:r>
            <a:r>
              <a:rPr lang="ja-JP" altLang="en-US" sz="7200" dirty="0" smtClean="0"/>
              <a:t>レベル３</a:t>
            </a:r>
            <a:endParaRPr kumimoji="1" lang="ja-JP" altLang="en-US" sz="7200" dirty="0"/>
          </a:p>
        </p:txBody>
      </p:sp>
    </p:spTree>
    <p:extLst>
      <p:ext uri="{BB962C8B-B14F-4D97-AF65-F5344CB8AC3E}">
        <p14:creationId xmlns:p14="http://schemas.microsoft.com/office/powerpoint/2010/main" val="9056455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3272884"/>
          </a:xfrm>
        </p:spPr>
        <p:txBody>
          <a:bodyPr/>
          <a:lstStyle/>
          <a:p>
            <a:r>
              <a:rPr lang="ja-JP" altLang="en-US" dirty="0"/>
              <a:t>これら</a:t>
            </a:r>
            <a:r>
              <a:rPr lang="en-US" altLang="ja-JP" dirty="0"/>
              <a:t>2</a:t>
            </a:r>
            <a:r>
              <a:rPr lang="ja-JP" altLang="en-US" dirty="0" err="1"/>
              <a:t>つの</a:t>
            </a:r>
            <a:r>
              <a:rPr lang="ja-JP" altLang="en-US" dirty="0"/>
              <a:t>理由で，血液型は日本で人々が性格を判断するときにたびたび使われます。</a:t>
            </a:r>
            <a:endParaRPr kumimoji="1" lang="ja-JP" altLang="en-US" dirty="0"/>
          </a:p>
        </p:txBody>
      </p:sp>
    </p:spTree>
    <p:extLst>
      <p:ext uri="{BB962C8B-B14F-4D97-AF65-F5344CB8AC3E}">
        <p14:creationId xmlns:p14="http://schemas.microsoft.com/office/powerpoint/2010/main" val="1136933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5461239"/>
          </a:xfrm>
        </p:spPr>
        <p:txBody>
          <a:bodyPr/>
          <a:lstStyle/>
          <a:p>
            <a:r>
              <a:rPr lang="en-US" altLang="ja-JP" dirty="0"/>
              <a:t>For these two reasons, blood type is often used when people judge personality in Japan.</a:t>
            </a:r>
            <a:endParaRPr kumimoji="1" lang="ja-JP" altLang="en-US" dirty="0"/>
          </a:p>
        </p:txBody>
      </p:sp>
      <p:pic>
        <p:nvPicPr>
          <p:cNvPr id="2" name="Fit_L01_P03_01">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3981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科学者</a:t>
            </a:r>
          </a:p>
        </p:txBody>
      </p:sp>
    </p:spTree>
    <p:extLst>
      <p:ext uri="{BB962C8B-B14F-4D97-AF65-F5344CB8AC3E}">
        <p14:creationId xmlns:p14="http://schemas.microsoft.com/office/powerpoint/2010/main" val="2711758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このことはまた韓国でも当てはまります。</a:t>
            </a:r>
            <a:endParaRPr kumimoji="1" lang="ja-JP" altLang="en-US" dirty="0"/>
          </a:p>
        </p:txBody>
      </p:sp>
    </p:spTree>
    <p:extLst>
      <p:ext uri="{BB962C8B-B14F-4D97-AF65-F5344CB8AC3E}">
        <p14:creationId xmlns:p14="http://schemas.microsoft.com/office/powerpoint/2010/main" val="41910704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691250"/>
          </a:xfrm>
        </p:spPr>
        <p:txBody>
          <a:bodyPr/>
          <a:lstStyle/>
          <a:p>
            <a:r>
              <a:rPr lang="en-US" altLang="ja-JP" dirty="0"/>
              <a:t>This is also true in South Korea. </a:t>
            </a:r>
            <a:endParaRPr kumimoji="1" lang="ja-JP" altLang="en-US" dirty="0"/>
          </a:p>
        </p:txBody>
      </p:sp>
      <p:pic>
        <p:nvPicPr>
          <p:cNvPr id="2" name="Fit_L01_P03_02">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38754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そこでは人々は血液型にとても興味があります。</a:t>
            </a:r>
            <a:endParaRPr kumimoji="1" lang="ja-JP" altLang="en-US" dirty="0"/>
          </a:p>
        </p:txBody>
      </p:sp>
    </p:spTree>
    <p:extLst>
      <p:ext uri="{BB962C8B-B14F-4D97-AF65-F5344CB8AC3E}">
        <p14:creationId xmlns:p14="http://schemas.microsoft.com/office/powerpoint/2010/main" val="40379396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691250"/>
          </a:xfrm>
        </p:spPr>
        <p:txBody>
          <a:bodyPr/>
          <a:lstStyle/>
          <a:p>
            <a:r>
              <a:rPr lang="en-US" altLang="ja-JP" dirty="0"/>
              <a:t>People are very interested in blood type there.</a:t>
            </a:r>
            <a:endParaRPr kumimoji="1" lang="ja-JP" altLang="en-US" dirty="0"/>
          </a:p>
        </p:txBody>
      </p:sp>
      <p:pic>
        <p:nvPicPr>
          <p:cNvPr id="2" name="Fit_L01_P03_03">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76774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科学者はどのように考えているのでしょうか。</a:t>
            </a:r>
            <a:endParaRPr kumimoji="1" lang="ja-JP" altLang="en-US" dirty="0"/>
          </a:p>
        </p:txBody>
      </p:sp>
    </p:spTree>
    <p:extLst>
      <p:ext uri="{BB962C8B-B14F-4D97-AF65-F5344CB8AC3E}">
        <p14:creationId xmlns:p14="http://schemas.microsoft.com/office/powerpoint/2010/main" val="24576011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1306255"/>
          </a:xfrm>
        </p:spPr>
        <p:txBody>
          <a:bodyPr/>
          <a:lstStyle/>
          <a:p>
            <a:r>
              <a:rPr lang="en-US" altLang="ja-JP" dirty="0"/>
              <a:t>What do scientists think? </a:t>
            </a:r>
            <a:endParaRPr kumimoji="1" lang="ja-JP" altLang="en-US" dirty="0"/>
          </a:p>
        </p:txBody>
      </p:sp>
      <p:pic>
        <p:nvPicPr>
          <p:cNvPr id="2" name="Fit_L01_P03_04">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276201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多くの科学者は血液型と性格の間には何の関係性もないと信じています。</a:t>
            </a:r>
            <a:endParaRPr kumimoji="1" lang="ja-JP" altLang="en-US" dirty="0"/>
          </a:p>
        </p:txBody>
      </p:sp>
    </p:spTree>
    <p:extLst>
      <p:ext uri="{BB962C8B-B14F-4D97-AF65-F5344CB8AC3E}">
        <p14:creationId xmlns:p14="http://schemas.microsoft.com/office/powerpoint/2010/main" val="36687844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5461239"/>
          </a:xfrm>
        </p:spPr>
        <p:txBody>
          <a:bodyPr/>
          <a:lstStyle/>
          <a:p>
            <a:r>
              <a:rPr lang="en-US" altLang="ja-JP" dirty="0"/>
              <a:t>Many scientists believe that there is no relationship between blood type and personality.</a:t>
            </a:r>
            <a:endParaRPr kumimoji="1" lang="ja-JP" altLang="en-US" dirty="0"/>
          </a:p>
        </p:txBody>
      </p:sp>
      <p:pic>
        <p:nvPicPr>
          <p:cNvPr id="2" name="Fit_L01_P03_05">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19294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3272884"/>
          </a:xfrm>
        </p:spPr>
        <p:txBody>
          <a:bodyPr/>
          <a:lstStyle/>
          <a:p>
            <a:r>
              <a:rPr lang="ja-JP" altLang="en-US" dirty="0"/>
              <a:t>何人かの科学者がその関係性を研究しましたが，何の関係性も発見されませんでした。</a:t>
            </a:r>
            <a:endParaRPr kumimoji="1" lang="ja-JP" altLang="en-US" dirty="0"/>
          </a:p>
        </p:txBody>
      </p:sp>
    </p:spTree>
    <p:extLst>
      <p:ext uri="{BB962C8B-B14F-4D97-AF65-F5344CB8AC3E}">
        <p14:creationId xmlns:p14="http://schemas.microsoft.com/office/powerpoint/2010/main" val="38746669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076244"/>
          </a:xfrm>
        </p:spPr>
        <p:txBody>
          <a:bodyPr/>
          <a:lstStyle/>
          <a:p>
            <a:r>
              <a:rPr lang="en-US" altLang="ja-JP" dirty="0"/>
              <a:t>Some scientists researched the relationship, but no relationship was found.</a:t>
            </a:r>
            <a:endParaRPr kumimoji="1" lang="ja-JP" altLang="en-US" dirty="0"/>
          </a:p>
        </p:txBody>
      </p:sp>
      <p:pic>
        <p:nvPicPr>
          <p:cNvPr id="2" name="Fit_L01_P03_06">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12966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relationship</a:t>
            </a:r>
          </a:p>
        </p:txBody>
      </p:sp>
      <p:pic>
        <p:nvPicPr>
          <p:cNvPr id="3" name="Fit_L01_P03_w_03">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791200" y="3998913"/>
            <a:ext cx="609600" cy="609600"/>
          </a:xfrm>
        </p:spPr>
      </p:pic>
    </p:spTree>
    <p:extLst>
      <p:ext uri="{BB962C8B-B14F-4D97-AF65-F5344CB8AC3E}">
        <p14:creationId xmlns:p14="http://schemas.microsoft.com/office/powerpoint/2010/main" val="95469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しかし，血液型は興味深い話題だとまだ考えている日本人もいます。</a:t>
            </a:r>
            <a:endParaRPr kumimoji="1" lang="ja-JP" altLang="en-US" dirty="0"/>
          </a:p>
        </p:txBody>
      </p:sp>
    </p:spTree>
    <p:extLst>
      <p:ext uri="{BB962C8B-B14F-4D97-AF65-F5344CB8AC3E}">
        <p14:creationId xmlns:p14="http://schemas.microsoft.com/office/powerpoint/2010/main" val="35559643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4076244"/>
          </a:xfrm>
        </p:spPr>
        <p:txBody>
          <a:bodyPr/>
          <a:lstStyle/>
          <a:p>
            <a:r>
              <a:rPr lang="en-US" altLang="ja-JP" dirty="0"/>
              <a:t>However, some Japanese people still think that blood type is an interesting topic. </a:t>
            </a:r>
            <a:endParaRPr kumimoji="1" lang="ja-JP" altLang="en-US" dirty="0"/>
          </a:p>
        </p:txBody>
      </p:sp>
      <p:pic>
        <p:nvPicPr>
          <p:cNvPr id="2" name="Fit_L01_P03_07">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7071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2164888"/>
          </a:xfrm>
        </p:spPr>
        <p:txBody>
          <a:bodyPr/>
          <a:lstStyle/>
          <a:p>
            <a:r>
              <a:rPr lang="ja-JP" altLang="en-US" dirty="0"/>
              <a:t>あなたはあなたの血液型があなたの性格を表すと思いますか。</a:t>
            </a:r>
            <a:endParaRPr kumimoji="1" lang="ja-JP" altLang="en-US" dirty="0"/>
          </a:p>
        </p:txBody>
      </p:sp>
    </p:spTree>
    <p:extLst>
      <p:ext uri="{BB962C8B-B14F-4D97-AF65-F5344CB8AC3E}">
        <p14:creationId xmlns:p14="http://schemas.microsoft.com/office/powerpoint/2010/main" val="42748477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0"/>
          </p:nvPr>
        </p:nvSpPr>
        <p:spPr>
          <a:xfrm>
            <a:off x="1114860" y="964720"/>
            <a:ext cx="10034586" cy="2691250"/>
          </a:xfrm>
        </p:spPr>
        <p:txBody>
          <a:bodyPr/>
          <a:lstStyle/>
          <a:p>
            <a:r>
              <a:rPr lang="en-US" altLang="ja-JP" dirty="0"/>
              <a:t>Do you think that your blood type shows your personality?</a:t>
            </a:r>
            <a:endParaRPr kumimoji="1" lang="ja-JP" altLang="en-US" dirty="0"/>
          </a:p>
        </p:txBody>
      </p:sp>
      <p:pic>
        <p:nvPicPr>
          <p:cNvPr id="2" name="Fit_L01_P03_08">
            <a:hlinkClick r:id="" action="ppaction://media"/>
          </p:cNvPr>
          <p:cNvPicPr>
            <a:picLocks noGrp="1" noChangeAspect="1"/>
          </p:cNvPicPr>
          <p:nvPr>
            <p:ph type="media" sz="quarter" idx="11"/>
            <a:audioFile r:link="rId2"/>
            <p:extLst>
              <p:ext uri="{DAA4B4D4-6D71-4841-9C94-3DE7FCFB9230}">
                <p14:media xmlns:p14="http://schemas.microsoft.com/office/powerpoint/2010/main" r:embed="rId1"/>
              </p:ext>
            </p:extLst>
          </p:nvPr>
        </p:nvPicPr>
        <p:blipFill>
          <a:blip r:embed="rId4"/>
          <a:stretch>
            <a:fillRect/>
          </a:stretch>
        </p:blipFill>
        <p:spPr>
          <a:xfrm>
            <a:off x="514350" y="1217613"/>
            <a:ext cx="609600" cy="609600"/>
          </a:xfrm>
        </p:spPr>
      </p:pic>
    </p:spTree>
    <p:extLst>
      <p:ext uri="{BB962C8B-B14F-4D97-AF65-F5344CB8AC3E}">
        <p14:creationId xmlns:p14="http://schemas.microsoft.com/office/powerpoint/2010/main" val="38760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114860" y="1089412"/>
            <a:ext cx="9838486" cy="4652556"/>
          </a:xfrm>
        </p:spPr>
        <p:txBody>
          <a:bodyPr/>
          <a:lstStyle/>
          <a:p>
            <a:r>
              <a:rPr kumimoji="1" lang="ja-JP" altLang="en-US" smtClean="0"/>
              <a:t>今日の</a:t>
            </a:r>
            <a:r>
              <a:rPr lang="ja-JP" altLang="en-US"/>
              <a:t>動画</a:t>
            </a:r>
            <a:r>
              <a:rPr kumimoji="1" lang="ja-JP" altLang="en-US" smtClean="0"/>
              <a:t>は</a:t>
            </a:r>
            <a:r>
              <a:rPr kumimoji="1" lang="ja-JP" altLang="en-US" dirty="0" smtClean="0"/>
              <a:t>ここまでです。残りの時間は何度も音読をして本文をしっかり覚えましょう！</a:t>
            </a:r>
            <a:endParaRPr kumimoji="1" lang="en-US" altLang="ja-JP" dirty="0" smtClean="0"/>
          </a:p>
          <a:p>
            <a:r>
              <a:rPr lang="en-US" altLang="ja-JP" dirty="0" smtClean="0"/>
              <a:t>Practice makes perfect!</a:t>
            </a:r>
            <a:endParaRPr kumimoji="1" lang="ja-JP" altLang="en-US" dirty="0"/>
          </a:p>
        </p:txBody>
      </p:sp>
    </p:spTree>
    <p:extLst>
      <p:ext uri="{BB962C8B-B14F-4D97-AF65-F5344CB8AC3E}">
        <p14:creationId xmlns:p14="http://schemas.microsoft.com/office/powerpoint/2010/main" val="155811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関係性</a:t>
            </a:r>
          </a:p>
        </p:txBody>
      </p:sp>
    </p:spTree>
    <p:extLst>
      <p:ext uri="{BB962C8B-B14F-4D97-AF65-F5344CB8AC3E}">
        <p14:creationId xmlns:p14="http://schemas.microsoft.com/office/powerpoint/2010/main" val="2214488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TotalTime>
  <Words>1010</Words>
  <Application>Microsoft Office PowerPoint</Application>
  <PresentationFormat>ワイド画面</PresentationFormat>
  <Paragraphs>108</Paragraphs>
  <Slides>84</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84</vt:i4>
      </vt:variant>
    </vt:vector>
  </HeadingPairs>
  <TitlesOfParts>
    <vt:vector size="89" baseType="lpstr">
      <vt:lpstr>ＭＳ Ｐゴシック</vt:lpstr>
      <vt:lpstr>Arial</vt:lpstr>
      <vt:lpstr>Calibri</vt:lpstr>
      <vt:lpstr>Calibri Light</vt:lpstr>
      <vt:lpstr>Office Theme</vt:lpstr>
      <vt:lpstr>Lesson 1</vt:lpstr>
      <vt:lpstr>本日のメニュー</vt:lpstr>
      <vt:lpstr>１　単語の確認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本文の内容確認・音読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演習 レベル１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演習 レベル2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演習 レベル３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Biomimetics</dc:title>
  <dc:creator>横田佳奈</dc:creator>
  <cp:lastModifiedBy>川崎 征之</cp:lastModifiedBy>
  <cp:revision>46</cp:revision>
  <dcterms:created xsi:type="dcterms:W3CDTF">2016-06-24T01:46:52Z</dcterms:created>
  <dcterms:modified xsi:type="dcterms:W3CDTF">2020-05-12T01:42:13Z</dcterms:modified>
</cp:coreProperties>
</file>