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402" r:id="rId2"/>
    <p:sldId id="302" r:id="rId3"/>
    <p:sldId id="303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305" r:id="rId19"/>
    <p:sldId id="418" r:id="rId20"/>
    <p:sldId id="417" r:id="rId21"/>
    <p:sldId id="420" r:id="rId22"/>
    <p:sldId id="419" r:id="rId23"/>
    <p:sldId id="422" r:id="rId24"/>
    <p:sldId id="421" r:id="rId25"/>
    <p:sldId id="424" r:id="rId26"/>
    <p:sldId id="423" r:id="rId27"/>
    <p:sldId id="426" r:id="rId28"/>
    <p:sldId id="425" r:id="rId29"/>
    <p:sldId id="428" r:id="rId30"/>
    <p:sldId id="427" r:id="rId31"/>
    <p:sldId id="430" r:id="rId32"/>
    <p:sldId id="429" r:id="rId33"/>
    <p:sldId id="432" r:id="rId34"/>
    <p:sldId id="431" r:id="rId35"/>
    <p:sldId id="434" r:id="rId36"/>
    <p:sldId id="433" r:id="rId37"/>
    <p:sldId id="436" r:id="rId38"/>
    <p:sldId id="435" r:id="rId39"/>
    <p:sldId id="329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474" r:id="rId57"/>
    <p:sldId id="475" r:id="rId58"/>
    <p:sldId id="476" r:id="rId59"/>
    <p:sldId id="477" r:id="rId60"/>
    <p:sldId id="437" r:id="rId61"/>
    <p:sldId id="438" r:id="rId62"/>
    <p:sldId id="439" r:id="rId63"/>
    <p:sldId id="440" r:id="rId64"/>
    <p:sldId id="441" r:id="rId65"/>
    <p:sldId id="442" r:id="rId66"/>
    <p:sldId id="443" r:id="rId67"/>
    <p:sldId id="444" r:id="rId68"/>
    <p:sldId id="445" r:id="rId69"/>
    <p:sldId id="446" r:id="rId70"/>
    <p:sldId id="447" r:id="rId71"/>
    <p:sldId id="448" r:id="rId72"/>
    <p:sldId id="449" r:id="rId73"/>
    <p:sldId id="450" r:id="rId74"/>
    <p:sldId id="451" r:id="rId75"/>
    <p:sldId id="452" r:id="rId76"/>
    <p:sldId id="453" r:id="rId77"/>
    <p:sldId id="454" r:id="rId78"/>
    <p:sldId id="455" r:id="rId79"/>
    <p:sldId id="456" r:id="rId80"/>
    <p:sldId id="457" r:id="rId81"/>
    <p:sldId id="378" r:id="rId82"/>
    <p:sldId id="478" r:id="rId83"/>
    <p:sldId id="479" r:id="rId84"/>
    <p:sldId id="480" r:id="rId85"/>
    <p:sldId id="481" r:id="rId86"/>
    <p:sldId id="482" r:id="rId87"/>
    <p:sldId id="483" r:id="rId88"/>
    <p:sldId id="484" r:id="rId89"/>
    <p:sldId id="485" r:id="rId90"/>
    <p:sldId id="486" r:id="rId91"/>
    <p:sldId id="487" r:id="rId92"/>
    <p:sldId id="488" r:id="rId93"/>
    <p:sldId id="489" r:id="rId94"/>
    <p:sldId id="490" r:id="rId95"/>
    <p:sldId id="491" r:id="rId96"/>
    <p:sldId id="492" r:id="rId97"/>
    <p:sldId id="493" r:id="rId98"/>
    <p:sldId id="494" r:id="rId99"/>
    <p:sldId id="495" r:id="rId100"/>
    <p:sldId id="496" r:id="rId101"/>
    <p:sldId id="497" r:id="rId102"/>
    <p:sldId id="401" r:id="rId10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20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76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9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英語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54842" y="1802920"/>
            <a:ext cx="11505062" cy="184665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dirty="0" smtClean="0"/>
              <a:t>単語（英語）</a:t>
            </a:r>
            <a:endParaRPr kumimoji="1" lang="ja-JP" altLang="en-US" dirty="0"/>
          </a:p>
        </p:txBody>
      </p:sp>
      <p:sp>
        <p:nvSpPr>
          <p:cNvPr id="13" name="メディア プレースホルダー 12"/>
          <p:cNvSpPr>
            <a:spLocks noGrp="1"/>
          </p:cNvSpPr>
          <p:nvPr>
            <p:ph type="media" sz="quarter" idx="11"/>
          </p:nvPr>
        </p:nvSpPr>
        <p:spPr>
          <a:xfrm>
            <a:off x="5801975" y="4028176"/>
            <a:ext cx="588049" cy="55140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5526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日本語訳-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27547" y="2321312"/>
            <a:ext cx="11546006" cy="132343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単語（日本語訳）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0353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パート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904924" y="4378219"/>
            <a:ext cx="10382152" cy="1446550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8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</a:t>
            </a:r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2123658"/>
          </a:xfrm>
        </p:spPr>
        <p:txBody>
          <a:bodyPr wrap="square" anchor="t" anchorCtr="0">
            <a:spAutoFit/>
          </a:bodyPr>
          <a:lstStyle>
            <a:lvl1pPr algn="ctr">
              <a:lnSpc>
                <a:spcPct val="150000"/>
              </a:lnSpc>
              <a:defRPr sz="8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</a:t>
            </a:r>
            <a:r>
              <a:rPr lang="ja-JP" altLang="en-US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23" y="2385045"/>
            <a:ext cx="11928953" cy="147732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</a:t>
            </a:r>
            <a:r>
              <a:rPr lang="ja-JP" altLang="en-US" smtClean="0"/>
              <a:t>サブタイトル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7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英語本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  <p:sp>
        <p:nvSpPr>
          <p:cNvPr id="13" name="メディア プレースホルダー 12"/>
          <p:cNvSpPr>
            <a:spLocks noGrp="1"/>
          </p:cNvSpPr>
          <p:nvPr>
            <p:ph type="media" sz="quarter" idx="11"/>
          </p:nvPr>
        </p:nvSpPr>
        <p:spPr>
          <a:xfrm>
            <a:off x="525303" y="1246876"/>
            <a:ext cx="588049" cy="55140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3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日本語訳-本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120032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10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3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7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54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82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01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1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32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7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49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smtClean="0"/>
              <a:t>-Part 2-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872692"/>
          </a:xfrm>
        </p:spPr>
        <p:txBody>
          <a:bodyPr/>
          <a:lstStyle/>
          <a:p>
            <a:r>
              <a:rPr lang="en-US" altLang="ja-JP" dirty="0"/>
              <a:t>Lesson 1</a:t>
            </a:r>
            <a:endParaRPr kumimoji="1" lang="ja-JP" altLang="en-US" dirty="0"/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31523" y="2385045"/>
            <a:ext cx="11928953" cy="1306255"/>
          </a:xfrm>
        </p:spPr>
        <p:txBody>
          <a:bodyPr/>
          <a:lstStyle/>
          <a:p>
            <a:r>
              <a:rPr lang="en-US" altLang="ja-JP" dirty="0"/>
              <a:t>What Can Blood Type Tell Us?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78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together</a:t>
            </a:r>
          </a:p>
        </p:txBody>
      </p:sp>
      <p:pic>
        <p:nvPicPr>
          <p:cNvPr id="3" name="Fit_L01_P02_w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896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もし人々が自分の血液型を知らなければ，彼らは血液型と性格についていっしょに話すことができません。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41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461239"/>
          </a:xfrm>
        </p:spPr>
        <p:txBody>
          <a:bodyPr/>
          <a:lstStyle/>
          <a:p>
            <a:r>
              <a:rPr lang="en-US" altLang="ja-JP" dirty="0"/>
              <a:t>If people do not know their blood types, they cannot talk about blood type and personality together.</a:t>
            </a:r>
            <a:endParaRPr kumimoji="1" lang="ja-JP" altLang="en-US" dirty="0"/>
          </a:p>
        </p:txBody>
      </p:sp>
      <p:pic>
        <p:nvPicPr>
          <p:cNvPr id="2" name="Fit_L01_P02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0618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4652556"/>
          </a:xfrm>
        </p:spPr>
        <p:txBody>
          <a:bodyPr/>
          <a:lstStyle/>
          <a:p>
            <a:r>
              <a:rPr kumimoji="1" lang="ja-JP" altLang="en-US" dirty="0" smtClean="0"/>
              <a:t>今日の</a:t>
            </a:r>
            <a:r>
              <a:rPr lang="ja-JP" altLang="en-US" dirty="0"/>
              <a:t>動画</a:t>
            </a:r>
            <a:r>
              <a:rPr kumimoji="1" lang="ja-JP" altLang="en-US" dirty="0" smtClean="0"/>
              <a:t>はここまでです。残りの時間は何度も音読をして本文をしっかり覚えましょう！</a:t>
            </a:r>
            <a:endParaRPr lang="en-US" altLang="ja-JP" dirty="0"/>
          </a:p>
          <a:p>
            <a:r>
              <a:rPr kumimoji="1" lang="en-US" altLang="ja-JP" dirty="0" smtClean="0"/>
              <a:t>Rome was not built in a day!</a:t>
            </a:r>
          </a:p>
        </p:txBody>
      </p:sp>
    </p:spTree>
    <p:extLst>
      <p:ext uri="{BB962C8B-B14F-4D97-AF65-F5344CB8AC3E}">
        <p14:creationId xmlns:p14="http://schemas.microsoft.com/office/powerpoint/2010/main" val="155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いっしょに</a:t>
            </a:r>
          </a:p>
        </p:txBody>
      </p:sp>
    </p:spTree>
    <p:extLst>
      <p:ext uri="{BB962C8B-B14F-4D97-AF65-F5344CB8AC3E}">
        <p14:creationId xmlns:p14="http://schemas.microsoft.com/office/powerpoint/2010/main" val="11212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Bolivia</a:t>
            </a:r>
          </a:p>
        </p:txBody>
      </p:sp>
      <p:pic>
        <p:nvPicPr>
          <p:cNvPr id="3" name="Fit_L01_P02_w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273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ボリビア</a:t>
            </a:r>
          </a:p>
        </p:txBody>
      </p:sp>
    </p:spTree>
    <p:extLst>
      <p:ext uri="{BB962C8B-B14F-4D97-AF65-F5344CB8AC3E}">
        <p14:creationId xmlns:p14="http://schemas.microsoft.com/office/powerpoint/2010/main" val="7836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the United States</a:t>
            </a:r>
          </a:p>
        </p:txBody>
      </p:sp>
      <p:pic>
        <p:nvPicPr>
          <p:cNvPr id="3" name="Fit_L01_P02_w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7406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アメリカ合衆国</a:t>
            </a:r>
          </a:p>
        </p:txBody>
      </p:sp>
    </p:spTree>
    <p:extLst>
      <p:ext uri="{BB962C8B-B14F-4D97-AF65-F5344CB8AC3E}">
        <p14:creationId xmlns:p14="http://schemas.microsoft.com/office/powerpoint/2010/main" val="30745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Europe</a:t>
            </a:r>
          </a:p>
        </p:txBody>
      </p:sp>
      <p:pic>
        <p:nvPicPr>
          <p:cNvPr id="3" name="Fit_L01_P02_w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6073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ヨーロッパ</a:t>
            </a:r>
          </a:p>
        </p:txBody>
      </p:sp>
    </p:spTree>
    <p:extLst>
      <p:ext uri="{BB962C8B-B14F-4D97-AF65-F5344CB8AC3E}">
        <p14:creationId xmlns:p14="http://schemas.microsoft.com/office/powerpoint/2010/main" val="13674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790622" y="2038009"/>
            <a:ext cx="10163128" cy="1943441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・本文の内容を確認しよう！</a:t>
            </a:r>
            <a:endParaRPr kumimoji="1" lang="en-US" altLang="ja-JP" sz="2800" dirty="0" smtClean="0"/>
          </a:p>
          <a:p>
            <a:pPr algn="l"/>
            <a:r>
              <a:rPr lang="ja-JP" altLang="en-US" sz="2800" dirty="0" smtClean="0"/>
              <a:t>・</a:t>
            </a:r>
            <a:r>
              <a:rPr lang="ja-JP" altLang="en-US" sz="2800" dirty="0"/>
              <a:t>音声</a:t>
            </a:r>
            <a:r>
              <a:rPr lang="ja-JP" altLang="en-US" sz="2800" dirty="0" smtClean="0"/>
              <a:t>に続けて音読の練習をしよう！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・強く読む所、つなげて読む所などを意識して音読に取り組もう！</a:t>
            </a:r>
            <a:endParaRPr lang="en-US" altLang="ja-JP" sz="2800" dirty="0" smtClean="0"/>
          </a:p>
          <a:p>
            <a:pPr algn="l"/>
            <a:endParaRPr lang="en-US" altLang="ja-JP" sz="2800" dirty="0"/>
          </a:p>
          <a:p>
            <a:pPr algn="l"/>
            <a:r>
              <a:rPr lang="ja-JP" altLang="en-US" sz="2800" dirty="0"/>
              <a:t>　</a:t>
            </a:r>
            <a:endParaRPr lang="en-US" altLang="ja-JP" sz="2800" dirty="0"/>
          </a:p>
          <a:p>
            <a:pPr algn="l"/>
            <a:endParaRPr lang="en-US" altLang="ja-JP" sz="2800" dirty="0" smtClean="0"/>
          </a:p>
          <a:p>
            <a:pPr algn="l"/>
            <a:endParaRPr lang="en-US" altLang="ja-JP" sz="3600" dirty="0" smtClean="0"/>
          </a:p>
          <a:p>
            <a:pPr algn="l"/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algn="l"/>
            <a:endParaRPr kumimoji="1" lang="en-US" altLang="ja-JP" sz="2400" dirty="0" smtClean="0"/>
          </a:p>
          <a:p>
            <a:pPr algn="l"/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r>
              <a:rPr lang="ja-JP" altLang="en-US" sz="7200" dirty="0"/>
              <a:t>２</a:t>
            </a:r>
            <a:r>
              <a:rPr kumimoji="1" lang="ja-JP" altLang="en-US" sz="7200" dirty="0" smtClean="0"/>
              <a:t>　本文の内容確認・音読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114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理由としては，日本では，それぞれの血液型を持った人がたくさんいることです。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7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904923" y="2193925"/>
            <a:ext cx="10382152" cy="3118803"/>
          </a:xfrm>
        </p:spPr>
        <p:txBody>
          <a:bodyPr/>
          <a:lstStyle/>
          <a:p>
            <a:pPr algn="l"/>
            <a:r>
              <a:rPr kumimoji="1" lang="ja-JP" altLang="en-US" sz="6000" dirty="0" smtClean="0"/>
              <a:t>１　単語の確認</a:t>
            </a:r>
            <a:endParaRPr kumimoji="1" lang="en-US" altLang="ja-JP" sz="6000" dirty="0" smtClean="0"/>
          </a:p>
          <a:p>
            <a:pPr algn="l"/>
            <a:r>
              <a:rPr lang="ja-JP" altLang="en-US" sz="6000" dirty="0" smtClean="0"/>
              <a:t>２　本文の内容確認・音読</a:t>
            </a:r>
            <a:endParaRPr lang="en-US" altLang="ja-JP" sz="6000" dirty="0" smtClean="0"/>
          </a:p>
          <a:p>
            <a:pPr algn="l"/>
            <a:r>
              <a:rPr kumimoji="1" lang="ja-JP" altLang="en-US" sz="6000" dirty="0" smtClean="0"/>
              <a:t>３　演習</a:t>
            </a:r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539204"/>
          </a:xfrm>
        </p:spPr>
        <p:txBody>
          <a:bodyPr/>
          <a:lstStyle/>
          <a:p>
            <a:r>
              <a:rPr kumimoji="1" lang="ja-JP" altLang="en-US" sz="7200" dirty="0" smtClean="0"/>
              <a:t>本日のメニュー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344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For one thing, in Japan, there are many people with each blood type. </a:t>
            </a:r>
            <a:endParaRPr kumimoji="1" lang="ja-JP" altLang="en-US" dirty="0"/>
          </a:p>
        </p:txBody>
      </p:sp>
      <p:pic>
        <p:nvPicPr>
          <p:cNvPr id="2" name="Fit_L01_P02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332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しかし，ほかの国では状況は異なります。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5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However, the situation is different in other countries. </a:t>
            </a:r>
            <a:endParaRPr kumimoji="1" lang="ja-JP" altLang="en-US" dirty="0"/>
          </a:p>
        </p:txBody>
      </p:sp>
      <p:pic>
        <p:nvPicPr>
          <p:cNvPr id="2" name="Fit_L01_P02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768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たとえば，ボリビアでは，ほとんどの人が</a:t>
            </a:r>
            <a:r>
              <a:rPr lang="en-US" altLang="ja-JP" dirty="0"/>
              <a:t>O</a:t>
            </a:r>
            <a:r>
              <a:rPr lang="ja-JP" altLang="en-US" dirty="0"/>
              <a:t>型の血液です。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32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For example, in Bolivia, most people have type O blood. </a:t>
            </a:r>
            <a:endParaRPr kumimoji="1" lang="ja-JP" altLang="en-US" dirty="0"/>
          </a:p>
        </p:txBody>
      </p:sp>
      <p:pic>
        <p:nvPicPr>
          <p:cNvPr id="2" name="Fit_L01_P02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0675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そのような国では，人々は血液型が性格を表すとは考えていません。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00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In such countries, people do not think that blood type shows personality.</a:t>
            </a:r>
            <a:endParaRPr kumimoji="1" lang="ja-JP" altLang="en-US" dirty="0"/>
          </a:p>
        </p:txBody>
      </p:sp>
      <p:pic>
        <p:nvPicPr>
          <p:cNvPr id="2" name="Fit_L01_P02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306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もう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理由としては，日本人はたいてい自分の血液型を知っていることです。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46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For another thing, Japanese people usually know their blood types.</a:t>
            </a:r>
            <a:endParaRPr kumimoji="1" lang="ja-JP" altLang="en-US" dirty="0"/>
          </a:p>
        </p:txBody>
      </p:sp>
      <p:pic>
        <p:nvPicPr>
          <p:cNvPr id="2" name="Fit_L01_P02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1929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しかし，外国の多くの人はそれらを知りません。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4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904922" y="2343045"/>
            <a:ext cx="10620328" cy="2076555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・音声を聞いて単語の発音とアクセントを確認しよう！</a:t>
            </a:r>
            <a:endParaRPr kumimoji="1" lang="en-US" altLang="ja-JP" sz="3600" dirty="0" smtClean="0"/>
          </a:p>
          <a:p>
            <a:pPr algn="l"/>
            <a:r>
              <a:rPr lang="ja-JP" altLang="en-US" sz="3600" dirty="0" smtClean="0"/>
              <a:t>・単語の意味を確認しよう！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・音声は繰り返し聞き声に出して</a:t>
            </a:r>
            <a:r>
              <a:rPr lang="ja-JP" altLang="en-US" sz="3600" dirty="0"/>
              <a:t>発音</a:t>
            </a:r>
            <a:r>
              <a:rPr lang="ja-JP" altLang="en-US" sz="3600" dirty="0" smtClean="0"/>
              <a:t>しよう！</a:t>
            </a:r>
            <a:endParaRPr lang="en-US" altLang="ja-JP" sz="3600" dirty="0" smtClean="0"/>
          </a:p>
          <a:p>
            <a:pPr algn="l"/>
            <a:endParaRPr lang="en-US" altLang="ja-JP" sz="3600" dirty="0" smtClean="0"/>
          </a:p>
          <a:p>
            <a:pPr algn="l"/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  <a:p>
            <a:pPr algn="l"/>
            <a:endParaRPr kumimoji="1" lang="en-US" altLang="ja-JP" sz="2400" dirty="0" smtClean="0"/>
          </a:p>
          <a:p>
            <a:pPr algn="l"/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539204"/>
          </a:xfrm>
        </p:spPr>
        <p:txBody>
          <a:bodyPr/>
          <a:lstStyle/>
          <a:p>
            <a:pPr algn="l"/>
            <a:r>
              <a:rPr kumimoji="1" lang="ja-JP" altLang="en-US" sz="7200" dirty="0" smtClean="0"/>
              <a:t>１　単語の確認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385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However, many people in foreign countries do not know them. </a:t>
            </a:r>
            <a:endParaRPr kumimoji="1" lang="ja-JP" altLang="en-US" dirty="0"/>
          </a:p>
        </p:txBody>
      </p:sp>
      <p:pic>
        <p:nvPicPr>
          <p:cNvPr id="2" name="Fit_L01_P02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236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アメリカ合衆国やヨーロッパ出身の人に，「あなたの血液型は何型ですか。」と尋ねてください。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21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Ask a person from the United States or Europe, “What’s your blood type?” </a:t>
            </a:r>
            <a:endParaRPr kumimoji="1" lang="ja-JP" altLang="en-US" dirty="0"/>
          </a:p>
        </p:txBody>
      </p:sp>
      <p:pic>
        <p:nvPicPr>
          <p:cNvPr id="2" name="Fit_L01_P02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7337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1046" cy="4652556"/>
          </a:xfrm>
        </p:spPr>
        <p:txBody>
          <a:bodyPr/>
          <a:lstStyle/>
          <a:p>
            <a:r>
              <a:rPr lang="ja-JP" altLang="en-US" dirty="0"/>
              <a:t>すると，その人は「なぜあなたはそれを尋ねるのですか</a:t>
            </a:r>
            <a:r>
              <a:rPr lang="ja-JP" altLang="en-US" dirty="0" smtClean="0"/>
              <a:t>。」と</a:t>
            </a:r>
            <a:r>
              <a:rPr lang="ja-JP" altLang="en-US" dirty="0"/>
              <a:t>言うかもしれません。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92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t_L01_P02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Then, the person may say, “Why do you ask that?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1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308324"/>
          </a:xfrm>
        </p:spPr>
        <p:txBody>
          <a:bodyPr/>
          <a:lstStyle/>
          <a:p>
            <a:r>
              <a:rPr lang="ja-JP" altLang="en-US" dirty="0" smtClean="0"/>
              <a:t>医者</a:t>
            </a:r>
            <a:r>
              <a:rPr lang="ja-JP" altLang="en-US" dirty="0"/>
              <a:t>だけが血液型について知っています。</a:t>
            </a:r>
            <a:r>
              <a:rPr lang="ja-JP" altLang="en-US" dirty="0" smtClean="0"/>
              <a:t>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t_L01_P02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Only doctors know about blood type.” </a:t>
            </a:r>
          </a:p>
        </p:txBody>
      </p:sp>
    </p:spTree>
    <p:extLst>
      <p:ext uri="{BB962C8B-B14F-4D97-AF65-F5344CB8AC3E}">
        <p14:creationId xmlns:p14="http://schemas.microsoft.com/office/powerpoint/2010/main" val="22396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もし人々が自分の血液型を知らなければ，彼らは血液型と性格についていっしょに話すことができません。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49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461239"/>
          </a:xfrm>
        </p:spPr>
        <p:txBody>
          <a:bodyPr/>
          <a:lstStyle/>
          <a:p>
            <a:r>
              <a:rPr lang="en-US" altLang="ja-JP" dirty="0"/>
              <a:t>If people do not know their blood types, they cannot talk about blood type and personality together.</a:t>
            </a:r>
            <a:endParaRPr kumimoji="1" lang="ja-JP" altLang="en-US" dirty="0"/>
          </a:p>
        </p:txBody>
      </p:sp>
      <p:pic>
        <p:nvPicPr>
          <p:cNvPr id="2" name="Fit_L01_P02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854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523220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（　　　　　）に何が入るか考えよう！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レベル１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7094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however</a:t>
            </a:r>
          </a:p>
        </p:txBody>
      </p:sp>
      <p:pic>
        <p:nvPicPr>
          <p:cNvPr id="3" name="Fit_L01_P02_w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867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理由としては，日本では，それぞれの血液型を持った人がたくさんいることです。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16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For one thing, in Japan, there are many people </a:t>
            </a:r>
            <a:r>
              <a:rPr lang="en-US" altLang="ja-JP" dirty="0" smtClean="0"/>
              <a:t>(         ) </a:t>
            </a:r>
            <a:r>
              <a:rPr lang="en-US" altLang="ja-JP" dirty="0"/>
              <a:t>each blood type. </a:t>
            </a:r>
            <a:endParaRPr kumimoji="1" lang="ja-JP" altLang="en-US" dirty="0"/>
          </a:p>
        </p:txBody>
      </p:sp>
      <p:pic>
        <p:nvPicPr>
          <p:cNvPr id="2" name="Fit_L01_P02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5859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しかし，ほかの国では状況は異なります。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5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However, the situation is </a:t>
            </a:r>
            <a:r>
              <a:rPr lang="en-US" altLang="ja-JP" dirty="0" smtClean="0"/>
              <a:t>(         ) </a:t>
            </a:r>
            <a:r>
              <a:rPr lang="en-US" altLang="ja-JP" dirty="0"/>
              <a:t>in other countries. </a:t>
            </a:r>
            <a:endParaRPr kumimoji="1" lang="ja-JP" altLang="en-US" dirty="0"/>
          </a:p>
        </p:txBody>
      </p:sp>
      <p:pic>
        <p:nvPicPr>
          <p:cNvPr id="2" name="Fit_L01_P02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795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たとえば，ボリビアでは，ほとんどの人が</a:t>
            </a:r>
            <a:r>
              <a:rPr lang="en-US" altLang="ja-JP" dirty="0"/>
              <a:t>O</a:t>
            </a:r>
            <a:r>
              <a:rPr lang="ja-JP" altLang="en-US" dirty="0"/>
              <a:t>型の血液です。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13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For </a:t>
            </a:r>
            <a:r>
              <a:rPr lang="en-US" altLang="ja-JP" dirty="0" smtClean="0"/>
              <a:t>(          ), </a:t>
            </a:r>
            <a:r>
              <a:rPr lang="en-US" altLang="ja-JP" dirty="0"/>
              <a:t>in Bolivia, most people have type O blood. </a:t>
            </a:r>
            <a:endParaRPr kumimoji="1" lang="ja-JP" altLang="en-US" dirty="0"/>
          </a:p>
        </p:txBody>
      </p:sp>
      <p:pic>
        <p:nvPicPr>
          <p:cNvPr id="2" name="Fit_L01_P02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3022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そのような国では，人々は血液型が性格を表すとは考えていません。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41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In such countries, people do not </a:t>
            </a:r>
            <a:r>
              <a:rPr lang="en-US" altLang="ja-JP" dirty="0" smtClean="0"/>
              <a:t>(           ) </a:t>
            </a:r>
            <a:r>
              <a:rPr lang="en-US" altLang="ja-JP" dirty="0"/>
              <a:t>that blood type shows personality.</a:t>
            </a:r>
            <a:endParaRPr kumimoji="1" lang="ja-JP" altLang="en-US" dirty="0"/>
          </a:p>
        </p:txBody>
      </p:sp>
      <p:pic>
        <p:nvPicPr>
          <p:cNvPr id="2" name="Fit_L01_P02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619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もう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理由としては，日本人はたいてい自分の血液型を知っていることです。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64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For another thing, Japanese people usually </a:t>
            </a:r>
            <a:r>
              <a:rPr lang="en-US" altLang="ja-JP" dirty="0" smtClean="0"/>
              <a:t>(           ) </a:t>
            </a:r>
            <a:r>
              <a:rPr lang="en-US" altLang="ja-JP" dirty="0"/>
              <a:t>their blood types.</a:t>
            </a:r>
            <a:endParaRPr kumimoji="1" lang="ja-JP" altLang="en-US" dirty="0"/>
          </a:p>
        </p:txBody>
      </p:sp>
      <p:pic>
        <p:nvPicPr>
          <p:cNvPr id="2" name="Fit_L01_P02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7905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しかし</a:t>
            </a:r>
          </a:p>
        </p:txBody>
      </p:sp>
    </p:spTree>
    <p:extLst>
      <p:ext uri="{BB962C8B-B14F-4D97-AF65-F5344CB8AC3E}">
        <p14:creationId xmlns:p14="http://schemas.microsoft.com/office/powerpoint/2010/main" val="23270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しかし，外国の多くの人はそれらを知りません。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39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However, many people in </a:t>
            </a:r>
            <a:r>
              <a:rPr lang="en-US" altLang="ja-JP" dirty="0" smtClean="0"/>
              <a:t>(           ) </a:t>
            </a:r>
            <a:r>
              <a:rPr lang="en-US" altLang="ja-JP" dirty="0"/>
              <a:t>countries do not know them. </a:t>
            </a:r>
            <a:endParaRPr kumimoji="1" lang="ja-JP" altLang="en-US" dirty="0"/>
          </a:p>
        </p:txBody>
      </p:sp>
      <p:pic>
        <p:nvPicPr>
          <p:cNvPr id="2" name="Fit_L01_P02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726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アメリカ合衆国やヨーロッパ出身の人に，「あなたの血液型は何型ですか。」と尋ねてください。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5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Ask a person from the United States or </a:t>
            </a:r>
            <a:r>
              <a:rPr lang="en-US" altLang="ja-JP" dirty="0" smtClean="0"/>
              <a:t>(             ), </a:t>
            </a:r>
            <a:r>
              <a:rPr lang="en-US" altLang="ja-JP" dirty="0"/>
              <a:t>“What’s your blood type?” </a:t>
            </a:r>
            <a:endParaRPr kumimoji="1" lang="ja-JP" altLang="en-US" dirty="0"/>
          </a:p>
        </p:txBody>
      </p:sp>
      <p:pic>
        <p:nvPicPr>
          <p:cNvPr id="2" name="Fit_L01_P02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6622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308324"/>
          </a:xfrm>
        </p:spPr>
        <p:txBody>
          <a:bodyPr/>
          <a:lstStyle/>
          <a:p>
            <a:r>
              <a:rPr lang="ja-JP" altLang="en-US" dirty="0"/>
              <a:t>すると，その人は「なぜあなたはそれを尋ねるのですか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5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t_L01_P02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Then, the person may say, “Why do you </a:t>
            </a:r>
            <a:r>
              <a:rPr lang="en-US" altLang="ja-JP" dirty="0" smtClean="0"/>
              <a:t>(           ) </a:t>
            </a:r>
            <a:r>
              <a:rPr lang="en-US" altLang="ja-JP" dirty="0"/>
              <a:t>that?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42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308324"/>
          </a:xfrm>
        </p:spPr>
        <p:txBody>
          <a:bodyPr/>
          <a:lstStyle/>
          <a:p>
            <a:r>
              <a:rPr lang="ja-JP" altLang="en-US" dirty="0" smtClean="0"/>
              <a:t>医者</a:t>
            </a:r>
            <a:r>
              <a:rPr lang="ja-JP" altLang="en-US" dirty="0"/>
              <a:t>だけが血液型について知っています。」と言うかもしれません。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06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t_L01_P02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Only </a:t>
            </a:r>
            <a:r>
              <a:rPr lang="en-US" altLang="ja-JP" dirty="0" smtClean="0"/>
              <a:t>(             ) </a:t>
            </a:r>
            <a:r>
              <a:rPr lang="en-US" altLang="ja-JP" dirty="0"/>
              <a:t>know about blood type.” </a:t>
            </a:r>
          </a:p>
        </p:txBody>
      </p:sp>
    </p:spTree>
    <p:extLst>
      <p:ext uri="{BB962C8B-B14F-4D97-AF65-F5344CB8AC3E}">
        <p14:creationId xmlns:p14="http://schemas.microsoft.com/office/powerpoint/2010/main" val="22401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もし人々が自分の血液型を知らなければ，彼らは血液型と性格についていっしょに話すことができません。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39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5632311"/>
          </a:xfrm>
        </p:spPr>
        <p:txBody>
          <a:bodyPr/>
          <a:lstStyle/>
          <a:p>
            <a:r>
              <a:rPr lang="en-US" altLang="ja-JP" dirty="0"/>
              <a:t>If people do not know their blood types, they cannot talk about blood type and personality </a:t>
            </a:r>
            <a:r>
              <a:rPr lang="en-US" altLang="ja-JP" dirty="0" smtClean="0"/>
              <a:t>(              ).</a:t>
            </a:r>
            <a:endParaRPr kumimoji="1" lang="ja-JP" altLang="en-US" dirty="0"/>
          </a:p>
        </p:txBody>
      </p:sp>
      <p:pic>
        <p:nvPicPr>
          <p:cNvPr id="2" name="Fit_L01_P02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1815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situation</a:t>
            </a:r>
          </a:p>
        </p:txBody>
      </p:sp>
      <p:pic>
        <p:nvPicPr>
          <p:cNvPr id="3" name="Fit_L01_P02_w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731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523220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（　　　　　）に何が入るか考えよう！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</a:t>
            </a:r>
            <a:r>
              <a:rPr lang="en-US" altLang="ja-JP" sz="7200" dirty="0" smtClean="0"/>
              <a:t>2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598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理由としては，日本では，それぞれの血液型を持った人がたくさんいることです。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5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For one thing, in Japan, there are many people </a:t>
            </a:r>
            <a:r>
              <a:rPr lang="en-US" altLang="ja-JP" dirty="0" smtClean="0"/>
              <a:t>(                  ) </a:t>
            </a:r>
            <a:r>
              <a:rPr lang="en-US" altLang="ja-JP" dirty="0"/>
              <a:t>blood type. </a:t>
            </a:r>
            <a:endParaRPr kumimoji="1" lang="ja-JP" altLang="en-US" dirty="0"/>
          </a:p>
        </p:txBody>
      </p:sp>
      <p:pic>
        <p:nvPicPr>
          <p:cNvPr id="2" name="Fit_L01_P02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49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しかし，ほかの国では状況は異なります。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54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However, the situation </a:t>
            </a:r>
            <a:r>
              <a:rPr lang="en-US" altLang="ja-JP" dirty="0" smtClean="0"/>
              <a:t>( </a:t>
            </a:r>
            <a:r>
              <a:rPr lang="en-US" altLang="ja-JP" dirty="0"/>
              <a:t> </a:t>
            </a:r>
            <a:r>
              <a:rPr lang="en-US" altLang="ja-JP" dirty="0" smtClean="0"/>
              <a:t>                ) </a:t>
            </a:r>
            <a:r>
              <a:rPr lang="en-US" altLang="ja-JP" dirty="0"/>
              <a:t>other countries. </a:t>
            </a:r>
            <a:endParaRPr kumimoji="1" lang="ja-JP" altLang="en-US" dirty="0"/>
          </a:p>
        </p:txBody>
      </p:sp>
      <p:pic>
        <p:nvPicPr>
          <p:cNvPr id="2" name="Fit_L01_P02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611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たとえば，ボリビアでは，ほとんどの人が</a:t>
            </a:r>
            <a:r>
              <a:rPr lang="en-US" altLang="ja-JP" dirty="0"/>
              <a:t>O</a:t>
            </a:r>
            <a:r>
              <a:rPr lang="ja-JP" altLang="en-US" dirty="0"/>
              <a:t>型の血液です。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81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 smtClean="0"/>
              <a:t>(                 ), </a:t>
            </a:r>
            <a:r>
              <a:rPr lang="en-US" altLang="ja-JP" dirty="0"/>
              <a:t>in Bolivia, most people have type O blood. </a:t>
            </a:r>
            <a:endParaRPr kumimoji="1" lang="ja-JP" altLang="en-US" dirty="0"/>
          </a:p>
        </p:txBody>
      </p:sp>
      <p:pic>
        <p:nvPicPr>
          <p:cNvPr id="2" name="Fit_L01_P02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497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そのような国では，人々は血液型が性格を表すとは考えていません。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20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In such countries, people (</a:t>
            </a:r>
            <a:r>
              <a:rPr lang="en-US" altLang="ja-JP" dirty="0" smtClean="0"/>
              <a:t>               ) </a:t>
            </a:r>
            <a:r>
              <a:rPr lang="en-US" altLang="ja-JP" dirty="0"/>
              <a:t>that blood type shows personality.</a:t>
            </a:r>
            <a:endParaRPr kumimoji="1" lang="ja-JP" altLang="en-US" dirty="0"/>
          </a:p>
        </p:txBody>
      </p:sp>
      <p:pic>
        <p:nvPicPr>
          <p:cNvPr id="2" name="Fit_L01_P02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696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もう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理由としては，日本人はたいてい自分の血液型を知っていることです。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1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状況</a:t>
            </a:r>
          </a:p>
        </p:txBody>
      </p:sp>
    </p:spTree>
    <p:extLst>
      <p:ext uri="{BB962C8B-B14F-4D97-AF65-F5344CB8AC3E}">
        <p14:creationId xmlns:p14="http://schemas.microsoft.com/office/powerpoint/2010/main" val="24284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For another thing, Japanese people </a:t>
            </a:r>
            <a:r>
              <a:rPr lang="en-US" altLang="ja-JP" dirty="0" smtClean="0"/>
              <a:t>(                     ) </a:t>
            </a:r>
            <a:r>
              <a:rPr lang="en-US" altLang="ja-JP" dirty="0"/>
              <a:t>their blood types.</a:t>
            </a:r>
            <a:endParaRPr kumimoji="1" lang="ja-JP" altLang="en-US" dirty="0"/>
          </a:p>
        </p:txBody>
      </p:sp>
      <p:pic>
        <p:nvPicPr>
          <p:cNvPr id="2" name="Fit_L01_P02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674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しかし，外国の多くの人はそれらを知りません。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59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However, many people </a:t>
            </a:r>
            <a:r>
              <a:rPr lang="en-US" altLang="ja-JP" dirty="0" smtClean="0"/>
              <a:t>(             ) </a:t>
            </a:r>
            <a:r>
              <a:rPr lang="en-US" altLang="ja-JP" dirty="0"/>
              <a:t>do not know them. </a:t>
            </a:r>
            <a:endParaRPr kumimoji="1" lang="ja-JP" altLang="en-US" dirty="0"/>
          </a:p>
        </p:txBody>
      </p:sp>
      <p:pic>
        <p:nvPicPr>
          <p:cNvPr id="2" name="Fit_L01_P02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717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アメリカ合衆国やヨーロッパ出身の人に，「あなたの血液型は何型ですか。」と尋ねてください。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49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Ask a person from </a:t>
            </a:r>
            <a:r>
              <a:rPr lang="en-US" altLang="ja-JP" dirty="0" smtClean="0"/>
              <a:t>(                               ), </a:t>
            </a:r>
            <a:r>
              <a:rPr lang="en-US" altLang="ja-JP" dirty="0"/>
              <a:t>“What’s your blood type?” </a:t>
            </a:r>
            <a:endParaRPr kumimoji="1" lang="ja-JP" altLang="en-US" dirty="0"/>
          </a:p>
        </p:txBody>
      </p:sp>
      <p:pic>
        <p:nvPicPr>
          <p:cNvPr id="2" name="Fit_L01_P02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183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308324"/>
          </a:xfrm>
        </p:spPr>
        <p:txBody>
          <a:bodyPr/>
          <a:lstStyle/>
          <a:p>
            <a:r>
              <a:rPr lang="ja-JP" altLang="en-US" dirty="0"/>
              <a:t>すると，その人は「なぜあなたはそれを尋ねるのですか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81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t_L01_P02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Then, the person may say, “Why </a:t>
            </a:r>
            <a:r>
              <a:rPr lang="en-US" altLang="ja-JP" dirty="0" smtClean="0"/>
              <a:t>(                         ) </a:t>
            </a:r>
            <a:r>
              <a:rPr lang="en-US" altLang="ja-JP" dirty="0"/>
              <a:t>that?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25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308324"/>
          </a:xfrm>
        </p:spPr>
        <p:txBody>
          <a:bodyPr/>
          <a:lstStyle/>
          <a:p>
            <a:r>
              <a:rPr lang="ja-JP" altLang="en-US" dirty="0" smtClean="0"/>
              <a:t>医者</a:t>
            </a:r>
            <a:r>
              <a:rPr lang="ja-JP" altLang="en-US" dirty="0"/>
              <a:t>だけが血液型について知っています。」と言うかもしれません。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93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t_L01_P02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 smtClean="0"/>
              <a:t>(                       ) </a:t>
            </a:r>
            <a:r>
              <a:rPr lang="en-US" altLang="ja-JP" dirty="0"/>
              <a:t>about blood type.” </a:t>
            </a:r>
          </a:p>
        </p:txBody>
      </p:sp>
    </p:spTree>
    <p:extLst>
      <p:ext uri="{BB962C8B-B14F-4D97-AF65-F5344CB8AC3E}">
        <p14:creationId xmlns:p14="http://schemas.microsoft.com/office/powerpoint/2010/main" val="2492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もし人々が自分の血液型を知らなければ，彼らは血液型と性格についていっしょに話すことができません。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0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foreign</a:t>
            </a:r>
          </a:p>
        </p:txBody>
      </p:sp>
      <p:pic>
        <p:nvPicPr>
          <p:cNvPr id="3" name="Fit_L01_P02_w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635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If people do not know their blood types, they cannot talk about </a:t>
            </a:r>
            <a:r>
              <a:rPr lang="en-US" altLang="ja-JP" dirty="0" smtClean="0"/>
              <a:t>(                                 ).</a:t>
            </a:r>
            <a:endParaRPr kumimoji="1" lang="ja-JP" altLang="en-US" dirty="0"/>
          </a:p>
        </p:txBody>
      </p:sp>
      <p:pic>
        <p:nvPicPr>
          <p:cNvPr id="2" name="Fit_L01_P02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7502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3000821"/>
          </a:xfrm>
        </p:spPr>
        <p:txBody>
          <a:bodyPr/>
          <a:lstStyle/>
          <a:p>
            <a:pPr algn="l"/>
            <a:r>
              <a:rPr lang="ja-JP" altLang="en-US" sz="2800" dirty="0" smtClean="0"/>
              <a:t>・日本語を英語に直そう！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・日本語をパッと見て英語がすらすら言えるようになるまで、何度も音　　</a:t>
            </a:r>
            <a:r>
              <a:rPr lang="ja-JP" altLang="en-US" sz="2800" dirty="0" err="1" smtClean="0"/>
              <a:t>読しよう</a:t>
            </a:r>
            <a:r>
              <a:rPr lang="ja-JP" altLang="en-US" sz="2800" dirty="0" smtClean="0"/>
              <a:t>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・何も見ないで（日本語訳も見ないで）本文をすべて暗唱できるようになれば完璧です！</a:t>
            </a:r>
            <a:endParaRPr lang="en-US" altLang="ja-JP" sz="2800" dirty="0" smtClean="0"/>
          </a:p>
          <a:p>
            <a:pPr algn="l"/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レベル３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056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理由としては，日本では，それぞれの血液型を持った人がたくさんいることです。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38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For one thing, in Japan, there are many people with each blood type. </a:t>
            </a:r>
            <a:endParaRPr kumimoji="1" lang="ja-JP" altLang="en-US" dirty="0"/>
          </a:p>
        </p:txBody>
      </p:sp>
      <p:pic>
        <p:nvPicPr>
          <p:cNvPr id="2" name="Fit_L01_P02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700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しかし，ほかの国では状況は異なります。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45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However, the situation is different in other countries. </a:t>
            </a:r>
            <a:endParaRPr kumimoji="1" lang="ja-JP" altLang="en-US" dirty="0"/>
          </a:p>
        </p:txBody>
      </p:sp>
      <p:pic>
        <p:nvPicPr>
          <p:cNvPr id="2" name="Fit_L01_P02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007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たとえば，ボリビアでは，ほとんどの人が</a:t>
            </a:r>
            <a:r>
              <a:rPr lang="en-US" altLang="ja-JP" dirty="0"/>
              <a:t>O</a:t>
            </a:r>
            <a:r>
              <a:rPr lang="ja-JP" altLang="en-US" dirty="0"/>
              <a:t>型の血液です。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42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For example, in Bolivia, most people have type O blood. </a:t>
            </a:r>
            <a:endParaRPr kumimoji="1" lang="ja-JP" altLang="en-US" dirty="0"/>
          </a:p>
        </p:txBody>
      </p:sp>
      <p:pic>
        <p:nvPicPr>
          <p:cNvPr id="2" name="Fit_L01_P02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4144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そのような国では，人々は血液型が性格を表すとは考えていません。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08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In such countries, people do not think that blood type shows personality.</a:t>
            </a:r>
            <a:endParaRPr kumimoji="1" lang="ja-JP" altLang="en-US" dirty="0"/>
          </a:p>
        </p:txBody>
      </p:sp>
      <p:pic>
        <p:nvPicPr>
          <p:cNvPr id="2" name="Fit_L01_P02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120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外国の</a:t>
            </a:r>
          </a:p>
        </p:txBody>
      </p:sp>
    </p:spTree>
    <p:extLst>
      <p:ext uri="{BB962C8B-B14F-4D97-AF65-F5344CB8AC3E}">
        <p14:creationId xmlns:p14="http://schemas.microsoft.com/office/powerpoint/2010/main" val="20792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もう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理由としては，日本人はたいてい自分の血液型を知っていることです。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70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For another thing, Japanese people usually know their blood types.</a:t>
            </a:r>
            <a:endParaRPr kumimoji="1" lang="ja-JP" altLang="en-US" dirty="0"/>
          </a:p>
        </p:txBody>
      </p:sp>
      <p:pic>
        <p:nvPicPr>
          <p:cNvPr id="2" name="Fit_L01_P02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097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しかし，外国の多くの人はそれらを知りません。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3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However, many people in foreign countries do not know them. </a:t>
            </a:r>
            <a:endParaRPr kumimoji="1" lang="ja-JP" altLang="en-US" dirty="0"/>
          </a:p>
        </p:txBody>
      </p:sp>
      <p:pic>
        <p:nvPicPr>
          <p:cNvPr id="2" name="Fit_L01_P02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1972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アメリカ合衆国やヨーロッパ出身の人に，「あなたの血液型は何型ですか。」と尋ねてください。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52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Ask a person from the United States or Europe, “What’s your blood type?” </a:t>
            </a:r>
            <a:endParaRPr kumimoji="1" lang="ja-JP" altLang="en-US" dirty="0"/>
          </a:p>
        </p:txBody>
      </p:sp>
      <p:pic>
        <p:nvPicPr>
          <p:cNvPr id="2" name="Fit_L01_P02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757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308324"/>
          </a:xfrm>
        </p:spPr>
        <p:txBody>
          <a:bodyPr/>
          <a:lstStyle/>
          <a:p>
            <a:r>
              <a:rPr lang="ja-JP" altLang="en-US" dirty="0"/>
              <a:t>すると，その人は「なぜあなたはそれを尋ねるのですか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64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t_L01_P02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Then, the person may say, “Why do you ask that?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87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308324"/>
          </a:xfrm>
        </p:spPr>
        <p:txBody>
          <a:bodyPr/>
          <a:lstStyle/>
          <a:p>
            <a:r>
              <a:rPr lang="ja-JP" altLang="en-US" dirty="0" smtClean="0"/>
              <a:t>医者</a:t>
            </a:r>
            <a:r>
              <a:rPr lang="ja-JP" altLang="en-US" dirty="0"/>
              <a:t>だけが血液型について知っています。」と言うかもしれません。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29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t_L01_P02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Only doctors know about blood type.” </a:t>
            </a:r>
          </a:p>
        </p:txBody>
      </p:sp>
    </p:spTree>
    <p:extLst>
      <p:ext uri="{BB962C8B-B14F-4D97-AF65-F5344CB8AC3E}">
        <p14:creationId xmlns:p14="http://schemas.microsoft.com/office/powerpoint/2010/main" val="1011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1408</Words>
  <Application>Microsoft Office PowerPoint</Application>
  <PresentationFormat>ワイド画面</PresentationFormat>
  <Paragraphs>126</Paragraphs>
  <Slides>102</Slides>
  <Notes>0</Notes>
  <HiddenSlides>0</HiddenSlides>
  <MMClips>47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102</vt:i4>
      </vt:variant>
    </vt:vector>
  </HeadingPairs>
  <TitlesOfParts>
    <vt:vector size="107" baseType="lpstr">
      <vt:lpstr>ＭＳ Ｐゴシック</vt:lpstr>
      <vt:lpstr>Arial</vt:lpstr>
      <vt:lpstr>Calibri</vt:lpstr>
      <vt:lpstr>Calibri Light</vt:lpstr>
      <vt:lpstr>Office Theme</vt:lpstr>
      <vt:lpstr>Lesson 1</vt:lpstr>
      <vt:lpstr>本日のメニュー</vt:lpstr>
      <vt:lpstr>１　単語の確認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　本文の内容確認・音読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 Biomimetics</dc:title>
  <dc:creator>横田佳奈</dc:creator>
  <cp:lastModifiedBy>川崎 征之</cp:lastModifiedBy>
  <cp:revision>48</cp:revision>
  <dcterms:created xsi:type="dcterms:W3CDTF">2016-06-24T01:46:52Z</dcterms:created>
  <dcterms:modified xsi:type="dcterms:W3CDTF">2020-05-12T01:40:44Z</dcterms:modified>
</cp:coreProperties>
</file>