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2.xml" ContentType="application/vnd.openxmlformats-officedocument.presentationml.slide+xml"/>
  <Override PartName="/ppt/slides/slide28.xml" ContentType="application/vnd.openxmlformats-officedocument.presentationml.slide+xml"/>
  <Override PartName="/ppt/slides/slide30.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29.xml" ContentType="application/vnd.openxmlformats-officedocument.presentationml.slide+xml"/>
  <Override PartName="/ppt/slideMasters/slideMaster3.xml" ContentType="application/vnd.openxmlformats-officedocument.presentationml.slideMaster+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slideMasters/slideMaster1.xml" ContentType="application/vnd.openxmlformats-officedocument.presentationml.slideMaster+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slideMasters/slideMaster2.xml" ContentType="application/vnd.openxmlformats-officedocument.presentationml.slideMaster+xml"/>
  <Override PartName="/ppt/notesSlides/notesSlide24.xml" ContentType="application/vnd.openxmlformats-officedocument.presentationml.notesSlide+xml"/>
  <Override PartName="/ppt/notesSlides/notesSlide28.xml" ContentType="application/vnd.openxmlformats-officedocument.presentationml.notesSlide+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slideLayouts/slideLayout13.xml" ContentType="application/vnd.openxmlformats-officedocument.presentationml.slideLayout+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2.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19.xml" ContentType="application/vnd.openxmlformats-officedocument.presentationml.notesSlide+xml"/>
  <Override PartName="/ppt/notesSlides/notesSlide15.xml" ContentType="application/vnd.openxmlformats-officedocument.presentationml.notesSlide+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notesSlides/notesSlide21.xml" ContentType="application/vnd.openxmlformats-officedocument.presentationml.notesSlide+xml"/>
  <Override PartName="/ppt/slideLayouts/slideLayout8.xml" ContentType="application/vnd.openxmlformats-officedocument.presentationml.slideLayout+xml"/>
  <Override PartName="/ppt/slideLayouts/slideLayout1.xml" ContentType="application/vnd.openxmlformats-officedocument.presentationml.slideLayout+xml"/>
  <Override PartName="/ppt/slideLayouts/slideLayout7.xml" ContentType="application/vnd.openxmlformats-officedocument.presentationml.slideLayout+xml"/>
  <Override PartName="/ppt/slideLayouts/slideLayout4.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20.xml" ContentType="application/vnd.openxmlformats-officedocument.presentationml.notesSlide+xml"/>
  <Override PartName="/ppt/slideLayouts/slideLayout3.xml" ContentType="application/vnd.openxmlformats-officedocument.presentationml.slideLayout+xml"/>
  <Override PartName="/ppt/theme/theme1.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2.xml" ContentType="application/vnd.openxmlformats-officedocument.theme+xml"/>
  <Override PartName="/ppt/theme/theme5.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74" r:id="rId3"/>
  </p:sldMasterIdLst>
  <p:notesMasterIdLst>
    <p:notesMasterId r:id="rId36"/>
  </p:notesMasterIdLst>
  <p:handoutMasterIdLst>
    <p:handoutMasterId r:id="rId37"/>
  </p:handoutMasterIdLst>
  <p:sldIdLst>
    <p:sldId id="257" r:id="rId4"/>
    <p:sldId id="258" r:id="rId5"/>
    <p:sldId id="259" r:id="rId6"/>
    <p:sldId id="308" r:id="rId7"/>
    <p:sldId id="309" r:id="rId8"/>
    <p:sldId id="276" r:id="rId9"/>
    <p:sldId id="266" r:id="rId10"/>
    <p:sldId id="265" r:id="rId11"/>
    <p:sldId id="305" r:id="rId12"/>
    <p:sldId id="256" r:id="rId13"/>
    <p:sldId id="269" r:id="rId14"/>
    <p:sldId id="260" r:id="rId15"/>
    <p:sldId id="263" r:id="rId16"/>
    <p:sldId id="262" r:id="rId17"/>
    <p:sldId id="264" r:id="rId18"/>
    <p:sldId id="261" r:id="rId19"/>
    <p:sldId id="271" r:id="rId20"/>
    <p:sldId id="272" r:id="rId21"/>
    <p:sldId id="273" r:id="rId22"/>
    <p:sldId id="267" r:id="rId23"/>
    <p:sldId id="274" r:id="rId24"/>
    <p:sldId id="275" r:id="rId25"/>
    <p:sldId id="270" r:id="rId26"/>
    <p:sldId id="268" r:id="rId27"/>
    <p:sldId id="310" r:id="rId28"/>
    <p:sldId id="291" r:id="rId29"/>
    <p:sldId id="292" r:id="rId30"/>
    <p:sldId id="306" r:id="rId31"/>
    <p:sldId id="307" r:id="rId32"/>
    <p:sldId id="299" r:id="rId33"/>
    <p:sldId id="296" r:id="rId34"/>
    <p:sldId id="297" r:id="rId35"/>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267" autoAdjust="0"/>
    <p:restoredTop sz="81889" autoAdjust="0"/>
  </p:normalViewPr>
  <p:slideViewPr>
    <p:cSldViewPr snapToGrid="0">
      <p:cViewPr varScale="1">
        <p:scale>
          <a:sx n="56" d="100"/>
          <a:sy n="56" d="100"/>
        </p:scale>
        <p:origin x="1364" y="5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0" d="100"/>
        <a:sy n="60" d="100"/>
      </p:scale>
      <p:origin x="0" y="0"/>
    </p:cViewPr>
  </p:sorterViewPr>
  <p:notesViewPr>
    <p:cSldViewPr snapToGrid="0">
      <p:cViewPr>
        <p:scale>
          <a:sx n="100" d="100"/>
          <a:sy n="100" d="100"/>
        </p:scale>
        <p:origin x="2438" y="-223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customXml" Target="../customXml/item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customXml" Target="../customXml/item3.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customXml" Target="../customXml/item2.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4763" y="0"/>
            <a:ext cx="2919412" cy="495300"/>
          </a:xfrm>
          <a:prstGeom prst="rect">
            <a:avLst/>
          </a:prstGeom>
        </p:spPr>
        <p:txBody>
          <a:bodyPr vert="horz" lIns="91440" tIns="45720" rIns="91440" bIns="45720" rtlCol="0"/>
          <a:lstStyle>
            <a:lvl1pPr algn="r">
              <a:defRPr sz="1200"/>
            </a:lvl1pPr>
          </a:lstStyle>
          <a:p>
            <a:fld id="{B627336F-EA45-43CA-9DCC-34E318E87929}" type="datetimeFigureOut">
              <a:rPr kumimoji="1" lang="ja-JP" altLang="en-US" smtClean="0"/>
              <a:t>2021/2/8</a:t>
            </a:fld>
            <a:endParaRPr kumimoji="1" lang="ja-JP" altLang="en-US"/>
          </a:p>
        </p:txBody>
      </p:sp>
      <p:sp>
        <p:nvSpPr>
          <p:cNvPr id="4" name="フッター プレースホルダー 3"/>
          <p:cNvSpPr>
            <a:spLocks noGrp="1"/>
          </p:cNvSpPr>
          <p:nvPr>
            <p:ph type="ftr" sz="quarter" idx="2"/>
          </p:nvPr>
        </p:nvSpPr>
        <p:spPr>
          <a:xfrm>
            <a:off x="0" y="9371013"/>
            <a:ext cx="291941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4763" y="9371013"/>
            <a:ext cx="2919412" cy="495300"/>
          </a:xfrm>
          <a:prstGeom prst="rect">
            <a:avLst/>
          </a:prstGeom>
        </p:spPr>
        <p:txBody>
          <a:bodyPr vert="horz" lIns="91440" tIns="45720" rIns="91440" bIns="45720" rtlCol="0" anchor="b"/>
          <a:lstStyle>
            <a:lvl1pPr algn="r">
              <a:defRPr sz="1200"/>
            </a:lvl1pPr>
          </a:lstStyle>
          <a:p>
            <a:fld id="{620563B2-5617-440B-BAB2-DF7ED821CC8B}" type="slidenum">
              <a:rPr kumimoji="1" lang="ja-JP" altLang="en-US" smtClean="0"/>
              <a:t>‹#›</a:t>
            </a:fld>
            <a:endParaRPr kumimoji="1" lang="ja-JP" altLang="en-US"/>
          </a:p>
        </p:txBody>
      </p:sp>
    </p:spTree>
    <p:extLst>
      <p:ext uri="{BB962C8B-B14F-4D97-AF65-F5344CB8AC3E}">
        <p14:creationId xmlns:p14="http://schemas.microsoft.com/office/powerpoint/2010/main" val="20018531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787F3A8A-43B9-4690-9855-DBB7A5C57075}" type="datetimeFigureOut">
              <a:rPr kumimoji="1" lang="ja-JP" altLang="en-US" smtClean="0"/>
              <a:t>2021/2/8</a:t>
            </a:fld>
            <a:endParaRPr kumimoji="1" lang="ja-JP" altLang="en-US"/>
          </a:p>
        </p:txBody>
      </p:sp>
      <p:sp>
        <p:nvSpPr>
          <p:cNvPr id="4" name="スライド イメージ プレースホルダー 3"/>
          <p:cNvSpPr>
            <a:spLocks noGrp="1" noRot="1" noChangeAspect="1"/>
          </p:cNvSpPr>
          <p:nvPr>
            <p:ph type="sldImg" idx="2"/>
          </p:nvPr>
        </p:nvSpPr>
        <p:spPr>
          <a:xfrm>
            <a:off x="1149350" y="1233488"/>
            <a:ext cx="4437063"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08C1562F-4650-4ACA-906A-2D9646986BCB}" type="slidenum">
              <a:rPr kumimoji="1" lang="ja-JP" altLang="en-US" smtClean="0"/>
              <a:t>‹#›</a:t>
            </a:fld>
            <a:endParaRPr kumimoji="1" lang="ja-JP" altLang="en-US"/>
          </a:p>
        </p:txBody>
      </p:sp>
    </p:spTree>
    <p:extLst>
      <p:ext uri="{BB962C8B-B14F-4D97-AF65-F5344CB8AC3E}">
        <p14:creationId xmlns:p14="http://schemas.microsoft.com/office/powerpoint/2010/main" val="207924921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latin typeface="+mn-ea"/>
                <a:ea typeface="+mn-ea"/>
              </a:rPr>
              <a:t>　皆さんこんにちは。ただいまご紹介をいただきました○○です。</a:t>
            </a:r>
            <a:endParaRPr kumimoji="1" lang="en-US" altLang="ja-JP" dirty="0" smtClean="0">
              <a:latin typeface="+mn-ea"/>
              <a:ea typeface="+mn-ea"/>
            </a:endParaRPr>
          </a:p>
          <a:p>
            <a:r>
              <a:rPr kumimoji="1" lang="ja-JP" altLang="en-US" dirty="0" smtClean="0">
                <a:latin typeface="+mn-ea"/>
                <a:ea typeface="+mn-ea"/>
              </a:rPr>
              <a:t>　本日は、入学説明会の貴重なお時間を頂戴して、大切なお子様が安全に安心してインターネットを利用するために保護者ができることについて、お話しをしたいと思います。どうぞ、お配りしているチラシをお手にとって、正面のスライドをご覧いただければと存じます。</a:t>
            </a:r>
            <a:endParaRPr kumimoji="1" lang="en-US" altLang="ja-JP" dirty="0" smtClean="0">
              <a:latin typeface="+mn-ea"/>
              <a:ea typeface="+mn-ea"/>
            </a:endParaRPr>
          </a:p>
          <a:p>
            <a:r>
              <a:rPr kumimoji="1" lang="ja-JP" altLang="en-US" dirty="0" smtClean="0">
                <a:latin typeface="+mn-ea"/>
                <a:ea typeface="+mn-ea"/>
              </a:rPr>
              <a:t>　（新入生が同席している場合は⇒この説明資料のスライドやお手元のチラシは保護者向けに作成したものですが、新入生の皆さんもインターネットを利用するうえで注意すべき点として、保護者の皆さんといっしょにしっかりとお聞き下さい。）</a:t>
            </a:r>
          </a:p>
          <a:p>
            <a:r>
              <a:rPr kumimoji="1" lang="ja-JP" altLang="en-US" dirty="0" smtClean="0">
                <a:latin typeface="+mn-ea"/>
                <a:ea typeface="+mn-ea"/>
              </a:rPr>
              <a:t>　仕事に、生活に、学びに</a:t>
            </a:r>
            <a:r>
              <a:rPr kumimoji="1" lang="en-US" altLang="ja-JP" dirty="0" smtClean="0">
                <a:latin typeface="+mn-ea"/>
                <a:ea typeface="+mn-ea"/>
              </a:rPr>
              <a:t>‥‥</a:t>
            </a:r>
            <a:r>
              <a:rPr kumimoji="1" lang="ja-JP" altLang="en-US" dirty="0" smtClean="0">
                <a:latin typeface="+mn-ea"/>
                <a:ea typeface="+mn-ea"/>
              </a:rPr>
              <a:t>今や、インターネットは、私たちの日常になくてはならない存在となっています。利用端末となるデジタル機器も多種多様になり、パソコンやスマートフォン、ケータイはもちろんのこと、タブレット</a:t>
            </a:r>
            <a:r>
              <a:rPr kumimoji="1" lang="en-US" altLang="ja-JP" dirty="0" smtClean="0">
                <a:latin typeface="+mn-ea"/>
                <a:ea typeface="+mn-ea"/>
              </a:rPr>
              <a:t>PC</a:t>
            </a:r>
            <a:r>
              <a:rPr kumimoji="1" lang="ja-JP" altLang="en-US" dirty="0" smtClean="0">
                <a:latin typeface="+mn-ea"/>
                <a:ea typeface="+mn-ea"/>
              </a:rPr>
              <a:t>や携帯型音楽プレイヤーでスマートフォン用のアプリを楽しんだり、小型ゲーム機でゲーム仲間とコミュニケーションをとったりする子供が特別ではなくなりました。さらに、そのようなデジタル機器の利用開始年齢は年々下がっており、「ケータイもスマホも持っていないから大丈夫」とは言いきれない時代になっています。</a:t>
            </a:r>
          </a:p>
        </p:txBody>
      </p:sp>
      <p:sp>
        <p:nvSpPr>
          <p:cNvPr id="4" name="スライド番号プレースホルダー 3"/>
          <p:cNvSpPr>
            <a:spLocks noGrp="1"/>
          </p:cNvSpPr>
          <p:nvPr>
            <p:ph type="sldNum" sz="quarter" idx="10"/>
          </p:nvPr>
        </p:nvSpPr>
        <p:spPr/>
        <p:txBody>
          <a:bodyPr/>
          <a:lstStyle/>
          <a:p>
            <a:fld id="{8EFE1BC6-56DB-4152-9D01-669C9BDA5A8A}" type="slidenum">
              <a:rPr kumimoji="1" lang="ja-JP" altLang="en-US" smtClean="0"/>
              <a:t>1</a:t>
            </a:fld>
            <a:endParaRPr kumimoji="1" lang="ja-JP" altLang="en-US"/>
          </a:p>
        </p:txBody>
      </p:sp>
    </p:spTree>
    <p:extLst>
      <p:ext uri="{BB962C8B-B14F-4D97-AF65-F5344CB8AC3E}">
        <p14:creationId xmlns:p14="http://schemas.microsoft.com/office/powerpoint/2010/main" val="22467467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r>
              <a:rPr kumimoji="1" lang="ja-JP" altLang="en-US" dirty="0" smtClean="0">
                <a:latin typeface="ＭＳ ゴシック" panose="020B0609070205080204" pitchFamily="49" charset="-128"/>
                <a:ea typeface="ＭＳ ゴシック" panose="020B0609070205080204" pitchFamily="49" charset="-128"/>
              </a:rPr>
              <a:t>（画面に沿って、事例の概略を説明し、適宜、以下の解説を加える。）</a:t>
            </a:r>
            <a:endParaRPr lang="en-US" altLang="ja-JP" dirty="0" smtClean="0">
              <a:latin typeface="ＭＳ ゴシック" panose="020B0609070205080204" pitchFamily="49" charset="-128"/>
              <a:ea typeface="ＭＳ ゴシック" panose="020B0609070205080204" pitchFamily="49" charset="-128"/>
            </a:endParaRPr>
          </a:p>
          <a:p>
            <a:r>
              <a:rPr lang="ja-JP" altLang="en-US" dirty="0">
                <a:latin typeface="ＭＳ ゴシック" panose="020B0609070205080204" pitchFamily="49" charset="-128"/>
                <a:ea typeface="ＭＳ ゴシック" panose="020B0609070205080204" pitchFamily="49" charset="-128"/>
              </a:rPr>
              <a:t>　</a:t>
            </a:r>
            <a:r>
              <a:rPr lang="ja-JP" altLang="en-US" dirty="0" smtClean="0">
                <a:latin typeface="ＭＳ ゴシック" panose="020B0609070205080204" pitchFamily="49" charset="-128"/>
                <a:ea typeface="ＭＳ ゴシック" panose="020B0609070205080204" pitchFamily="49" charset="-128"/>
              </a:rPr>
              <a:t>学び</a:t>
            </a:r>
            <a:r>
              <a:rPr lang="ja-JP" altLang="en-US" dirty="0">
                <a:latin typeface="ＭＳ ゴシック" panose="020B0609070205080204" pitchFamily="49" charset="-128"/>
                <a:ea typeface="ＭＳ ゴシック" panose="020B0609070205080204" pitchFamily="49" charset="-128"/>
              </a:rPr>
              <a:t>に、連絡に、趣味や娯楽に、スマホのある生活は当たり前になりつつ</a:t>
            </a:r>
            <a:r>
              <a:rPr lang="ja-JP" altLang="en-US" dirty="0" smtClean="0">
                <a:latin typeface="ＭＳ ゴシック" panose="020B0609070205080204" pitchFamily="49" charset="-128"/>
                <a:ea typeface="ＭＳ ゴシック" panose="020B0609070205080204" pitchFamily="49" charset="-128"/>
              </a:rPr>
              <a:t>あります。オンラインゲームをしたり、ネット動画を見たり、テレビ番組をスマホで見たり、スマホを使う時間は増える一方です。また、常に</a:t>
            </a:r>
            <a:r>
              <a:rPr lang="en-US" altLang="ja-JP" dirty="0" smtClean="0">
                <a:latin typeface="ＭＳ ゴシック" panose="020B0609070205080204" pitchFamily="49" charset="-128"/>
                <a:ea typeface="ＭＳ ゴシック" panose="020B0609070205080204" pitchFamily="49" charset="-128"/>
              </a:rPr>
              <a:t>SNS</a:t>
            </a:r>
            <a:r>
              <a:rPr lang="ja-JP" altLang="en-US" dirty="0" smtClean="0">
                <a:latin typeface="ＭＳ ゴシック" panose="020B0609070205080204" pitchFamily="49" charset="-128"/>
                <a:ea typeface="ＭＳ ゴシック" panose="020B0609070205080204" pitchFamily="49" charset="-128"/>
              </a:rPr>
              <a:t>のメッセージが気になり、何事にも集中できなくなる子もいます。</a:t>
            </a:r>
            <a:endParaRPr lang="ja-JP" altLang="en-US" dirty="0">
              <a:latin typeface="ＭＳ ゴシック" panose="020B0609070205080204" pitchFamily="49" charset="-128"/>
              <a:ea typeface="ＭＳ ゴシック" panose="020B0609070205080204" pitchFamily="49" charset="-128"/>
            </a:endParaRPr>
          </a:p>
          <a:p>
            <a:r>
              <a:rPr lang="ja-JP" altLang="en-US" dirty="0" smtClean="0">
                <a:latin typeface="ＭＳ ゴシック" panose="020B0609070205080204" pitchFamily="49" charset="-128"/>
                <a:ea typeface="ＭＳ ゴシック" panose="020B0609070205080204" pitchFamily="49" charset="-128"/>
              </a:rPr>
              <a:t>　自分</a:t>
            </a:r>
            <a:r>
              <a:rPr lang="ja-JP" altLang="en-US" dirty="0">
                <a:latin typeface="ＭＳ ゴシック" panose="020B0609070205080204" pitchFamily="49" charset="-128"/>
                <a:ea typeface="ＭＳ ゴシック" panose="020B0609070205080204" pitchFamily="49" charset="-128"/>
              </a:rPr>
              <a:t>をコントロールできずスマホが手放せなくなると、日常生活に支障をきたすだけでなく、健康面でもマイナスです。適切な使い方ができるよう</a:t>
            </a:r>
            <a:r>
              <a:rPr lang="ja-JP" altLang="en-US" dirty="0" smtClean="0">
                <a:latin typeface="ＭＳ ゴシック" panose="020B0609070205080204" pitchFamily="49" charset="-128"/>
                <a:ea typeface="ＭＳ ゴシック" panose="020B0609070205080204" pitchFamily="49" charset="-128"/>
              </a:rPr>
              <a:t>、親子で利用</a:t>
            </a:r>
            <a:r>
              <a:rPr lang="ja-JP" altLang="en-US" dirty="0">
                <a:latin typeface="ＭＳ ゴシック" panose="020B0609070205080204" pitchFamily="49" charset="-128"/>
                <a:ea typeface="ＭＳ ゴシック" panose="020B0609070205080204" pitchFamily="49" charset="-128"/>
              </a:rPr>
              <a:t>のルールを話し合い、保護者が利用状況を把握するよう心がけましょう</a:t>
            </a:r>
            <a:r>
              <a:rPr lang="ja-JP" altLang="en-US" dirty="0" smtClean="0">
                <a:latin typeface="ＭＳ ゴシック" panose="020B0609070205080204" pitchFamily="49" charset="-128"/>
                <a:ea typeface="ＭＳ ゴシック" panose="020B0609070205080204" pitchFamily="49" charset="-128"/>
              </a:rPr>
              <a:t>。学校行事や受験など「いざ！」というときに後悔しないよう、スマホ利用を自制する力を育てましょう。</a:t>
            </a:r>
            <a:endParaRPr lang="en-US" altLang="ja-JP" dirty="0" smtClean="0">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10"/>
          </p:nvPr>
        </p:nvSpPr>
        <p:spPr/>
        <p:txBody>
          <a:bodyPr/>
          <a:lstStyle/>
          <a:p>
            <a:fld id="{08C1562F-4650-4ACA-906A-2D9646986BCB}" type="slidenum">
              <a:rPr kumimoji="1" lang="ja-JP" altLang="en-US" smtClean="0"/>
              <a:t>10</a:t>
            </a:fld>
            <a:endParaRPr kumimoji="1" lang="ja-JP" altLang="en-US" dirty="0"/>
          </a:p>
        </p:txBody>
      </p:sp>
    </p:spTree>
    <p:extLst>
      <p:ext uri="{BB962C8B-B14F-4D97-AF65-F5344CB8AC3E}">
        <p14:creationId xmlns:p14="http://schemas.microsoft.com/office/powerpoint/2010/main" val="36100061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r>
              <a:rPr kumimoji="1" lang="ja-JP" altLang="en-US" dirty="0" smtClean="0">
                <a:latin typeface="ＭＳ ゴシック" panose="020B0609070205080204" pitchFamily="49" charset="-128"/>
                <a:ea typeface="ＭＳ ゴシック" panose="020B0609070205080204" pitchFamily="49" charset="-128"/>
              </a:rPr>
              <a:t>（画面に沿って、事例の概略を説明し、適宜、以下の解説を加える。）</a:t>
            </a:r>
          </a:p>
          <a:p>
            <a:r>
              <a:rPr kumimoji="1" lang="ja-JP" altLang="en-US" dirty="0" smtClean="0">
                <a:latin typeface="ＭＳ ゴシック" panose="020B0609070205080204" pitchFamily="49" charset="-128"/>
                <a:ea typeface="ＭＳ ゴシック" panose="020B0609070205080204" pitchFamily="49" charset="-128"/>
              </a:rPr>
              <a:t>　</a:t>
            </a:r>
            <a:r>
              <a:rPr lang="ja-JP" altLang="en-US" dirty="0">
                <a:latin typeface="ＭＳ ゴシック" panose="020B0609070205080204" pitchFamily="49" charset="-128"/>
                <a:ea typeface="ＭＳ ゴシック" panose="020B0609070205080204" pitchFamily="49" charset="-128"/>
              </a:rPr>
              <a:t>スマホや</a:t>
            </a:r>
            <a:r>
              <a:rPr lang="en-US" altLang="ja-JP" dirty="0">
                <a:latin typeface="ＭＳ ゴシック" panose="020B0609070205080204" pitchFamily="49" charset="-128"/>
                <a:ea typeface="ＭＳ ゴシック" panose="020B0609070205080204" pitchFamily="49" charset="-128"/>
              </a:rPr>
              <a:t>SNS</a:t>
            </a:r>
            <a:r>
              <a:rPr lang="ja-JP" altLang="en-US" dirty="0">
                <a:latin typeface="ＭＳ ゴシック" panose="020B0609070205080204" pitchFamily="49" charset="-128"/>
                <a:ea typeface="ＭＳ ゴシック" panose="020B0609070205080204" pitchFamily="49" charset="-128"/>
              </a:rPr>
              <a:t>の普及で新たな社会問題となったのが、いわゆる“</a:t>
            </a:r>
            <a:r>
              <a:rPr lang="en-US" altLang="ja-JP" dirty="0">
                <a:latin typeface="ＭＳ ゴシック" panose="020B0609070205080204" pitchFamily="49" charset="-128"/>
                <a:ea typeface="ＭＳ ゴシック" panose="020B0609070205080204" pitchFamily="49" charset="-128"/>
              </a:rPr>
              <a:t>SNS</a:t>
            </a:r>
            <a:r>
              <a:rPr lang="ja-JP" altLang="en-US" dirty="0" smtClean="0">
                <a:latin typeface="ＭＳ ゴシック" panose="020B0609070205080204" pitchFamily="49" charset="-128"/>
                <a:ea typeface="ＭＳ ゴシック" panose="020B0609070205080204" pitchFamily="49" charset="-128"/>
              </a:rPr>
              <a:t>いじめ</a:t>
            </a:r>
            <a:r>
              <a:rPr lang="en-US" altLang="ja-JP" dirty="0" smtClean="0">
                <a:latin typeface="ＭＳ ゴシック" panose="020B0609070205080204" pitchFamily="49" charset="-128"/>
                <a:ea typeface="ＭＳ ゴシック" panose="020B0609070205080204" pitchFamily="49" charset="-128"/>
              </a:rPr>
              <a:t>”</a:t>
            </a:r>
            <a:r>
              <a:rPr lang="ja-JP" altLang="en-US" dirty="0" err="1" smtClean="0">
                <a:latin typeface="ＭＳ ゴシック" panose="020B0609070205080204" pitchFamily="49" charset="-128"/>
                <a:ea typeface="ＭＳ ゴシック" panose="020B0609070205080204" pitchFamily="49" charset="-128"/>
              </a:rPr>
              <a:t>。</a:t>
            </a:r>
            <a:r>
              <a:rPr lang="ja-JP" altLang="en-US" dirty="0" smtClean="0">
                <a:latin typeface="ＭＳ ゴシック" panose="020B0609070205080204" pitchFamily="49" charset="-128"/>
                <a:ea typeface="ＭＳ ゴシック" panose="020B0609070205080204" pitchFamily="49" charset="-128"/>
              </a:rPr>
              <a:t>これまでの、</a:t>
            </a:r>
            <a:r>
              <a:rPr lang="en-US" altLang="ja-JP" dirty="0" smtClean="0">
                <a:latin typeface="ＭＳ ゴシック" panose="020B0609070205080204" pitchFamily="49" charset="-128"/>
                <a:ea typeface="ＭＳ ゴシック" panose="020B0609070205080204" pitchFamily="49" charset="-128"/>
              </a:rPr>
              <a:t>1</a:t>
            </a:r>
            <a:r>
              <a:rPr lang="ja-JP" altLang="en-US" dirty="0" smtClean="0">
                <a:latin typeface="ＭＳ ゴシック" panose="020B0609070205080204" pitchFamily="49" charset="-128"/>
                <a:ea typeface="ＭＳ ゴシック" panose="020B0609070205080204" pitchFamily="49" charset="-128"/>
              </a:rPr>
              <a:t>人の子を多数</a:t>
            </a:r>
            <a:r>
              <a:rPr lang="ja-JP" altLang="en-US" dirty="0">
                <a:latin typeface="ＭＳ ゴシック" panose="020B0609070205080204" pitchFamily="49" charset="-128"/>
                <a:ea typeface="ＭＳ ゴシック" panose="020B0609070205080204" pitchFamily="49" charset="-128"/>
              </a:rPr>
              <a:t>で追い詰める</a:t>
            </a:r>
            <a:r>
              <a:rPr lang="ja-JP" altLang="en-US" dirty="0" smtClean="0">
                <a:latin typeface="ＭＳ ゴシック" panose="020B0609070205080204" pitchFamily="49" charset="-128"/>
                <a:ea typeface="ＭＳ ゴシック" panose="020B0609070205080204" pitchFamily="49" charset="-128"/>
              </a:rPr>
              <a:t>、発言を無視する、いじめ・嫌がらせのネタとなる写真</a:t>
            </a:r>
            <a:r>
              <a:rPr lang="ja-JP" altLang="en-US" dirty="0">
                <a:latin typeface="ＭＳ ゴシック" panose="020B0609070205080204" pitchFamily="49" charset="-128"/>
                <a:ea typeface="ＭＳ ゴシック" panose="020B0609070205080204" pitchFamily="49" charset="-128"/>
              </a:rPr>
              <a:t>や動画</a:t>
            </a:r>
            <a:r>
              <a:rPr lang="ja-JP" altLang="en-US" dirty="0" smtClean="0">
                <a:latin typeface="ＭＳ ゴシック" panose="020B0609070205080204" pitchFamily="49" charset="-128"/>
                <a:ea typeface="ＭＳ ゴシック" panose="020B0609070205080204" pitchFamily="49" charset="-128"/>
              </a:rPr>
              <a:t>を共有する、グループから外す（または新た</a:t>
            </a:r>
            <a:r>
              <a:rPr lang="ja-JP" altLang="en-US" dirty="0">
                <a:latin typeface="ＭＳ ゴシック" panose="020B0609070205080204" pitchFamily="49" charset="-128"/>
                <a:ea typeface="ＭＳ ゴシック" panose="020B0609070205080204" pitchFamily="49" charset="-128"/>
              </a:rPr>
              <a:t>なグループを</a:t>
            </a:r>
            <a:r>
              <a:rPr lang="ja-JP" altLang="en-US" dirty="0" smtClean="0">
                <a:latin typeface="ＭＳ ゴシック" panose="020B0609070205080204" pitchFamily="49" charset="-128"/>
                <a:ea typeface="ＭＳ ゴシック" panose="020B0609070205080204" pitchFamily="49" charset="-128"/>
              </a:rPr>
              <a:t>作り会話を移動）などに加え、最近は「ステメ</a:t>
            </a:r>
            <a:r>
              <a:rPr lang="en-US" altLang="ja-JP" dirty="0" smtClean="0">
                <a:latin typeface="ＭＳ ゴシック" panose="020B0609070205080204" pitchFamily="49" charset="-128"/>
                <a:ea typeface="ＭＳ ゴシック" panose="020B0609070205080204" pitchFamily="49" charset="-128"/>
              </a:rPr>
              <a:t>*</a:t>
            </a:r>
            <a:r>
              <a:rPr lang="ja-JP" altLang="en-US" dirty="0" smtClean="0">
                <a:latin typeface="ＭＳ ゴシック" panose="020B0609070205080204" pitchFamily="49" charset="-128"/>
                <a:ea typeface="ＭＳ ゴシック" panose="020B0609070205080204" pitchFamily="49" charset="-128"/>
              </a:rPr>
              <a:t>」を悪用した嫌がらせも全国で起きています。</a:t>
            </a:r>
            <a:endParaRPr lang="en-US" altLang="ja-JP" dirty="0" smtClean="0">
              <a:latin typeface="ＭＳ ゴシック" panose="020B0609070205080204" pitchFamily="49" charset="-128"/>
              <a:ea typeface="ＭＳ ゴシック" panose="020B0609070205080204" pitchFamily="49" charset="-128"/>
            </a:endParaRPr>
          </a:p>
          <a:p>
            <a:r>
              <a:rPr lang="ja-JP" altLang="en-US" dirty="0" smtClean="0">
                <a:latin typeface="ＭＳ ゴシック" panose="020B0609070205080204" pitchFamily="49" charset="-128"/>
                <a:ea typeface="ＭＳ ゴシック" panose="020B0609070205080204" pitchFamily="49" charset="-128"/>
              </a:rPr>
              <a:t>　メンバー</a:t>
            </a:r>
            <a:r>
              <a:rPr lang="ja-JP" altLang="en-US" dirty="0">
                <a:latin typeface="ＭＳ ゴシック" panose="020B0609070205080204" pitchFamily="49" charset="-128"/>
                <a:ea typeface="ＭＳ ゴシック" panose="020B0609070205080204" pitchFamily="49" charset="-128"/>
              </a:rPr>
              <a:t>以外</a:t>
            </a:r>
            <a:r>
              <a:rPr lang="ja-JP" altLang="en-US" dirty="0" smtClean="0">
                <a:latin typeface="ＭＳ ゴシック" panose="020B0609070205080204" pitchFamily="49" charset="-128"/>
                <a:ea typeface="ＭＳ ゴシック" panose="020B0609070205080204" pitchFamily="49" charset="-128"/>
              </a:rPr>
              <a:t>はこと</a:t>
            </a:r>
            <a:r>
              <a:rPr lang="ja-JP" altLang="en-US" dirty="0">
                <a:latin typeface="ＭＳ ゴシック" panose="020B0609070205080204" pitchFamily="49" charset="-128"/>
                <a:ea typeface="ＭＳ ゴシック" panose="020B0609070205080204" pitchFamily="49" charset="-128"/>
              </a:rPr>
              <a:t>が</a:t>
            </a:r>
            <a:r>
              <a:rPr lang="ja-JP" altLang="en-US" dirty="0" smtClean="0">
                <a:latin typeface="ＭＳ ゴシック" panose="020B0609070205080204" pitchFamily="49" charset="-128"/>
                <a:ea typeface="ＭＳ ゴシック" panose="020B0609070205080204" pitchFamily="49" charset="-128"/>
              </a:rPr>
              <a:t>できないグループトーク、誰宛てかを一切書かない悪口ステメ、いずれも人目につきにくく発見</a:t>
            </a:r>
            <a:r>
              <a:rPr lang="ja-JP" altLang="en-US" dirty="0">
                <a:latin typeface="ＭＳ ゴシック" panose="020B0609070205080204" pitchFamily="49" charset="-128"/>
                <a:ea typeface="ＭＳ ゴシック" panose="020B0609070205080204" pitchFamily="49" charset="-128"/>
              </a:rPr>
              <a:t>が遅れがち</a:t>
            </a:r>
            <a:r>
              <a:rPr lang="ja-JP" altLang="en-US" dirty="0" smtClean="0">
                <a:latin typeface="ＭＳ ゴシック" panose="020B0609070205080204" pitchFamily="49" charset="-128"/>
                <a:ea typeface="ＭＳ ゴシック" panose="020B0609070205080204" pitchFamily="49" charset="-128"/>
              </a:rPr>
              <a:t>。保護者等が日々の様子や会話から変化・違和感を察することが早期発見・解決の鍵。気になった画面をスクリーンショット等に残して保護者や先生に相談しましょう。</a:t>
            </a:r>
            <a:endParaRPr lang="en-US" altLang="ja-JP" dirty="0" smtClean="0">
              <a:latin typeface="ＭＳ ゴシック" panose="020B0609070205080204" pitchFamily="49" charset="-128"/>
              <a:ea typeface="ＭＳ ゴシック" panose="020B0609070205080204" pitchFamily="49" charset="-128"/>
            </a:endParaRPr>
          </a:p>
          <a:p>
            <a:r>
              <a:rPr lang="ja-JP" altLang="en-US" dirty="0" smtClean="0">
                <a:latin typeface="ＭＳ ゴシック" panose="020B0609070205080204" pitchFamily="49" charset="-128"/>
                <a:ea typeface="ＭＳ ゴシック" panose="020B0609070205080204" pitchFamily="49" charset="-128"/>
              </a:rPr>
              <a:t>＊「ステメ」とは、ステータスメッセージの略で、メッセージアプリのプロフィール欄に書ける一言メッセージのこと。ステメを使ったいじめやトラブルが増えている。</a:t>
            </a:r>
          </a:p>
        </p:txBody>
      </p:sp>
      <p:sp>
        <p:nvSpPr>
          <p:cNvPr id="4" name="スライド番号プレースホルダー 3"/>
          <p:cNvSpPr>
            <a:spLocks noGrp="1"/>
          </p:cNvSpPr>
          <p:nvPr>
            <p:ph type="sldNum" sz="quarter" idx="10"/>
          </p:nvPr>
        </p:nvSpPr>
        <p:spPr/>
        <p:txBody>
          <a:bodyPr/>
          <a:lstStyle/>
          <a:p>
            <a:fld id="{08C1562F-4650-4ACA-906A-2D9646986BCB}" type="slidenum">
              <a:rPr kumimoji="1" lang="ja-JP" altLang="en-US" smtClean="0"/>
              <a:t>11</a:t>
            </a:fld>
            <a:endParaRPr kumimoji="1" lang="ja-JP" altLang="en-US"/>
          </a:p>
        </p:txBody>
      </p:sp>
    </p:spTree>
    <p:extLst>
      <p:ext uri="{BB962C8B-B14F-4D97-AF65-F5344CB8AC3E}">
        <p14:creationId xmlns:p14="http://schemas.microsoft.com/office/powerpoint/2010/main" val="13173931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r>
              <a:rPr kumimoji="1" lang="ja-JP" altLang="en-US" dirty="0" smtClean="0">
                <a:latin typeface="ＭＳ ゴシック" panose="020B0609070205080204" pitchFamily="49" charset="-128"/>
                <a:ea typeface="ＭＳ ゴシック" panose="020B0609070205080204" pitchFamily="49" charset="-128"/>
              </a:rPr>
              <a:t>（画面に沿って、事例の概略を説明し、適宜、以下の解説を加える。）</a:t>
            </a:r>
          </a:p>
          <a:p>
            <a:r>
              <a:rPr kumimoji="1" lang="ja-JP" altLang="en-US" dirty="0" smtClean="0">
                <a:latin typeface="ＭＳ ゴシック" panose="020B0609070205080204" pitchFamily="49" charset="-128"/>
                <a:ea typeface="ＭＳ ゴシック" panose="020B0609070205080204" pitchFamily="49" charset="-128"/>
              </a:rPr>
              <a:t>　日本中どこへ行っても、</a:t>
            </a:r>
            <a:r>
              <a:rPr kumimoji="1" lang="ja-JP" altLang="en-US" dirty="0" err="1" smtClean="0">
                <a:latin typeface="ＭＳ ゴシック" panose="020B0609070205080204" pitchFamily="49" charset="-128"/>
                <a:ea typeface="ＭＳ ゴシック" panose="020B0609070205080204" pitchFamily="49" charset="-128"/>
              </a:rPr>
              <a:t>ながら</a:t>
            </a:r>
            <a:r>
              <a:rPr kumimoji="1" lang="ja-JP" altLang="en-US" dirty="0" smtClean="0">
                <a:latin typeface="ＭＳ ゴシック" panose="020B0609070205080204" pitchFamily="49" charset="-128"/>
                <a:ea typeface="ＭＳ ゴシック" panose="020B0609070205080204" pitchFamily="49" charset="-128"/>
              </a:rPr>
              <a:t>スマホを見かけない日はありません。観光地では、石段や坂道を後ろ向きに登りながら動画を撮影している人も。日本人だけではないことから、世界的な問題と言えるかもしれません。</a:t>
            </a:r>
            <a:endParaRPr kumimoji="1" lang="en-US" altLang="ja-JP" dirty="0" smtClean="0">
              <a:latin typeface="ＭＳ ゴシック" panose="020B0609070205080204" pitchFamily="49" charset="-128"/>
              <a:ea typeface="ＭＳ ゴシック" panose="020B0609070205080204" pitchFamily="49" charset="-128"/>
            </a:endParaRPr>
          </a:p>
          <a:p>
            <a:r>
              <a:rPr kumimoji="1" lang="ja-JP" altLang="en-US" dirty="0" smtClean="0">
                <a:latin typeface="ＭＳ ゴシック" panose="020B0609070205080204" pitchFamily="49" charset="-128"/>
                <a:ea typeface="ＭＳ ゴシック" panose="020B0609070205080204" pitchFamily="49" charset="-128"/>
              </a:rPr>
              <a:t>　日本盲人会連合の調査によれば、歩きスマホで何らかの被害を受けたことがあると答えた</a:t>
            </a:r>
            <a:r>
              <a:rPr kumimoji="1" lang="ja-JP" altLang="en-US" dirty="0" err="1" smtClean="0">
                <a:latin typeface="ＭＳ ゴシック" panose="020B0609070205080204" pitchFamily="49" charset="-128"/>
                <a:ea typeface="ＭＳ ゴシック" panose="020B0609070205080204" pitchFamily="49" charset="-128"/>
              </a:rPr>
              <a:t>視覚障がい</a:t>
            </a:r>
            <a:r>
              <a:rPr kumimoji="1" lang="ja-JP" altLang="en-US" dirty="0" smtClean="0">
                <a:latin typeface="ＭＳ ゴシック" panose="020B0609070205080204" pitchFamily="49" charset="-128"/>
                <a:ea typeface="ＭＳ ゴシック" panose="020B0609070205080204" pitchFamily="49" charset="-128"/>
              </a:rPr>
              <a:t>者は</a:t>
            </a:r>
            <a:r>
              <a:rPr kumimoji="1" lang="en-US" altLang="ja-JP" dirty="0" smtClean="0">
                <a:latin typeface="ＭＳ ゴシック" panose="020B0609070205080204" pitchFamily="49" charset="-128"/>
                <a:ea typeface="ＭＳ ゴシック" panose="020B0609070205080204" pitchFamily="49" charset="-128"/>
              </a:rPr>
              <a:t>2</a:t>
            </a:r>
            <a:r>
              <a:rPr kumimoji="1" lang="ja-JP" altLang="en-US" dirty="0" smtClean="0">
                <a:latin typeface="ＭＳ ゴシック" panose="020B0609070205080204" pitchFamily="49" charset="-128"/>
                <a:ea typeface="ＭＳ ゴシック" panose="020B0609070205080204" pitchFamily="49" charset="-128"/>
              </a:rPr>
              <a:t>人に</a:t>
            </a:r>
            <a:r>
              <a:rPr kumimoji="1" lang="en-US" altLang="ja-JP" dirty="0" smtClean="0">
                <a:latin typeface="ＭＳ ゴシック" panose="020B0609070205080204" pitchFamily="49" charset="-128"/>
                <a:ea typeface="ＭＳ ゴシック" panose="020B0609070205080204" pitchFamily="49" charset="-128"/>
              </a:rPr>
              <a:t>1</a:t>
            </a:r>
            <a:r>
              <a:rPr kumimoji="1" lang="ja-JP" altLang="en-US" dirty="0" smtClean="0">
                <a:latin typeface="ＭＳ ゴシック" panose="020B0609070205080204" pitchFamily="49" charset="-128"/>
                <a:ea typeface="ＭＳ ゴシック" panose="020B0609070205080204" pitchFamily="49" charset="-128"/>
              </a:rPr>
              <a:t>人。点字ブロック上の衝突事故あるようですが、健常者が前を見て歩いていれば起きないはず。スマホを使うテクニックよりも、マナーやモラルの向上が急がれます。</a:t>
            </a:r>
            <a:endParaRPr kumimoji="1" lang="en-US" altLang="ja-JP" dirty="0" smtClean="0">
              <a:latin typeface="ＭＳ ゴシック" panose="020B0609070205080204" pitchFamily="49" charset="-128"/>
              <a:ea typeface="ＭＳ ゴシック" panose="020B0609070205080204" pitchFamily="49" charset="-128"/>
            </a:endParaRPr>
          </a:p>
          <a:p>
            <a:r>
              <a:rPr kumimoji="1" lang="ja-JP" altLang="en-US" dirty="0" smtClean="0">
                <a:latin typeface="ＭＳ ゴシック" panose="020B0609070205080204" pitchFamily="49" charset="-128"/>
                <a:ea typeface="ＭＳ ゴシック" panose="020B0609070205080204" pitchFamily="49" charset="-128"/>
              </a:rPr>
              <a:t>　命に関わる事故、巨額の賠償金、一生残る心の傷・・・大人も子供も、外出先での行動を見直しましょう。</a:t>
            </a:r>
            <a:endParaRPr kumimoji="1" lang="en-US" altLang="ja-JP" dirty="0" smtClean="0">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10"/>
          </p:nvPr>
        </p:nvSpPr>
        <p:spPr/>
        <p:txBody>
          <a:bodyPr/>
          <a:lstStyle/>
          <a:p>
            <a:fld id="{08C1562F-4650-4ACA-906A-2D9646986BCB}" type="slidenum">
              <a:rPr kumimoji="1" lang="ja-JP" altLang="en-US" smtClean="0"/>
              <a:t>12</a:t>
            </a:fld>
            <a:endParaRPr kumimoji="1" lang="ja-JP" altLang="en-US"/>
          </a:p>
        </p:txBody>
      </p:sp>
    </p:spTree>
    <p:extLst>
      <p:ext uri="{BB962C8B-B14F-4D97-AF65-F5344CB8AC3E}">
        <p14:creationId xmlns:p14="http://schemas.microsoft.com/office/powerpoint/2010/main" val="23344631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r>
              <a:rPr kumimoji="1" lang="ja-JP" altLang="en-US" dirty="0" smtClean="0">
                <a:latin typeface="ＭＳ ゴシック" panose="020B0609070205080204" pitchFamily="49" charset="-128"/>
                <a:ea typeface="ＭＳ ゴシック" panose="020B0609070205080204" pitchFamily="49" charset="-128"/>
              </a:rPr>
              <a:t>（画面に沿って、事例の概略を説明し、適宜、以下の解説を加える。）</a:t>
            </a:r>
          </a:p>
          <a:p>
            <a:r>
              <a:rPr kumimoji="1" lang="ja-JP" altLang="en-US" dirty="0" smtClean="0">
                <a:latin typeface="ＭＳ ゴシック" panose="020B0609070205080204" pitchFamily="49" charset="-128"/>
                <a:ea typeface="ＭＳ ゴシック" panose="020B0609070205080204" pitchFamily="49" charset="-128"/>
              </a:rPr>
              <a:t>　落ち着いて考えれば、やっていいことかどうか判断がつく年齢になっても、そのときのノリや勢いで撮影し、公開してしまう人が後を絶ちません。アルバイト先で不衛生な動画をアップする若者の行為から、「バイトテロ」という言葉が誕生したほどですが、それらはいずれも「そもそもやってはいけないこと」のはず。</a:t>
            </a:r>
            <a:endParaRPr kumimoji="1" lang="en-US" altLang="ja-JP" dirty="0" smtClean="0">
              <a:latin typeface="ＭＳ ゴシック" panose="020B0609070205080204" pitchFamily="49" charset="-128"/>
              <a:ea typeface="ＭＳ ゴシック" panose="020B0609070205080204" pitchFamily="49" charset="-128"/>
            </a:endParaRPr>
          </a:p>
          <a:p>
            <a:r>
              <a:rPr kumimoji="1" lang="ja-JP" altLang="en-US" dirty="0" smtClean="0">
                <a:latin typeface="ＭＳ ゴシック" panose="020B0609070205080204" pitchFamily="49" charset="-128"/>
                <a:ea typeface="ＭＳ ゴシック" panose="020B0609070205080204" pitchFamily="49" charset="-128"/>
              </a:rPr>
              <a:t>　写真や動画だけでなく、なりすまし投稿やフェイク情報の書き込みなども、不適切投稿です。それらを探し、拡散させて晒し者にすることを楽しむ人もいます。ネットで広まればあっという間に個人が特定され、罪に問われたり賠償請求をされたりすることもあります。いたずら半分でしたことの代償は、恐ろしく大きいのです。</a:t>
            </a:r>
            <a:endParaRPr kumimoji="1" lang="en-US" altLang="ja-JP" dirty="0" smtClean="0">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10"/>
          </p:nvPr>
        </p:nvSpPr>
        <p:spPr/>
        <p:txBody>
          <a:bodyPr/>
          <a:lstStyle/>
          <a:p>
            <a:fld id="{08C1562F-4650-4ACA-906A-2D9646986BCB}" type="slidenum">
              <a:rPr kumimoji="1" lang="ja-JP" altLang="en-US" smtClean="0"/>
              <a:t>13</a:t>
            </a:fld>
            <a:endParaRPr kumimoji="1" lang="ja-JP" altLang="en-US"/>
          </a:p>
        </p:txBody>
      </p:sp>
    </p:spTree>
    <p:extLst>
      <p:ext uri="{BB962C8B-B14F-4D97-AF65-F5344CB8AC3E}">
        <p14:creationId xmlns:p14="http://schemas.microsoft.com/office/powerpoint/2010/main" val="18014858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r>
              <a:rPr kumimoji="1" lang="ja-JP" altLang="en-US" dirty="0" smtClean="0">
                <a:latin typeface="ＭＳ ゴシック" panose="020B0609070205080204" pitchFamily="49" charset="-128"/>
                <a:ea typeface="ＭＳ ゴシック" panose="020B0609070205080204" pitchFamily="49" charset="-128"/>
              </a:rPr>
              <a:t>（画面に沿って、事例の概略を説明し、適宜、以下の解説を加える。）</a:t>
            </a:r>
          </a:p>
          <a:p>
            <a:r>
              <a:rPr kumimoji="1" lang="ja-JP" altLang="en-US" dirty="0" smtClean="0">
                <a:latin typeface="ＭＳ ゴシック" panose="020B0609070205080204" pitchFamily="49" charset="-128"/>
                <a:ea typeface="ＭＳ ゴシック" panose="020B0609070205080204" pitchFamily="49" charset="-128"/>
              </a:rPr>
              <a:t>　</a:t>
            </a:r>
            <a:r>
              <a:rPr lang="ja-JP" altLang="en-US" dirty="0">
                <a:latin typeface="ＭＳ ゴシック" panose="020B0609070205080204" pitchFamily="49" charset="-128"/>
                <a:ea typeface="ＭＳ ゴシック" panose="020B0609070205080204" pitchFamily="49" charset="-128"/>
              </a:rPr>
              <a:t>夏休み、お正月、ゴールデンウィーク</a:t>
            </a:r>
            <a:r>
              <a:rPr lang="en-US" altLang="ja-JP" dirty="0">
                <a:latin typeface="ＭＳ ゴシック" panose="020B0609070205080204" pitchFamily="49" charset="-128"/>
                <a:ea typeface="ＭＳ ゴシック" panose="020B0609070205080204" pitchFamily="49" charset="-128"/>
              </a:rPr>
              <a:t>‥‥</a:t>
            </a:r>
            <a:r>
              <a:rPr lang="ja-JP" altLang="en-US" dirty="0">
                <a:latin typeface="ＭＳ ゴシック" panose="020B0609070205080204" pitchFamily="49" charset="-128"/>
                <a:ea typeface="ＭＳ ゴシック" panose="020B0609070205080204" pitchFamily="49" charset="-128"/>
              </a:rPr>
              <a:t>旅行にでかけることも多い長期休暇や連休ですが、リアルタイムで</a:t>
            </a:r>
            <a:r>
              <a:rPr lang="en-US" altLang="ja-JP" dirty="0">
                <a:latin typeface="ＭＳ ゴシック" panose="020B0609070205080204" pitchFamily="49" charset="-128"/>
                <a:ea typeface="ＭＳ ゴシック" panose="020B0609070205080204" pitchFamily="49" charset="-128"/>
              </a:rPr>
              <a:t>SNS</a:t>
            </a:r>
            <a:r>
              <a:rPr lang="ja-JP" altLang="en-US" dirty="0">
                <a:latin typeface="ＭＳ ゴシック" panose="020B0609070205080204" pitchFamily="49" charset="-128"/>
                <a:ea typeface="ＭＳ ゴシック" panose="020B0609070205080204" pitchFamily="49" charset="-128"/>
              </a:rPr>
              <a:t>に投稿すれば、「今、自宅は誰もいません！」と留守を公言しているようなもの。メッセージアプリのタイムラインへの投稿も同様、友だち限定にしていなければ誰でも読むことができてしまうので要注意です。</a:t>
            </a:r>
          </a:p>
          <a:p>
            <a:r>
              <a:rPr lang="ja-JP" altLang="en-US" dirty="0" smtClean="0">
                <a:latin typeface="ＭＳ ゴシック" panose="020B0609070205080204" pitchFamily="49" charset="-128"/>
                <a:ea typeface="ＭＳ ゴシック" panose="020B0609070205080204" pitchFamily="49" charset="-128"/>
              </a:rPr>
              <a:t>　</a:t>
            </a:r>
            <a:r>
              <a:rPr lang="en-US" altLang="ja-JP" dirty="0" smtClean="0">
                <a:latin typeface="ＭＳ ゴシック" panose="020B0609070205080204" pitchFamily="49" charset="-128"/>
                <a:ea typeface="ＭＳ ゴシック" panose="020B0609070205080204" pitchFamily="49" charset="-128"/>
              </a:rPr>
              <a:t>SNS</a:t>
            </a:r>
            <a:r>
              <a:rPr lang="ja-JP" altLang="en-US" dirty="0">
                <a:latin typeface="ＭＳ ゴシック" panose="020B0609070205080204" pitchFamily="49" charset="-128"/>
                <a:ea typeface="ＭＳ ゴシック" panose="020B0609070205080204" pitchFamily="49" charset="-128"/>
              </a:rPr>
              <a:t>がきっかけの空き巣被害も深刻ですが、「一人で留守番」が憶測できる投稿も危険です</a:t>
            </a:r>
            <a:r>
              <a:rPr lang="ja-JP" altLang="en-US" dirty="0" smtClean="0">
                <a:latin typeface="ＭＳ ゴシック" panose="020B0609070205080204" pitchFamily="49" charset="-128"/>
                <a:ea typeface="ＭＳ ゴシック" panose="020B0609070205080204" pitchFamily="49" charset="-128"/>
              </a:rPr>
              <a:t>。何気ない投稿</a:t>
            </a:r>
            <a:r>
              <a:rPr lang="ja-JP" altLang="en-US" dirty="0">
                <a:latin typeface="ＭＳ ゴシック" panose="020B0609070205080204" pitchFamily="49" charset="-128"/>
                <a:ea typeface="ＭＳ ゴシック" panose="020B0609070205080204" pitchFamily="49" charset="-128"/>
              </a:rPr>
              <a:t>が取り返しのつかない事態を招かないよう、送信前に必ず読み返す習慣をつけましょう。また、</a:t>
            </a:r>
            <a:r>
              <a:rPr lang="ja-JP" altLang="en-US" dirty="0" smtClean="0">
                <a:latin typeface="ＭＳ ゴシック" panose="020B0609070205080204" pitchFamily="49" charset="-128"/>
                <a:ea typeface="ＭＳ ゴシック" panose="020B0609070205080204" pitchFamily="49" charset="-128"/>
              </a:rPr>
              <a:t>非公開設定でも</a:t>
            </a:r>
            <a:r>
              <a:rPr lang="ja-JP" altLang="en-US" dirty="0">
                <a:latin typeface="ＭＳ ゴシック" panose="020B0609070205080204" pitchFamily="49" charset="-128"/>
                <a:ea typeface="ＭＳ ゴシック" panose="020B0609070205080204" pitchFamily="49" charset="-128"/>
              </a:rPr>
              <a:t>読んだ人のうっかりで人目にさらされることも。誰が読んでもいい内容に留めるのが、一番安全な方法です</a:t>
            </a:r>
            <a:r>
              <a:rPr lang="ja-JP" altLang="en-US" dirty="0" smtClean="0">
                <a:latin typeface="ＭＳ ゴシック" panose="020B0609070205080204" pitchFamily="49" charset="-128"/>
                <a:ea typeface="ＭＳ ゴシック" panose="020B0609070205080204" pitchFamily="49" charset="-128"/>
              </a:rPr>
              <a:t>。</a:t>
            </a:r>
            <a:endParaRPr lang="en-US" altLang="ja-JP" dirty="0" smtClean="0">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10"/>
          </p:nvPr>
        </p:nvSpPr>
        <p:spPr/>
        <p:txBody>
          <a:bodyPr/>
          <a:lstStyle/>
          <a:p>
            <a:fld id="{08C1562F-4650-4ACA-906A-2D9646986BCB}" type="slidenum">
              <a:rPr kumimoji="1" lang="ja-JP" altLang="en-US" smtClean="0"/>
              <a:t>14</a:t>
            </a:fld>
            <a:endParaRPr kumimoji="1" lang="ja-JP" altLang="en-US"/>
          </a:p>
        </p:txBody>
      </p:sp>
    </p:spTree>
    <p:extLst>
      <p:ext uri="{BB962C8B-B14F-4D97-AF65-F5344CB8AC3E}">
        <p14:creationId xmlns:p14="http://schemas.microsoft.com/office/powerpoint/2010/main" val="40759316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r>
              <a:rPr kumimoji="1" lang="ja-JP" altLang="en-US" dirty="0" smtClean="0">
                <a:latin typeface="ＭＳ ゴシック" panose="020B0609070205080204" pitchFamily="49" charset="-128"/>
                <a:ea typeface="ＭＳ ゴシック" panose="020B0609070205080204" pitchFamily="49" charset="-128"/>
              </a:rPr>
              <a:t>（画面に沿って、事例の概略を説明し、適宜、以下の解説を加える。）</a:t>
            </a:r>
          </a:p>
          <a:p>
            <a:r>
              <a:rPr kumimoji="1" lang="ja-JP" altLang="en-US" dirty="0" smtClean="0">
                <a:latin typeface="ＭＳ ゴシック" panose="020B0609070205080204" pitchFamily="49" charset="-128"/>
                <a:ea typeface="ＭＳ ゴシック" panose="020B0609070205080204" pitchFamily="49" charset="-128"/>
              </a:rPr>
              <a:t>　高額課金を心配する声は多いようですが、ゲーム会社ごとに定めた年齢層に応じた課金の上限設定（例：中学生以下５千円</a:t>
            </a:r>
            <a:r>
              <a:rPr kumimoji="1" lang="en-US" altLang="ja-JP" dirty="0" smtClean="0">
                <a:latin typeface="ＭＳ ゴシック" panose="020B0609070205080204" pitchFamily="49" charset="-128"/>
                <a:ea typeface="ＭＳ ゴシック" panose="020B0609070205080204" pitchFamily="49" charset="-128"/>
              </a:rPr>
              <a:t>/</a:t>
            </a:r>
            <a:r>
              <a:rPr kumimoji="1" lang="ja-JP" altLang="en-US" dirty="0" smtClean="0">
                <a:latin typeface="ＭＳ ゴシック" panose="020B0609070205080204" pitchFamily="49" charset="-128"/>
                <a:ea typeface="ＭＳ ゴシック" panose="020B0609070205080204" pitchFamily="49" charset="-128"/>
              </a:rPr>
              <a:t>高校生１万円）あ、プリペイドカード等を上手に活用しましょう。また、ゲームや</a:t>
            </a:r>
            <a:r>
              <a:rPr kumimoji="1" lang="en-US" altLang="ja-JP" dirty="0" smtClean="0">
                <a:latin typeface="ＭＳ ゴシック" panose="020B0609070205080204" pitchFamily="49" charset="-128"/>
                <a:ea typeface="ＭＳ ゴシック" panose="020B0609070205080204" pitchFamily="49" charset="-128"/>
              </a:rPr>
              <a:t>SNS</a:t>
            </a:r>
            <a:r>
              <a:rPr kumimoji="1" lang="ja-JP" altLang="en-US" dirty="0" smtClean="0">
                <a:latin typeface="ＭＳ ゴシック" panose="020B0609070205080204" pitchFamily="49" charset="-128"/>
                <a:ea typeface="ＭＳ ゴシック" panose="020B0609070205080204" pitchFamily="49" charset="-128"/>
              </a:rPr>
              <a:t>の</a:t>
            </a:r>
            <a:r>
              <a:rPr kumimoji="1" lang="en-US" altLang="ja-JP" dirty="0" smtClean="0">
                <a:latin typeface="ＭＳ ゴシック" panose="020B0609070205080204" pitchFamily="49" charset="-128"/>
                <a:ea typeface="ＭＳ ゴシック" panose="020B0609070205080204" pitchFamily="49" charset="-128"/>
              </a:rPr>
              <a:t>ID</a:t>
            </a:r>
            <a:r>
              <a:rPr kumimoji="1" lang="ja-JP" altLang="en-US" dirty="0" smtClean="0">
                <a:latin typeface="ＭＳ ゴシック" panose="020B0609070205080204" pitchFamily="49" charset="-128"/>
                <a:ea typeface="ＭＳ ゴシック" panose="020B0609070205080204" pitchFamily="49" charset="-128"/>
              </a:rPr>
              <a:t>・パスワードの悪用による被害への注意喚起も必要です。アカウントを乗っ取られる、ポイントやアイテムを奪われる、クラウド保存した写真を盗み見られるなど、被害はさまざま。親しい人でも</a:t>
            </a:r>
            <a:r>
              <a:rPr kumimoji="1" lang="en-US" altLang="ja-JP" dirty="0" smtClean="0">
                <a:latin typeface="ＭＳ ゴシック" panose="020B0609070205080204" pitchFamily="49" charset="-128"/>
                <a:ea typeface="ＭＳ ゴシック" panose="020B0609070205080204" pitchFamily="49" charset="-128"/>
              </a:rPr>
              <a:t>ID</a:t>
            </a:r>
            <a:r>
              <a:rPr kumimoji="1" lang="ja-JP" altLang="en-US" dirty="0" smtClean="0">
                <a:latin typeface="ＭＳ ゴシック" panose="020B0609070205080204" pitchFamily="49" charset="-128"/>
                <a:ea typeface="ＭＳ ゴシック" panose="020B0609070205080204" pitchFamily="49" charset="-128"/>
              </a:rPr>
              <a:t>・パスワードを教えてはダメ、他人の</a:t>
            </a:r>
            <a:r>
              <a:rPr kumimoji="1" lang="en-US" altLang="ja-JP" dirty="0" smtClean="0">
                <a:latin typeface="ＭＳ ゴシック" panose="020B0609070205080204" pitchFamily="49" charset="-128"/>
                <a:ea typeface="ＭＳ ゴシック" panose="020B0609070205080204" pitchFamily="49" charset="-128"/>
              </a:rPr>
              <a:t>ID</a:t>
            </a:r>
            <a:r>
              <a:rPr kumimoji="1" lang="ja-JP" altLang="en-US" dirty="0" smtClean="0">
                <a:latin typeface="ＭＳ ゴシック" panose="020B0609070205080204" pitchFamily="49" charset="-128"/>
                <a:ea typeface="ＭＳ ゴシック" panose="020B0609070205080204" pitchFamily="49" charset="-128"/>
              </a:rPr>
              <a:t>・パスワードでのログイン（不正アクセス禁止法違反）もダメということをしっかり教えましょう。</a:t>
            </a:r>
            <a:endParaRPr kumimoji="1" lang="en-US" altLang="ja-JP" dirty="0" smtClean="0">
              <a:latin typeface="ＭＳ ゴシック" panose="020B0609070205080204" pitchFamily="49" charset="-128"/>
              <a:ea typeface="ＭＳ ゴシック" panose="020B0609070205080204" pitchFamily="49" charset="-128"/>
            </a:endParaRPr>
          </a:p>
          <a:p>
            <a:r>
              <a:rPr lang="ja-JP" altLang="en-US" dirty="0" smtClean="0">
                <a:latin typeface="ＭＳ ゴシック" panose="020B0609070205080204" pitchFamily="49" charset="-128"/>
                <a:ea typeface="ＭＳ ゴシック" panose="020B0609070205080204" pitchFamily="49" charset="-128"/>
              </a:rPr>
              <a:t>　対象年齢に満たない子のトラブルも増えています。どんなに興味を示しても、対象年齢までガマンが大事です。</a:t>
            </a:r>
            <a:endParaRPr lang="en-US" altLang="ja-JP" dirty="0" smtClean="0">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10"/>
          </p:nvPr>
        </p:nvSpPr>
        <p:spPr/>
        <p:txBody>
          <a:bodyPr/>
          <a:lstStyle/>
          <a:p>
            <a:fld id="{08C1562F-4650-4ACA-906A-2D9646986BCB}" type="slidenum">
              <a:rPr kumimoji="1" lang="ja-JP" altLang="en-US" smtClean="0"/>
              <a:t>15</a:t>
            </a:fld>
            <a:endParaRPr kumimoji="1" lang="ja-JP" altLang="en-US"/>
          </a:p>
        </p:txBody>
      </p:sp>
    </p:spTree>
    <p:extLst>
      <p:ext uri="{BB962C8B-B14F-4D97-AF65-F5344CB8AC3E}">
        <p14:creationId xmlns:p14="http://schemas.microsoft.com/office/powerpoint/2010/main" val="955477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r>
              <a:rPr kumimoji="1" lang="ja-JP" altLang="en-US" dirty="0" smtClean="0">
                <a:latin typeface="ＭＳ ゴシック" panose="020B0609070205080204" pitchFamily="49" charset="-128"/>
                <a:ea typeface="ＭＳ ゴシック" panose="020B0609070205080204" pitchFamily="49" charset="-128"/>
              </a:rPr>
              <a:t>（画面に沿って、事例の概略を説明し、適宜、以下の解説を加える。）</a:t>
            </a:r>
          </a:p>
          <a:p>
            <a:r>
              <a:rPr kumimoji="1" lang="ja-JP" altLang="en-US" dirty="0" smtClean="0">
                <a:latin typeface="ＭＳ ゴシック" panose="020B0609070205080204" pitchFamily="49" charset="-128"/>
                <a:ea typeface="ＭＳ ゴシック" panose="020B0609070205080204" pitchFamily="49" charset="-128"/>
              </a:rPr>
              <a:t>　子供・若者は、</a:t>
            </a:r>
            <a:r>
              <a:rPr kumimoji="1" lang="en-US" altLang="ja-JP" dirty="0" smtClean="0">
                <a:latin typeface="ＭＳ ゴシック" panose="020B0609070205080204" pitchFamily="49" charset="-128"/>
                <a:ea typeface="ＭＳ ゴシック" panose="020B0609070205080204" pitchFamily="49" charset="-128"/>
              </a:rPr>
              <a:t>SNS</a:t>
            </a:r>
            <a:r>
              <a:rPr kumimoji="1" lang="ja-JP" altLang="en-US" dirty="0" smtClean="0">
                <a:latin typeface="ＭＳ ゴシック" panose="020B0609070205080204" pitchFamily="49" charset="-128"/>
                <a:ea typeface="ＭＳ ゴシック" panose="020B0609070205080204" pitchFamily="49" charset="-128"/>
              </a:rPr>
              <a:t>などを利用する際の個人情報の取扱いにルーズな傾向があります。メッセージアプリのタイムラインで、定型の質問に答えながら次の人へと回す「バトン」をする等、公開範囲設定をしていなければ、直接の友だち以外の人まで読めてしまし、トラブルに発展することも。そもそも、誰でも見ることができるのが</a:t>
            </a:r>
            <a:r>
              <a:rPr kumimoji="1" lang="en-US" altLang="ja-JP" dirty="0" smtClean="0">
                <a:latin typeface="ＭＳ ゴシック" panose="020B0609070205080204" pitchFamily="49" charset="-128"/>
                <a:ea typeface="ＭＳ ゴシック" panose="020B0609070205080204" pitchFamily="49" charset="-128"/>
              </a:rPr>
              <a:t>SNS</a:t>
            </a:r>
            <a:r>
              <a:rPr kumimoji="1" lang="ja-JP" altLang="en-US" dirty="0" smtClean="0">
                <a:latin typeface="ＭＳ ゴシック" panose="020B0609070205080204" pitchFamily="49" charset="-128"/>
                <a:ea typeface="ＭＳ ゴシック" panose="020B0609070205080204" pitchFamily="49" charset="-128"/>
              </a:rPr>
              <a:t>の基本。写真に映り込んだものから、訪れた店や地域など生活範囲が推測できるための注意が必要です。</a:t>
            </a:r>
            <a:endParaRPr kumimoji="1" lang="en-US" altLang="ja-JP" dirty="0" smtClean="0">
              <a:latin typeface="ＭＳ ゴシック" panose="020B0609070205080204" pitchFamily="49" charset="-128"/>
              <a:ea typeface="ＭＳ ゴシック" panose="020B0609070205080204" pitchFamily="49" charset="-128"/>
            </a:endParaRPr>
          </a:p>
          <a:p>
            <a:r>
              <a:rPr lang="ja-JP" altLang="en-US" dirty="0" smtClean="0">
                <a:latin typeface="ＭＳ ゴシック" panose="020B0609070205080204" pitchFamily="49" charset="-128"/>
                <a:ea typeface="ＭＳ ゴシック" panose="020B0609070205080204" pitchFamily="49" charset="-128"/>
              </a:rPr>
              <a:t>①友人同士でも個人情報は安易に答えない・回さない</a:t>
            </a:r>
            <a:endParaRPr lang="en-US" altLang="ja-JP" dirty="0" smtClean="0">
              <a:latin typeface="ＭＳ ゴシック" panose="020B0609070205080204" pitchFamily="49" charset="-128"/>
              <a:ea typeface="ＭＳ ゴシック" panose="020B0609070205080204" pitchFamily="49" charset="-128"/>
            </a:endParaRPr>
          </a:p>
          <a:p>
            <a:r>
              <a:rPr lang="ja-JP" altLang="en-US" dirty="0" smtClean="0">
                <a:latin typeface="ＭＳ ゴシック" panose="020B0609070205080204" pitchFamily="49" charset="-128"/>
                <a:ea typeface="ＭＳ ゴシック" panose="020B0609070205080204" pitchFamily="49" charset="-128"/>
              </a:rPr>
              <a:t>②ネットで少し話して登録した友だちは、タイムラインを非公開にする</a:t>
            </a:r>
            <a:endParaRPr lang="en-US" altLang="ja-JP" dirty="0" smtClean="0">
              <a:latin typeface="ＭＳ ゴシック" panose="020B0609070205080204" pitchFamily="49" charset="-128"/>
              <a:ea typeface="ＭＳ ゴシック" panose="020B0609070205080204" pitchFamily="49" charset="-128"/>
            </a:endParaRPr>
          </a:p>
          <a:p>
            <a:r>
              <a:rPr lang="ja-JP" altLang="en-US" dirty="0" smtClean="0">
                <a:latin typeface="ＭＳ ゴシック" panose="020B0609070205080204" pitchFamily="49" charset="-128"/>
                <a:ea typeface="ＭＳ ゴシック" panose="020B0609070205080204" pitchFamily="49" charset="-128"/>
              </a:rPr>
              <a:t>③非公開で得た情報は勝手に再投稿やスクリーンショットをしない</a:t>
            </a:r>
            <a:endParaRPr lang="en-US" altLang="ja-JP" dirty="0" smtClean="0">
              <a:latin typeface="ＭＳ ゴシック" panose="020B0609070205080204" pitchFamily="49" charset="-128"/>
              <a:ea typeface="ＭＳ ゴシック" panose="020B0609070205080204" pitchFamily="49" charset="-128"/>
            </a:endParaRPr>
          </a:p>
          <a:p>
            <a:r>
              <a:rPr lang="ja-JP" altLang="en-US" dirty="0" smtClean="0">
                <a:latin typeface="ＭＳ ゴシック" panose="020B0609070205080204" pitchFamily="49" charset="-128"/>
                <a:ea typeface="ＭＳ ゴシック" panose="020B0609070205080204" pitchFamily="49" charset="-128"/>
              </a:rPr>
              <a:t>コミュニケーション系アプリの多くは、読んでもいい人の設定ができます。公開範囲を絞り、共有したい写真を確認することが何より大切です。</a:t>
            </a:r>
            <a:endParaRPr lang="ja-JP" altLang="en-US" dirty="0">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10"/>
          </p:nvPr>
        </p:nvSpPr>
        <p:spPr/>
        <p:txBody>
          <a:bodyPr/>
          <a:lstStyle/>
          <a:p>
            <a:fld id="{08C1562F-4650-4ACA-906A-2D9646986BCB}" type="slidenum">
              <a:rPr kumimoji="1" lang="ja-JP" altLang="en-US" smtClean="0"/>
              <a:t>16</a:t>
            </a:fld>
            <a:endParaRPr kumimoji="1" lang="ja-JP" altLang="en-US"/>
          </a:p>
        </p:txBody>
      </p:sp>
    </p:spTree>
    <p:extLst>
      <p:ext uri="{BB962C8B-B14F-4D97-AF65-F5344CB8AC3E}">
        <p14:creationId xmlns:p14="http://schemas.microsoft.com/office/powerpoint/2010/main" val="8912540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r>
              <a:rPr kumimoji="1" lang="ja-JP" altLang="en-US" dirty="0" smtClean="0">
                <a:latin typeface="ＭＳ ゴシック" panose="020B0609070205080204" pitchFamily="49" charset="-128"/>
                <a:ea typeface="ＭＳ ゴシック" panose="020B0609070205080204" pitchFamily="49" charset="-128"/>
              </a:rPr>
              <a:t>（画面に沿って、事例の概略を説明し、適宜、以下の解説を加える。）</a:t>
            </a:r>
            <a:endParaRPr lang="ja-JP" altLang="en-US" dirty="0"/>
          </a:p>
          <a:p>
            <a:r>
              <a:rPr lang="ja-JP" altLang="en-US" dirty="0" smtClean="0"/>
              <a:t>　親しい</a:t>
            </a:r>
            <a:r>
              <a:rPr lang="ja-JP" altLang="en-US" dirty="0"/>
              <a:t>友人を装ったり興味を引く内容でメール内のリンク先へ導くワンクリック詐欺、有名な企業や行政機関あるいは取引先をかたるメールで、添付ファイルやダウンロードサイトに誘導され被害にあうことが多いウイルス。</a:t>
            </a:r>
            <a:r>
              <a:rPr lang="en-US" altLang="ja-JP" dirty="0"/>
              <a:t>2017</a:t>
            </a:r>
            <a:r>
              <a:rPr lang="ja-JP" altLang="en-US" dirty="0"/>
              <a:t>年には、ファイルを暗号化して解除と引き換えに金銭を脅し取ろうとする「ランサム（＝身代金）ウェア」が世界中に広まりました。個人のスマホをウイルスにより遠隔操作し、サイバー犯罪に利用する手口もあります。</a:t>
            </a:r>
          </a:p>
          <a:p>
            <a:r>
              <a:rPr lang="ja-JP" altLang="en-US" dirty="0" smtClean="0"/>
              <a:t>　その他</a:t>
            </a:r>
            <a:r>
              <a:rPr lang="ja-JP" altLang="en-US" dirty="0"/>
              <a:t>、シャッター音を鳴らして撮影したように見せかけて脅すなど、やり口は多種多様で巧妙化しています。スマホの被害も多いのでメールなどに細心の注意を払って使い、</a:t>
            </a:r>
            <a:r>
              <a:rPr lang="en-US" altLang="ja-JP" dirty="0"/>
              <a:t>OS</a:t>
            </a:r>
            <a:r>
              <a:rPr lang="ja-JP" altLang="en-US" dirty="0"/>
              <a:t>やセキュリティソフトの更新も忘れずに！</a:t>
            </a:r>
            <a:endParaRPr kumimoji="1" lang="ja-JP" altLang="en-US" dirty="0" smtClean="0">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10"/>
          </p:nvPr>
        </p:nvSpPr>
        <p:spPr/>
        <p:txBody>
          <a:bodyPr/>
          <a:lstStyle/>
          <a:p>
            <a:fld id="{08C1562F-4650-4ACA-906A-2D9646986BCB}" type="slidenum">
              <a:rPr kumimoji="1" lang="ja-JP" altLang="en-US" smtClean="0"/>
              <a:t>17</a:t>
            </a:fld>
            <a:endParaRPr kumimoji="1" lang="ja-JP" altLang="en-US"/>
          </a:p>
        </p:txBody>
      </p:sp>
    </p:spTree>
    <p:extLst>
      <p:ext uri="{BB962C8B-B14F-4D97-AF65-F5344CB8AC3E}">
        <p14:creationId xmlns:p14="http://schemas.microsoft.com/office/powerpoint/2010/main" val="25100701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r>
              <a:rPr kumimoji="1" lang="ja-JP" altLang="en-US" dirty="0" smtClean="0">
                <a:latin typeface="ＭＳ ゴシック" panose="020B0609070205080204" pitchFamily="49" charset="-128"/>
                <a:ea typeface="ＭＳ ゴシック" panose="020B0609070205080204" pitchFamily="49" charset="-128"/>
              </a:rPr>
              <a:t>（画面に沿って、事例の概略を説明し、適宜、以下の解説を加える。）</a:t>
            </a:r>
          </a:p>
          <a:p>
            <a:r>
              <a:rPr kumimoji="1" lang="ja-JP" altLang="en-US" dirty="0" smtClean="0">
                <a:latin typeface="ＭＳ ゴシック" panose="020B0609070205080204" pitchFamily="49" charset="-128"/>
                <a:ea typeface="ＭＳ ゴシック" panose="020B0609070205080204" pitchFamily="49" charset="-128"/>
              </a:rPr>
              <a:t>　</a:t>
            </a:r>
            <a:r>
              <a:rPr lang="ja-JP" altLang="en-US" dirty="0">
                <a:latin typeface="ＭＳ ゴシック" panose="020B0609070205080204" pitchFamily="49" charset="-128"/>
                <a:ea typeface="ＭＳ ゴシック" panose="020B0609070205080204" pitchFamily="49" charset="-128"/>
              </a:rPr>
              <a:t>アプリやサービスの利用登録をする際など、</a:t>
            </a:r>
            <a:r>
              <a:rPr lang="ja-JP" altLang="en-US" dirty="0" smtClean="0">
                <a:latin typeface="ＭＳ ゴシック" panose="020B0609070205080204" pitchFamily="49" charset="-128"/>
                <a:ea typeface="ＭＳ ゴシック" panose="020B0609070205080204" pitchFamily="49" charset="-128"/>
              </a:rPr>
              <a:t>個人に関する情報を</a:t>
            </a:r>
            <a:r>
              <a:rPr lang="ja-JP" altLang="en-US" dirty="0">
                <a:latin typeface="ＭＳ ゴシック" panose="020B0609070205080204" pitchFamily="49" charset="-128"/>
                <a:ea typeface="ＭＳ ゴシック" panose="020B0609070205080204" pitchFamily="49" charset="-128"/>
              </a:rPr>
              <a:t>求められることもありますが、中に</a:t>
            </a:r>
            <a:r>
              <a:rPr lang="ja-JP" altLang="en-US" dirty="0" smtClean="0">
                <a:latin typeface="ＭＳ ゴシック" panose="020B0609070205080204" pitchFamily="49" charset="-128"/>
                <a:ea typeface="ＭＳ ゴシック" panose="020B0609070205080204" pitchFamily="49" charset="-128"/>
              </a:rPr>
              <a:t>は必要ない情報を入力させる悪質なものもあるので要注意。氏名や住所、年齢、性別、メールアドレスなどが無断で二次使用されたり、業者に売られたりするリスクもあります。新しいアプリ</a:t>
            </a:r>
            <a:r>
              <a:rPr lang="ja-JP" altLang="en-US" dirty="0">
                <a:latin typeface="ＭＳ ゴシック" panose="020B0609070205080204" pitchFamily="49" charset="-128"/>
                <a:ea typeface="ＭＳ ゴシック" panose="020B0609070205080204" pitchFamily="49" charset="-128"/>
              </a:rPr>
              <a:t>やサービスを利用する際は</a:t>
            </a:r>
            <a:r>
              <a:rPr lang="ja-JP" altLang="en-US" dirty="0" smtClean="0">
                <a:latin typeface="ＭＳ ゴシック" panose="020B0609070205080204" pitchFamily="49" charset="-128"/>
                <a:ea typeface="ＭＳ ゴシック" panose="020B0609070205080204" pitchFamily="49" charset="-128"/>
              </a:rPr>
              <a:t>、評価を確認する、友人</a:t>
            </a:r>
            <a:r>
              <a:rPr lang="ja-JP" altLang="en-US" dirty="0">
                <a:latin typeface="ＭＳ ゴシック" panose="020B0609070205080204" pitchFamily="49" charset="-128"/>
                <a:ea typeface="ＭＳ ゴシック" panose="020B0609070205080204" pitchFamily="49" charset="-128"/>
              </a:rPr>
              <a:t>に聞く、保護者に見て</a:t>
            </a:r>
            <a:r>
              <a:rPr lang="ja-JP" altLang="en-US" dirty="0" smtClean="0">
                <a:latin typeface="ＭＳ ゴシック" panose="020B0609070205080204" pitchFamily="49" charset="-128"/>
                <a:ea typeface="ＭＳ ゴシック" panose="020B0609070205080204" pitchFamily="49" charset="-128"/>
              </a:rPr>
              <a:t>もらうなど</a:t>
            </a:r>
            <a:r>
              <a:rPr lang="ja-JP" altLang="en-US" dirty="0">
                <a:latin typeface="ＭＳ ゴシック" panose="020B0609070205080204" pitchFamily="49" charset="-128"/>
                <a:ea typeface="ＭＳ ゴシック" panose="020B0609070205080204" pitchFamily="49" charset="-128"/>
              </a:rPr>
              <a:t>、複数の方法</a:t>
            </a:r>
            <a:r>
              <a:rPr lang="ja-JP" altLang="en-US" dirty="0" smtClean="0">
                <a:latin typeface="ＭＳ ゴシック" panose="020B0609070205080204" pitchFamily="49" charset="-128"/>
                <a:ea typeface="ＭＳ ゴシック" panose="020B0609070205080204" pitchFamily="49" charset="-128"/>
              </a:rPr>
              <a:t>で安全性</a:t>
            </a:r>
            <a:r>
              <a:rPr lang="ja-JP" altLang="en-US" dirty="0">
                <a:latin typeface="ＭＳ ゴシック" panose="020B0609070205080204" pitchFamily="49" charset="-128"/>
                <a:ea typeface="ＭＳ ゴシック" panose="020B0609070205080204" pitchFamily="49" charset="-128"/>
              </a:rPr>
              <a:t>を確認</a:t>
            </a:r>
            <a:r>
              <a:rPr lang="ja-JP" altLang="en-US" dirty="0" smtClean="0">
                <a:latin typeface="ＭＳ ゴシック" panose="020B0609070205080204" pitchFamily="49" charset="-128"/>
                <a:ea typeface="ＭＳ ゴシック" panose="020B0609070205080204" pitchFamily="49" charset="-128"/>
              </a:rPr>
              <a:t>し、公式</a:t>
            </a:r>
            <a:r>
              <a:rPr lang="ja-JP" altLang="en-US" dirty="0">
                <a:latin typeface="ＭＳ ゴシック" panose="020B0609070205080204" pitchFamily="49" charset="-128"/>
                <a:ea typeface="ＭＳ ゴシック" panose="020B0609070205080204" pitchFamily="49" charset="-128"/>
              </a:rPr>
              <a:t>ストアを利用しましょう。</a:t>
            </a:r>
          </a:p>
          <a:p>
            <a:r>
              <a:rPr lang="ja-JP" altLang="en-US" dirty="0" smtClean="0">
                <a:latin typeface="ＭＳ ゴシック" panose="020B0609070205080204" pitchFamily="49" charset="-128"/>
                <a:ea typeface="ＭＳ ゴシック" panose="020B0609070205080204" pitchFamily="49" charset="-128"/>
              </a:rPr>
              <a:t>　また</a:t>
            </a:r>
            <a:r>
              <a:rPr lang="ja-JP" altLang="en-US" dirty="0">
                <a:latin typeface="ＭＳ ゴシック" panose="020B0609070205080204" pitchFamily="49" charset="-128"/>
                <a:ea typeface="ＭＳ ゴシック" panose="020B0609070205080204" pitchFamily="49" charset="-128"/>
              </a:rPr>
              <a:t>、</a:t>
            </a:r>
            <a:r>
              <a:rPr lang="ja-JP" altLang="en-US" dirty="0" smtClean="0">
                <a:latin typeface="ＭＳ ゴシック" panose="020B0609070205080204" pitchFamily="49" charset="-128"/>
                <a:ea typeface="ＭＳ ゴシック" panose="020B0609070205080204" pitchFamily="49" charset="-128"/>
              </a:rPr>
              <a:t>ダウンロード時に</a:t>
            </a:r>
            <a:r>
              <a:rPr lang="ja-JP" altLang="en-US" dirty="0">
                <a:latin typeface="ＭＳ ゴシック" panose="020B0609070205080204" pitchFamily="49" charset="-128"/>
                <a:ea typeface="ＭＳ ゴシック" panose="020B0609070205080204" pitchFamily="49" charset="-128"/>
              </a:rPr>
              <a:t>表示される「このアプリにアクセス許可するもの」</a:t>
            </a:r>
            <a:r>
              <a:rPr lang="ja-JP" altLang="en-US" dirty="0" smtClean="0">
                <a:latin typeface="ＭＳ ゴシック" panose="020B0609070205080204" pitchFamily="49" charset="-128"/>
                <a:ea typeface="ＭＳ ゴシック" panose="020B0609070205080204" pitchFamily="49" charset="-128"/>
              </a:rPr>
              <a:t>を確認し、</a:t>
            </a:r>
            <a:r>
              <a:rPr lang="ja-JP" altLang="en-US" dirty="0">
                <a:latin typeface="ＭＳ ゴシック" panose="020B0609070205080204" pitchFamily="49" charset="-128"/>
                <a:ea typeface="ＭＳ ゴシック" panose="020B0609070205080204" pitchFamily="49" charset="-128"/>
              </a:rPr>
              <a:t>そのアプリに</a:t>
            </a:r>
            <a:r>
              <a:rPr lang="ja-JP" altLang="en-US" dirty="0" smtClean="0">
                <a:latin typeface="ＭＳ ゴシック" panose="020B0609070205080204" pitchFamily="49" charset="-128"/>
                <a:ea typeface="ＭＳ ゴシック" panose="020B0609070205080204" pitchFamily="49" charset="-128"/>
              </a:rPr>
              <a:t>不要</a:t>
            </a:r>
            <a:r>
              <a:rPr lang="ja-JP" altLang="en-US" dirty="0">
                <a:latin typeface="ＭＳ ゴシック" panose="020B0609070205080204" pitchFamily="49" charset="-128"/>
                <a:ea typeface="ＭＳ ゴシック" panose="020B0609070205080204" pitchFamily="49" charset="-128"/>
              </a:rPr>
              <a:t>な情報へのアクセス許可を求めている</a:t>
            </a:r>
            <a:r>
              <a:rPr lang="ja-JP" altLang="en-US" dirty="0" smtClean="0">
                <a:latin typeface="ＭＳ ゴシック" panose="020B0609070205080204" pitchFamily="49" charset="-128"/>
                <a:ea typeface="ＭＳ ゴシック" panose="020B0609070205080204" pitchFamily="49" charset="-128"/>
              </a:rPr>
              <a:t>など、少しでも不安</a:t>
            </a:r>
            <a:r>
              <a:rPr lang="ja-JP" altLang="en-US" dirty="0">
                <a:latin typeface="ＭＳ ゴシック" panose="020B0609070205080204" pitchFamily="49" charset="-128"/>
                <a:ea typeface="ＭＳ ゴシック" panose="020B0609070205080204" pitchFamily="49" charset="-128"/>
              </a:rPr>
              <a:t>があるとき</a:t>
            </a:r>
            <a:r>
              <a:rPr lang="ja-JP" altLang="en-US" dirty="0" smtClean="0">
                <a:latin typeface="ＭＳ ゴシック" panose="020B0609070205080204" pitchFamily="49" charset="-128"/>
                <a:ea typeface="ＭＳ ゴシック" panose="020B0609070205080204" pitchFamily="49" charset="-128"/>
              </a:rPr>
              <a:t>はダウンロード</a:t>
            </a:r>
            <a:r>
              <a:rPr lang="ja-JP" altLang="en-US" dirty="0">
                <a:latin typeface="ＭＳ ゴシック" panose="020B0609070205080204" pitchFamily="49" charset="-128"/>
                <a:ea typeface="ＭＳ ゴシック" panose="020B0609070205080204" pitchFamily="49" charset="-128"/>
              </a:rPr>
              <a:t>を中止するのが賢明です。</a:t>
            </a:r>
            <a:endParaRPr kumimoji="1" lang="ja-JP" altLang="en-US" dirty="0">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10"/>
          </p:nvPr>
        </p:nvSpPr>
        <p:spPr/>
        <p:txBody>
          <a:bodyPr/>
          <a:lstStyle/>
          <a:p>
            <a:fld id="{08C1562F-4650-4ACA-906A-2D9646986BCB}" type="slidenum">
              <a:rPr kumimoji="1" lang="ja-JP" altLang="en-US" smtClean="0"/>
              <a:t>18</a:t>
            </a:fld>
            <a:endParaRPr kumimoji="1" lang="ja-JP" altLang="en-US"/>
          </a:p>
        </p:txBody>
      </p:sp>
    </p:spTree>
    <p:extLst>
      <p:ext uri="{BB962C8B-B14F-4D97-AF65-F5344CB8AC3E}">
        <p14:creationId xmlns:p14="http://schemas.microsoft.com/office/powerpoint/2010/main" val="27615003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r>
              <a:rPr kumimoji="1" lang="ja-JP" altLang="en-US" dirty="0" smtClean="0">
                <a:latin typeface="ＭＳ ゴシック" panose="020B0609070205080204" pitchFamily="49" charset="-128"/>
                <a:ea typeface="ＭＳ ゴシック" panose="020B0609070205080204" pitchFamily="49" charset="-128"/>
              </a:rPr>
              <a:t>（画面に沿って、事例の概略を説明し、適宜、以下の解説を加える。）</a:t>
            </a:r>
            <a:endParaRPr lang="ja-JP" altLang="en-US" dirty="0"/>
          </a:p>
          <a:p>
            <a:r>
              <a:rPr lang="ja-JP" altLang="en-US" dirty="0" smtClean="0"/>
              <a:t>　スマホ</a:t>
            </a:r>
            <a:r>
              <a:rPr lang="ja-JP" altLang="en-US" dirty="0"/>
              <a:t>は、携帯電話事業者の回線（</a:t>
            </a:r>
            <a:r>
              <a:rPr lang="en-US" altLang="ja-JP" dirty="0"/>
              <a:t>3G/</a:t>
            </a:r>
            <a:r>
              <a:rPr lang="ja-JP" altLang="en-US" dirty="0"/>
              <a:t>４</a:t>
            </a:r>
            <a:r>
              <a:rPr lang="en-US" altLang="ja-JP" dirty="0"/>
              <a:t>G/LTE</a:t>
            </a:r>
            <a:r>
              <a:rPr lang="ja-JP" altLang="en-US" dirty="0"/>
              <a:t>など）だけでなく、</a:t>
            </a:r>
            <a:r>
              <a:rPr lang="en-US" altLang="ja-JP" dirty="0"/>
              <a:t>Wi-Fi</a:t>
            </a:r>
            <a:r>
              <a:rPr lang="ja-JP" altLang="en-US" dirty="0"/>
              <a:t>スポットを使ってネットに接続することができます。でも、自宅に無線</a:t>
            </a:r>
            <a:r>
              <a:rPr lang="en-US" altLang="ja-JP" dirty="0"/>
              <a:t>LAN</a:t>
            </a:r>
            <a:r>
              <a:rPr lang="ja-JP" altLang="en-US" dirty="0"/>
              <a:t>環境が作れるように、</a:t>
            </a:r>
            <a:r>
              <a:rPr lang="en-US" altLang="ja-JP" dirty="0"/>
              <a:t>Wi-Fi</a:t>
            </a:r>
            <a:r>
              <a:rPr lang="ja-JP" altLang="en-US" dirty="0"/>
              <a:t>スポットは誰にでも設置できます</a:t>
            </a:r>
            <a:r>
              <a:rPr lang="ja-JP" altLang="en-US" dirty="0" smtClean="0"/>
              <a:t>。名称、鍵マークや</a:t>
            </a:r>
            <a:r>
              <a:rPr lang="en-US" altLang="ja-JP" dirty="0" smtClean="0"/>
              <a:t>Wi-Fi</a:t>
            </a:r>
            <a:r>
              <a:rPr lang="ja-JP" altLang="en-US" dirty="0" smtClean="0"/>
              <a:t>ステッカー</a:t>
            </a:r>
            <a:r>
              <a:rPr lang="en-US" altLang="ja-JP" dirty="0" smtClean="0"/>
              <a:t>*</a:t>
            </a:r>
            <a:r>
              <a:rPr lang="ja-JP" altLang="en-US" dirty="0" smtClean="0"/>
              <a:t>等でどのような</a:t>
            </a:r>
            <a:r>
              <a:rPr lang="en-US" altLang="ja-JP" dirty="0" smtClean="0"/>
              <a:t>Wi-Fi</a:t>
            </a:r>
            <a:r>
              <a:rPr lang="ja-JP" altLang="en-US" dirty="0" smtClean="0"/>
              <a:t>スポットであるかを確認しましょう。</a:t>
            </a:r>
            <a:endParaRPr lang="ja-JP" altLang="en-US" dirty="0"/>
          </a:p>
          <a:p>
            <a:r>
              <a:rPr lang="ja-JP" altLang="en-US" dirty="0" smtClean="0"/>
              <a:t>　スマホ</a:t>
            </a:r>
            <a:r>
              <a:rPr lang="ja-JP" altLang="en-US" dirty="0"/>
              <a:t>やゲームをしたくてパスワード不要の無料</a:t>
            </a:r>
            <a:r>
              <a:rPr lang="en-US" altLang="ja-JP" dirty="0"/>
              <a:t>Wi-Fi</a:t>
            </a:r>
            <a:r>
              <a:rPr lang="ja-JP" altLang="en-US" dirty="0"/>
              <a:t>を探す子もいますが、通信傍受や</a:t>
            </a:r>
            <a:r>
              <a:rPr lang="en-US" altLang="ja-JP" b="1" dirty="0"/>
              <a:t>ID</a:t>
            </a:r>
            <a:r>
              <a:rPr lang="ja-JP" altLang="en-US" dirty="0"/>
              <a:t>・パスワードなどを盗むために設置する人もいることを忘れてはいけません</a:t>
            </a:r>
            <a:r>
              <a:rPr lang="ja-JP" altLang="en-US" dirty="0" smtClean="0"/>
              <a:t>。スマホ</a:t>
            </a:r>
            <a:r>
              <a:rPr lang="ja-JP" altLang="en-US" dirty="0"/>
              <a:t>の</a:t>
            </a:r>
            <a:r>
              <a:rPr lang="en-US" altLang="ja-JP" dirty="0"/>
              <a:t>Wi-Fi</a:t>
            </a:r>
            <a:r>
              <a:rPr lang="ja-JP" altLang="en-US" dirty="0"/>
              <a:t>接続設定が自動になっていると、悪意の</a:t>
            </a:r>
            <a:r>
              <a:rPr lang="en-US" altLang="ja-JP" b="1" dirty="0"/>
              <a:t>Wi-Fi</a:t>
            </a:r>
            <a:r>
              <a:rPr lang="ja-JP" altLang="en-US" dirty="0"/>
              <a:t>スポットにつながってしまう危険もあるので、設定を見直すことも大切です</a:t>
            </a:r>
            <a:r>
              <a:rPr lang="ja-JP" altLang="en-US" dirty="0" smtClean="0"/>
              <a:t>。</a:t>
            </a:r>
            <a:endParaRPr lang="en-US" altLang="ja-JP" dirty="0" smtClean="0"/>
          </a:p>
          <a:p>
            <a:r>
              <a:rPr kumimoji="1" lang="ja-JP" altLang="en-US" dirty="0" smtClean="0">
                <a:latin typeface="ＭＳ ゴシック" panose="020B0609070205080204" pitchFamily="49" charset="-128"/>
                <a:ea typeface="ＭＳ ゴシック" panose="020B0609070205080204" pitchFamily="49" charset="-128"/>
              </a:rPr>
              <a:t>　</a:t>
            </a:r>
            <a:r>
              <a:rPr kumimoji="1" lang="en-US" altLang="ja-JP" dirty="0" smtClean="0">
                <a:latin typeface="ＭＳ ゴシック" panose="020B0609070205080204" pitchFamily="49" charset="-128"/>
                <a:ea typeface="ＭＳ ゴシック" panose="020B0609070205080204" pitchFamily="49" charset="-128"/>
              </a:rPr>
              <a:t>※</a:t>
            </a:r>
            <a:r>
              <a:rPr kumimoji="1" lang="ja-JP" altLang="en-US" dirty="0" smtClean="0">
                <a:latin typeface="ＭＳ ゴシック" panose="020B0609070205080204" pitchFamily="49" charset="-128"/>
                <a:ea typeface="ＭＳ ゴシック" panose="020B0609070205080204" pitchFamily="49" charset="-128"/>
              </a:rPr>
              <a:t>公共施設や店舗等に貼ってある、</a:t>
            </a:r>
            <a:r>
              <a:rPr kumimoji="1" lang="en-US" altLang="ja-JP" dirty="0" smtClean="0">
                <a:latin typeface="ＭＳ ゴシック" panose="020B0609070205080204" pitchFamily="49" charset="-128"/>
                <a:ea typeface="ＭＳ ゴシック" panose="020B0609070205080204" pitchFamily="49" charset="-128"/>
              </a:rPr>
              <a:t>Wi-Fi</a:t>
            </a:r>
            <a:r>
              <a:rPr kumimoji="1" lang="ja-JP" altLang="en-US" dirty="0" smtClean="0">
                <a:latin typeface="ＭＳ ゴシック" panose="020B0609070205080204" pitchFamily="49" charset="-128"/>
                <a:ea typeface="ＭＳ ゴシック" panose="020B0609070205080204" pitchFamily="49" charset="-128"/>
              </a:rPr>
              <a:t>が使えることを示すステッカー。</a:t>
            </a:r>
            <a:endParaRPr kumimoji="1" lang="ja-JP" altLang="en-US" dirty="0">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10"/>
          </p:nvPr>
        </p:nvSpPr>
        <p:spPr/>
        <p:txBody>
          <a:bodyPr/>
          <a:lstStyle/>
          <a:p>
            <a:fld id="{08C1562F-4650-4ACA-906A-2D9646986BCB}" type="slidenum">
              <a:rPr kumimoji="1" lang="ja-JP" altLang="en-US" smtClean="0"/>
              <a:t>19</a:t>
            </a:fld>
            <a:endParaRPr kumimoji="1" lang="ja-JP" altLang="en-US"/>
          </a:p>
        </p:txBody>
      </p:sp>
    </p:spTree>
    <p:extLst>
      <p:ext uri="{BB962C8B-B14F-4D97-AF65-F5344CB8AC3E}">
        <p14:creationId xmlns:p14="http://schemas.microsoft.com/office/powerpoint/2010/main" val="1136754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latin typeface="+mn-ea"/>
                <a:ea typeface="+mn-ea"/>
              </a:rPr>
              <a:t>　そんなインターネットですが、家族といつでも連絡が取り合えたり、わからないことがすぐに調べられたり、友達とのコミュニケーションが図れたりなど、安全に正しく使うことができればとても役立つ便利なものです。</a:t>
            </a:r>
            <a:endParaRPr kumimoji="1" lang="en-US" altLang="ja-JP" dirty="0" smtClean="0">
              <a:latin typeface="+mn-ea"/>
              <a:ea typeface="+mn-ea"/>
            </a:endParaRPr>
          </a:p>
          <a:p>
            <a:r>
              <a:rPr kumimoji="1" lang="ja-JP" altLang="en-US" dirty="0">
                <a:latin typeface="+mn-ea"/>
                <a:ea typeface="+mn-ea"/>
              </a:rPr>
              <a:t>　</a:t>
            </a:r>
            <a:r>
              <a:rPr kumimoji="1" lang="ja-JP" altLang="en-US" dirty="0" smtClean="0">
                <a:latin typeface="+mn-ea"/>
                <a:ea typeface="+mn-ea"/>
              </a:rPr>
              <a:t>（ご自身の経験（熊本地震等での家族の安否確認や日常生活での情報収集に役立つなど）を盛り込んでいただいても結構です。）</a:t>
            </a:r>
            <a:endParaRPr kumimoji="1" lang="en-US" altLang="ja-JP" dirty="0" smtClean="0">
              <a:latin typeface="+mn-ea"/>
              <a:ea typeface="+mn-ea"/>
            </a:endParaRPr>
          </a:p>
        </p:txBody>
      </p:sp>
      <p:sp>
        <p:nvSpPr>
          <p:cNvPr id="4" name="スライド番号プレースホルダー 3"/>
          <p:cNvSpPr>
            <a:spLocks noGrp="1"/>
          </p:cNvSpPr>
          <p:nvPr>
            <p:ph type="sldNum" sz="quarter" idx="10"/>
          </p:nvPr>
        </p:nvSpPr>
        <p:spPr/>
        <p:txBody>
          <a:bodyPr/>
          <a:lstStyle/>
          <a:p>
            <a:fld id="{8EFE1BC6-56DB-4152-9D01-669C9BDA5A8A}" type="slidenum">
              <a:rPr kumimoji="1" lang="ja-JP" altLang="en-US" smtClean="0"/>
              <a:t>2</a:t>
            </a:fld>
            <a:endParaRPr kumimoji="1" lang="ja-JP" altLang="en-US"/>
          </a:p>
        </p:txBody>
      </p:sp>
    </p:spTree>
    <p:extLst>
      <p:ext uri="{BB962C8B-B14F-4D97-AF65-F5344CB8AC3E}">
        <p14:creationId xmlns:p14="http://schemas.microsoft.com/office/powerpoint/2010/main" val="28036151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r>
              <a:rPr kumimoji="1" lang="ja-JP" altLang="en-US" dirty="0" smtClean="0">
                <a:latin typeface="ＭＳ ゴシック" panose="020B0609070205080204" pitchFamily="49" charset="-128"/>
                <a:ea typeface="ＭＳ ゴシック" panose="020B0609070205080204" pitchFamily="49" charset="-128"/>
              </a:rPr>
              <a:t>（画面に沿って、事例の概略を説明し、適宜、以下の解説を加える。）</a:t>
            </a:r>
          </a:p>
          <a:p>
            <a:r>
              <a:rPr kumimoji="1" lang="ja-JP" altLang="en-US" dirty="0" smtClean="0">
                <a:latin typeface="ＭＳ ゴシック" panose="020B0609070205080204" pitchFamily="49" charset="-128"/>
                <a:ea typeface="ＭＳ ゴシック" panose="020B0609070205080204" pitchFamily="49" charset="-128"/>
              </a:rPr>
              <a:t>　</a:t>
            </a:r>
            <a:r>
              <a:rPr lang="ja-JP" altLang="en-US" dirty="0">
                <a:latin typeface="ＭＳ ゴシック" panose="020B0609070205080204" pitchFamily="49" charset="-128"/>
                <a:ea typeface="ＭＳ ゴシック" panose="020B0609070205080204" pitchFamily="49" charset="-128"/>
              </a:rPr>
              <a:t>実行する気などなく、単なる脅しや悪ふざけのつもりだとしても、脅迫めいた書き込みは、犯罪</a:t>
            </a:r>
            <a:r>
              <a:rPr lang="ja-JP" altLang="en-US" dirty="0" smtClean="0">
                <a:latin typeface="ＭＳ ゴシック" panose="020B0609070205080204" pitchFamily="49" charset="-128"/>
                <a:ea typeface="ＭＳ ゴシック" panose="020B0609070205080204" pitchFamily="49" charset="-128"/>
              </a:rPr>
              <a:t>とみなされる可能性があります。学校</a:t>
            </a:r>
            <a:r>
              <a:rPr lang="ja-JP" altLang="en-US" dirty="0">
                <a:latin typeface="ＭＳ ゴシック" panose="020B0609070205080204" pitchFamily="49" charset="-128"/>
                <a:ea typeface="ＭＳ ゴシック" panose="020B0609070205080204" pitchFamily="49" charset="-128"/>
              </a:rPr>
              <a:t>や</a:t>
            </a:r>
            <a:r>
              <a:rPr lang="ja-JP" altLang="en-US" dirty="0" smtClean="0">
                <a:latin typeface="ＭＳ ゴシック" panose="020B0609070205080204" pitchFamily="49" charset="-128"/>
                <a:ea typeface="ＭＳ ゴシック" panose="020B0609070205080204" pitchFamily="49" charset="-128"/>
              </a:rPr>
              <a:t>駅での犯行予告など、</a:t>
            </a:r>
            <a:r>
              <a:rPr lang="ja-JP" altLang="en-US" dirty="0">
                <a:latin typeface="ＭＳ ゴシック" panose="020B0609070205080204" pitchFamily="49" charset="-128"/>
                <a:ea typeface="ＭＳ ゴシック" panose="020B0609070205080204" pitchFamily="49" charset="-128"/>
              </a:rPr>
              <a:t>地域社会に大きな不安を与える書き込み等も同じです。</a:t>
            </a:r>
          </a:p>
          <a:p>
            <a:r>
              <a:rPr lang="ja-JP" altLang="en-US" dirty="0" smtClean="0">
                <a:latin typeface="ＭＳ ゴシック" panose="020B0609070205080204" pitchFamily="49" charset="-128"/>
                <a:ea typeface="ＭＳ ゴシック" panose="020B0609070205080204" pitchFamily="49" charset="-128"/>
              </a:rPr>
              <a:t>　軽い</a:t>
            </a:r>
            <a:r>
              <a:rPr lang="ja-JP" altLang="en-US" dirty="0">
                <a:latin typeface="ＭＳ ゴシック" panose="020B0609070205080204" pitchFamily="49" charset="-128"/>
                <a:ea typeface="ＭＳ ゴシック" panose="020B0609070205080204" pitchFamily="49" charset="-128"/>
              </a:rPr>
              <a:t>気持ちで犯罪まがいのことを書き込むと、相手を深く傷つけるだけでなく、投稿者自身の大きな傷にもなるのです。ネットの匿名性をうのみにして安易に投稿しがちですが、基本的に、いつどこから書き込まれたのか、誰が書き込んだのか等は特定可能。善悪の判断ができなくなるほど冷静さを欠いた心理状態のときは、スマホやネットから一旦</a:t>
            </a:r>
            <a:r>
              <a:rPr lang="ja-JP" altLang="en-US" dirty="0" smtClean="0">
                <a:latin typeface="ＭＳ ゴシック" panose="020B0609070205080204" pitchFamily="49" charset="-128"/>
                <a:ea typeface="ＭＳ ゴシック" panose="020B0609070205080204" pitchFamily="49" charset="-128"/>
              </a:rPr>
              <a:t>離れて気分転換を試みる</a:t>
            </a:r>
            <a:r>
              <a:rPr lang="en-US" altLang="ja-JP" dirty="0" smtClean="0">
                <a:latin typeface="ＭＳ ゴシック" panose="020B0609070205080204" pitchFamily="49" charset="-128"/>
                <a:ea typeface="ＭＳ ゴシック" panose="020B0609070205080204" pitchFamily="49" charset="-128"/>
              </a:rPr>
              <a:t>‥‥</a:t>
            </a:r>
            <a:r>
              <a:rPr lang="ja-JP" altLang="en-US" dirty="0">
                <a:latin typeface="ＭＳ ゴシック" panose="020B0609070205080204" pitchFamily="49" charset="-128"/>
                <a:ea typeface="ＭＳ ゴシック" panose="020B0609070205080204" pitchFamily="49" charset="-128"/>
              </a:rPr>
              <a:t>これが一番の安全策です。</a:t>
            </a:r>
            <a:endParaRPr kumimoji="1" lang="ja-JP" altLang="en-US" dirty="0" smtClean="0">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10"/>
          </p:nvPr>
        </p:nvSpPr>
        <p:spPr/>
        <p:txBody>
          <a:bodyPr/>
          <a:lstStyle/>
          <a:p>
            <a:fld id="{08C1562F-4650-4ACA-906A-2D9646986BCB}" type="slidenum">
              <a:rPr kumimoji="1" lang="ja-JP" altLang="en-US" smtClean="0"/>
              <a:t>20</a:t>
            </a:fld>
            <a:endParaRPr kumimoji="1" lang="ja-JP" altLang="en-US"/>
          </a:p>
        </p:txBody>
      </p:sp>
    </p:spTree>
    <p:extLst>
      <p:ext uri="{BB962C8B-B14F-4D97-AF65-F5344CB8AC3E}">
        <p14:creationId xmlns:p14="http://schemas.microsoft.com/office/powerpoint/2010/main" val="25623922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r>
              <a:rPr kumimoji="1" lang="ja-JP" altLang="en-US" dirty="0" smtClean="0">
                <a:latin typeface="ＭＳ ゴシック" panose="020B0609070205080204" pitchFamily="49" charset="-128"/>
                <a:ea typeface="ＭＳ ゴシック" panose="020B0609070205080204" pitchFamily="49" charset="-128"/>
              </a:rPr>
              <a:t>（画面に沿って、事例の概略を説明し、適宜、以下の解説を加える。）</a:t>
            </a:r>
            <a:endParaRPr lang="ja-JP" altLang="en-US" dirty="0"/>
          </a:p>
          <a:p>
            <a:r>
              <a:rPr lang="ja-JP" altLang="en-US" dirty="0" smtClean="0"/>
              <a:t>　動画</a:t>
            </a:r>
            <a:r>
              <a:rPr lang="ja-JP" altLang="en-US" dirty="0"/>
              <a:t>や写真を投稿するサイトは年齢を問わず人気ですが、子供たちがさまざまな著作物を無許可でアップロードしてしまい、著作権侵害となるケースが生じています。公開だけでなく、違法だと知りながら動画等をダウンロードすることも（個人で楽しむ範囲でも</a:t>
            </a:r>
            <a:r>
              <a:rPr lang="ja-JP" altLang="en-US" dirty="0" smtClean="0"/>
              <a:t>）、違法として</a:t>
            </a:r>
            <a:r>
              <a:rPr lang="en-US" altLang="ja-JP" dirty="0" smtClean="0"/>
              <a:t>2</a:t>
            </a:r>
            <a:r>
              <a:rPr lang="ja-JP" altLang="en-US" dirty="0"/>
              <a:t>年以下の懲役又は</a:t>
            </a:r>
            <a:r>
              <a:rPr lang="en-US" altLang="ja-JP" dirty="0"/>
              <a:t>200</a:t>
            </a:r>
            <a:r>
              <a:rPr lang="ja-JP" altLang="en-US" dirty="0"/>
              <a:t>万円以下の罰金（またはその両方</a:t>
            </a:r>
            <a:r>
              <a:rPr lang="ja-JP" altLang="en-US" dirty="0" smtClean="0"/>
              <a:t>）を科せられることがあります。</a:t>
            </a:r>
            <a:r>
              <a:rPr lang="ja-JP" altLang="en-US" dirty="0"/>
              <a:t>また、自分の</a:t>
            </a:r>
            <a:r>
              <a:rPr lang="en-US" altLang="ja-JP" b="0" dirty="0"/>
              <a:t>SNS</a:t>
            </a:r>
            <a:r>
              <a:rPr lang="ja-JP" altLang="en-US" dirty="0"/>
              <a:t>でプロフィール欄に有名人の写真を利用する、友人の写真や動画を許可なく掲載するといったことも肖像権等の侵害に</a:t>
            </a:r>
            <a:r>
              <a:rPr lang="ja-JP" altLang="en-US" dirty="0" smtClean="0"/>
              <a:t>あたりうるので注意しましょう。</a:t>
            </a:r>
            <a:endParaRPr lang="ja-JP" altLang="en-US" dirty="0"/>
          </a:p>
          <a:p>
            <a:r>
              <a:rPr lang="ja-JP" altLang="en-US" dirty="0" smtClean="0"/>
              <a:t>　無料で使える曲や画像でも、利用の条件をしっかり読み、ルールに従った使い方をしなければなりません。</a:t>
            </a:r>
            <a:endParaRPr kumimoji="1" lang="ja-JP" altLang="en-US" dirty="0">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10"/>
          </p:nvPr>
        </p:nvSpPr>
        <p:spPr/>
        <p:txBody>
          <a:bodyPr/>
          <a:lstStyle/>
          <a:p>
            <a:fld id="{08C1562F-4650-4ACA-906A-2D9646986BCB}" type="slidenum">
              <a:rPr kumimoji="1" lang="ja-JP" altLang="en-US" smtClean="0"/>
              <a:t>21</a:t>
            </a:fld>
            <a:endParaRPr kumimoji="1" lang="ja-JP" altLang="en-US"/>
          </a:p>
        </p:txBody>
      </p:sp>
    </p:spTree>
    <p:extLst>
      <p:ext uri="{BB962C8B-B14F-4D97-AF65-F5344CB8AC3E}">
        <p14:creationId xmlns:p14="http://schemas.microsoft.com/office/powerpoint/2010/main" val="39931483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r>
              <a:rPr kumimoji="1" lang="ja-JP" altLang="en-US" dirty="0" smtClean="0">
                <a:latin typeface="ＭＳ ゴシック" panose="020B0609070205080204" pitchFamily="49" charset="-128"/>
                <a:ea typeface="ＭＳ ゴシック" panose="020B0609070205080204" pitchFamily="49" charset="-128"/>
              </a:rPr>
              <a:t>（画面に沿って、事例の概略を説明し、適宜、以下の解説を加える。）</a:t>
            </a:r>
            <a:endParaRPr lang="ja-JP" altLang="en-US" dirty="0"/>
          </a:p>
          <a:p>
            <a:r>
              <a:rPr lang="ja-JP" altLang="en-US" dirty="0" smtClean="0"/>
              <a:t>　プログラマー</a:t>
            </a:r>
            <a:r>
              <a:rPr lang="ja-JP" altLang="en-US" dirty="0"/>
              <a:t>やエンジニアを目指す人だけでなく、論理的思考力の醸成にも役立つと言われるプログラミングですが、腕試しなどの軽い気持ちで技術を悪用したり、迷惑をかけるような使い方をする中高生もいます。</a:t>
            </a:r>
          </a:p>
          <a:p>
            <a:r>
              <a:rPr lang="ja-JP" altLang="en-US" dirty="0" smtClean="0"/>
              <a:t>　プログラミング</a:t>
            </a:r>
            <a:r>
              <a:rPr lang="ja-JP" altLang="en-US" dirty="0"/>
              <a:t>の</a:t>
            </a:r>
            <a:r>
              <a:rPr lang="ja-JP" altLang="en-US" dirty="0" smtClean="0"/>
              <a:t>授業も行われていますが</a:t>
            </a:r>
            <a:r>
              <a:rPr lang="ja-JP" altLang="en-US" dirty="0"/>
              <a:t>、学校で教わったことを応用する優れた力がどれほどあっても、正しい使い方をしなければ宝の持ち腐れ</a:t>
            </a:r>
            <a:r>
              <a:rPr lang="ja-JP" altLang="en-US" dirty="0" smtClean="0"/>
              <a:t>。罪</a:t>
            </a:r>
            <a:r>
              <a:rPr lang="ja-JP" altLang="en-US" dirty="0"/>
              <a:t>に問われ、家族に迷惑がかかるだけでなく</a:t>
            </a:r>
            <a:r>
              <a:rPr lang="ja-JP" altLang="en-US" dirty="0" smtClean="0"/>
              <a:t>、（法令違反の事実がネット上に残れば）将来を台無しにしてしまう可能性があります。プログラミング</a:t>
            </a:r>
            <a:r>
              <a:rPr lang="ja-JP" altLang="en-US" dirty="0"/>
              <a:t>の技術とともに、その技術を自分にも世の中にもプラスに</a:t>
            </a:r>
            <a:r>
              <a:rPr lang="ja-JP" altLang="en-US" dirty="0" smtClean="0"/>
              <a:t>活かせる子になるよう</a:t>
            </a:r>
            <a:r>
              <a:rPr lang="ja-JP" altLang="en-US" dirty="0"/>
              <a:t>、規範意識を育てる</a:t>
            </a:r>
            <a:r>
              <a:rPr lang="ja-JP" altLang="en-US" dirty="0" smtClean="0"/>
              <a:t>ことが大切です。</a:t>
            </a:r>
            <a:endParaRPr kumimoji="1" lang="ja-JP" altLang="en-US" dirty="0">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10"/>
          </p:nvPr>
        </p:nvSpPr>
        <p:spPr/>
        <p:txBody>
          <a:bodyPr/>
          <a:lstStyle/>
          <a:p>
            <a:fld id="{08C1562F-4650-4ACA-906A-2D9646986BCB}" type="slidenum">
              <a:rPr kumimoji="1" lang="ja-JP" altLang="en-US" smtClean="0"/>
              <a:t>22</a:t>
            </a:fld>
            <a:endParaRPr kumimoji="1" lang="ja-JP" altLang="en-US"/>
          </a:p>
        </p:txBody>
      </p:sp>
    </p:spTree>
    <p:extLst>
      <p:ext uri="{BB962C8B-B14F-4D97-AF65-F5344CB8AC3E}">
        <p14:creationId xmlns:p14="http://schemas.microsoft.com/office/powerpoint/2010/main" val="19538407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r>
              <a:rPr kumimoji="1" lang="ja-JP" altLang="en-US" dirty="0" smtClean="0">
                <a:latin typeface="ＭＳ ゴシック" panose="020B0609070205080204" pitchFamily="49" charset="-128"/>
                <a:ea typeface="ＭＳ ゴシック" panose="020B0609070205080204" pitchFamily="49" charset="-128"/>
              </a:rPr>
              <a:t>（画面に沿って、事例の概略を説明し、適宜、以下の解説を加える。）</a:t>
            </a:r>
            <a:endParaRPr lang="ja-JP" altLang="en-US" dirty="0"/>
          </a:p>
          <a:p>
            <a:r>
              <a:rPr lang="ja-JP" altLang="en-US" dirty="0" smtClean="0"/>
              <a:t>　ここ数年、フリマの利用者は急増しています。お金を払ったのに品物が届かない、ニセモノだったなどの被害だけでなく、「商品の状態が説明や写真とは違っていた」というように、個人間取引だからこそ生じる取引上の勘違いや情報不足によるトラブルも多発していることから、取引には慎重な判断が不可欠です。</a:t>
            </a:r>
            <a:endParaRPr lang="ja-JP" altLang="en-US" dirty="0"/>
          </a:p>
          <a:p>
            <a:r>
              <a:rPr lang="ja-JP" altLang="en-US" dirty="0" smtClean="0"/>
              <a:t>　　また</a:t>
            </a:r>
            <a:r>
              <a:rPr lang="ja-JP" altLang="en-US" dirty="0"/>
              <a:t>、盗んだ物を売る、ウイルス情報の売買、お酒やタバコを購入、転売禁止のチケットを購入して入場を拒否された等、「してはいけないこと」を隠れて行うケースもあり、保護者の見守りが欠かせない状況です</a:t>
            </a:r>
            <a:r>
              <a:rPr lang="ja-JP" altLang="en-US" dirty="0" smtClean="0"/>
              <a:t>。</a:t>
            </a:r>
            <a:endParaRPr lang="en-US" altLang="ja-JP" dirty="0" smtClean="0"/>
          </a:p>
          <a:p>
            <a:r>
              <a:rPr kumimoji="1" lang="ja-JP" altLang="en-US" dirty="0" smtClean="0">
                <a:latin typeface="ＭＳ ゴシック" panose="020B0609070205080204" pitchFamily="49" charset="-128"/>
                <a:ea typeface="ＭＳ ゴシック" panose="020B0609070205080204" pitchFamily="49" charset="-128"/>
              </a:rPr>
              <a:t>（なお、オンラインショッピング、オークション、フリマサービス等を利用するには保護者の同意が必要です。）</a:t>
            </a:r>
            <a:endParaRPr kumimoji="1" lang="ja-JP" altLang="en-US" dirty="0">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10"/>
          </p:nvPr>
        </p:nvSpPr>
        <p:spPr/>
        <p:txBody>
          <a:bodyPr/>
          <a:lstStyle/>
          <a:p>
            <a:fld id="{08C1562F-4650-4ACA-906A-2D9646986BCB}" type="slidenum">
              <a:rPr kumimoji="1" lang="ja-JP" altLang="en-US" smtClean="0"/>
              <a:t>23</a:t>
            </a:fld>
            <a:endParaRPr kumimoji="1" lang="ja-JP" altLang="en-US"/>
          </a:p>
        </p:txBody>
      </p:sp>
    </p:spTree>
    <p:extLst>
      <p:ext uri="{BB962C8B-B14F-4D97-AF65-F5344CB8AC3E}">
        <p14:creationId xmlns:p14="http://schemas.microsoft.com/office/powerpoint/2010/main" val="35451824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r>
              <a:rPr kumimoji="1" lang="ja-JP" altLang="en-US" dirty="0" smtClean="0">
                <a:latin typeface="ＭＳ ゴシック" panose="020B0609070205080204" pitchFamily="49" charset="-128"/>
                <a:ea typeface="ＭＳ ゴシック" panose="020B0609070205080204" pitchFamily="49" charset="-128"/>
              </a:rPr>
              <a:t>（画面に沿って、事例の概略を説明し、適宜、以下の解説を加える。）</a:t>
            </a:r>
            <a:endParaRPr kumimoji="1" lang="en-US" altLang="ja-JP" dirty="0" smtClean="0">
              <a:latin typeface="ＭＳ ゴシック" panose="020B0609070205080204" pitchFamily="49" charset="-128"/>
              <a:ea typeface="ＭＳ ゴシック" panose="020B0609070205080204" pitchFamily="49" charset="-128"/>
            </a:endParaRPr>
          </a:p>
          <a:p>
            <a:r>
              <a:rPr lang="ja-JP" altLang="en-US" dirty="0" smtClean="0">
                <a:latin typeface="ＭＳ ゴシック" panose="020B0609070205080204" pitchFamily="49" charset="-128"/>
                <a:ea typeface="ＭＳ ゴシック" panose="020B0609070205080204" pitchFamily="49" charset="-128"/>
              </a:rPr>
              <a:t>　「趣味や話が合う人に悪い人はいない」と考える子は少なくありませんが、直接のやり取りや会うことで事件やトラブルに巻き込まれるケースが多発しています。「大好きな○○さんの話ができる友だちがいない」などと</a:t>
            </a:r>
            <a:r>
              <a:rPr lang="en-US" altLang="ja-JP" dirty="0" smtClean="0">
                <a:latin typeface="ＭＳ ゴシック" panose="020B0609070205080204" pitchFamily="49" charset="-128"/>
                <a:ea typeface="ＭＳ ゴシック" panose="020B0609070205080204" pitchFamily="49" charset="-128"/>
              </a:rPr>
              <a:t>SNS</a:t>
            </a:r>
            <a:r>
              <a:rPr lang="ja-JP" altLang="en-US" dirty="0" smtClean="0">
                <a:latin typeface="ＭＳ ゴシック" panose="020B0609070205080204" pitchFamily="49" charset="-128"/>
                <a:ea typeface="ＭＳ ゴシック" panose="020B0609070205080204" pitchFamily="49" charset="-128"/>
              </a:rPr>
              <a:t>に投稿すると、同じファンを装えばだませるとたくさんの情報を入手し、話を合わせ、時間をかけて信頼させながら近づいてくる悪い人もいます。こういった実情を学び、常に意識することが大切です。</a:t>
            </a:r>
            <a:endParaRPr lang="en-US" altLang="ja-JP" dirty="0" smtClean="0">
              <a:latin typeface="ＭＳ ゴシック" panose="020B0609070205080204" pitchFamily="49" charset="-128"/>
              <a:ea typeface="ＭＳ ゴシック" panose="020B0609070205080204" pitchFamily="49" charset="-128"/>
            </a:endParaRPr>
          </a:p>
          <a:p>
            <a:r>
              <a:rPr lang="ja-JP" altLang="en-US" dirty="0" smtClean="0">
                <a:latin typeface="ＭＳ ゴシック" panose="020B0609070205080204" pitchFamily="49" charset="-128"/>
                <a:ea typeface="ＭＳ ゴシック" panose="020B0609070205080204" pitchFamily="49" charset="-128"/>
              </a:rPr>
              <a:t>　転売関連の悪意は</a:t>
            </a:r>
            <a:r>
              <a:rPr lang="en-US" altLang="ja-JP" dirty="0" smtClean="0">
                <a:latin typeface="ＭＳ ゴシック" panose="020B0609070205080204" pitchFamily="49" charset="-128"/>
                <a:ea typeface="ＭＳ ゴシック" panose="020B0609070205080204" pitchFamily="49" charset="-128"/>
              </a:rPr>
              <a:t>『</a:t>
            </a:r>
            <a:r>
              <a:rPr lang="ja-JP" altLang="en-US" dirty="0" smtClean="0">
                <a:latin typeface="ＭＳ ゴシック" panose="020B0609070205080204" pitchFamily="49" charset="-128"/>
                <a:ea typeface="ＭＳ ゴシック" panose="020B0609070205080204" pitchFamily="49" charset="-128"/>
              </a:rPr>
              <a:t>チケット不正転売禁止法</a:t>
            </a:r>
            <a:r>
              <a:rPr lang="en-US" altLang="ja-JP" dirty="0" smtClean="0">
                <a:latin typeface="ＭＳ ゴシック" panose="020B0609070205080204" pitchFamily="49" charset="-128"/>
                <a:ea typeface="ＭＳ ゴシック" panose="020B0609070205080204" pitchFamily="49" charset="-128"/>
              </a:rPr>
              <a:t>』</a:t>
            </a:r>
            <a:r>
              <a:rPr lang="ja-JP" altLang="en-US" dirty="0" smtClean="0">
                <a:latin typeface="ＭＳ ゴシック" panose="020B0609070205080204" pitchFamily="49" charset="-128"/>
                <a:ea typeface="ＭＳ ゴシック" panose="020B0609070205080204" pitchFamily="49" charset="-128"/>
              </a:rPr>
              <a:t>を意識すればある程度気づけます。でも、ネットで知り合う人の見極めは難しいのが実情。身近な大人に相談するなど、トラブルに巻き込まれない工夫をしましょう。</a:t>
            </a:r>
            <a:endParaRPr lang="ja-JP" altLang="en-US" dirty="0">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10"/>
          </p:nvPr>
        </p:nvSpPr>
        <p:spPr/>
        <p:txBody>
          <a:bodyPr/>
          <a:lstStyle/>
          <a:p>
            <a:fld id="{08C1562F-4650-4ACA-906A-2D9646986BCB}" type="slidenum">
              <a:rPr kumimoji="1" lang="ja-JP" altLang="en-US" smtClean="0"/>
              <a:t>24</a:t>
            </a:fld>
            <a:endParaRPr kumimoji="1" lang="ja-JP" altLang="en-US"/>
          </a:p>
        </p:txBody>
      </p:sp>
    </p:spTree>
    <p:extLst>
      <p:ext uri="{BB962C8B-B14F-4D97-AF65-F5344CB8AC3E}">
        <p14:creationId xmlns:p14="http://schemas.microsoft.com/office/powerpoint/2010/main" val="7983635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r>
              <a:rPr kumimoji="1" lang="ja-JP" altLang="en-US" dirty="0" smtClean="0">
                <a:latin typeface="ＭＳ ゴシック" panose="020B0609070205080204" pitchFamily="49" charset="-128"/>
                <a:ea typeface="ＭＳ ゴシック" panose="020B0609070205080204" pitchFamily="49" charset="-128"/>
              </a:rPr>
              <a:t>（画面に沿って、事例の概略を説明し、適宜、以下の解説を加える。）</a:t>
            </a:r>
            <a:endParaRPr kumimoji="1" lang="en-US" altLang="ja-JP" dirty="0" smtClean="0">
              <a:latin typeface="ＭＳ ゴシック" panose="020B0609070205080204" pitchFamily="49" charset="-128"/>
              <a:ea typeface="ＭＳ ゴシック" panose="020B0609070205080204" pitchFamily="49" charset="-128"/>
            </a:endParaRPr>
          </a:p>
          <a:p>
            <a:r>
              <a:rPr lang="ja-JP" altLang="en-US" dirty="0" smtClean="0">
                <a:latin typeface="ＭＳ ゴシック" panose="020B0609070205080204" pitchFamily="49" charset="-128"/>
                <a:ea typeface="ＭＳ ゴシック" panose="020B0609070205080204" pitchFamily="49" charset="-128"/>
              </a:rPr>
              <a:t>　</a:t>
            </a:r>
            <a:r>
              <a:rPr lang="en-US" altLang="ja-JP" dirty="0" smtClean="0">
                <a:latin typeface="ＭＳ ゴシック" panose="020B0609070205080204" pitchFamily="49" charset="-128"/>
                <a:ea typeface="ＭＳ ゴシック" panose="020B0609070205080204" pitchFamily="49" charset="-128"/>
              </a:rPr>
              <a:t>SNS</a:t>
            </a:r>
            <a:r>
              <a:rPr lang="ja-JP" altLang="en-US" dirty="0" smtClean="0">
                <a:latin typeface="ＭＳ ゴシック" panose="020B0609070205080204" pitchFamily="49" charset="-128"/>
                <a:ea typeface="ＭＳ ゴシック" panose="020B0609070205080204" pitchFamily="49" charset="-128"/>
              </a:rPr>
              <a:t>上で、悪意を感じる投稿を見かけることがあります。中には「正義感からやったこと」と主張する人もいるようですが、「立場」や「事実かどうか」を問わず、人格を否定または攻撃するような投稿は正義ではありません。</a:t>
            </a:r>
            <a:endParaRPr lang="en-US" altLang="ja-JP" dirty="0" smtClean="0">
              <a:latin typeface="ＭＳ ゴシック" panose="020B0609070205080204" pitchFamily="49" charset="-128"/>
              <a:ea typeface="ＭＳ ゴシック" panose="020B0609070205080204" pitchFamily="49" charset="-128"/>
            </a:endParaRPr>
          </a:p>
          <a:p>
            <a:r>
              <a:rPr lang="ja-JP" altLang="en-US" dirty="0" smtClean="0">
                <a:latin typeface="ＭＳ ゴシック" panose="020B0609070205080204" pitchFamily="49" charset="-128"/>
                <a:ea typeface="ＭＳ ゴシック" panose="020B0609070205080204" pitchFamily="49" charset="-128"/>
              </a:rPr>
              <a:t>　近年、</a:t>
            </a:r>
            <a:r>
              <a:rPr lang="en-US" altLang="ja-JP" dirty="0" smtClean="0">
                <a:latin typeface="ＭＳ ゴシック" panose="020B0609070205080204" pitchFamily="49" charset="-128"/>
                <a:ea typeface="ＭＳ ゴシック" panose="020B0609070205080204" pitchFamily="49" charset="-128"/>
              </a:rPr>
              <a:t>YouTuber</a:t>
            </a:r>
            <a:r>
              <a:rPr lang="ja-JP" altLang="en-US" dirty="0" err="1" smtClean="0">
                <a:latin typeface="ＭＳ ゴシック" panose="020B0609070205080204" pitchFamily="49" charset="-128"/>
                <a:ea typeface="ＭＳ ゴシック" panose="020B0609070205080204" pitchFamily="49" charset="-128"/>
              </a:rPr>
              <a:t>、</a:t>
            </a:r>
            <a:r>
              <a:rPr lang="ja-JP" altLang="en-US" dirty="0" smtClean="0">
                <a:latin typeface="ＭＳ ゴシック" panose="020B0609070205080204" pitchFamily="49" charset="-128"/>
                <a:ea typeface="ＭＳ ゴシック" panose="020B0609070205080204" pitchFamily="49" charset="-128"/>
              </a:rPr>
              <a:t>事件・事故の関係者、感染症の陽性者ほか、</a:t>
            </a:r>
            <a:r>
              <a:rPr lang="en-US" altLang="ja-JP" dirty="0" smtClean="0">
                <a:latin typeface="ＭＳ ゴシック" panose="020B0609070205080204" pitchFamily="49" charset="-128"/>
                <a:ea typeface="ＭＳ ゴシック" panose="020B0609070205080204" pitchFamily="49" charset="-128"/>
              </a:rPr>
              <a:t>『</a:t>
            </a:r>
            <a:r>
              <a:rPr lang="ja-JP" altLang="en-US" dirty="0" smtClean="0">
                <a:latin typeface="ＭＳ ゴシック" panose="020B0609070205080204" pitchFamily="49" charset="-128"/>
                <a:ea typeface="ＭＳ ゴシック" panose="020B0609070205080204" pitchFamily="49" charset="-128"/>
              </a:rPr>
              <a:t>有名な人</a:t>
            </a:r>
            <a:r>
              <a:rPr lang="en-US" altLang="ja-JP" dirty="0" smtClean="0">
                <a:latin typeface="ＭＳ ゴシック" panose="020B0609070205080204" pitchFamily="49" charset="-128"/>
                <a:ea typeface="ＭＳ ゴシック" panose="020B0609070205080204" pitchFamily="49" charset="-128"/>
              </a:rPr>
              <a:t>』</a:t>
            </a:r>
            <a:r>
              <a:rPr lang="ja-JP" altLang="en-US" dirty="0" smtClean="0">
                <a:latin typeface="ＭＳ ゴシック" panose="020B0609070205080204" pitchFamily="49" charset="-128"/>
                <a:ea typeface="ＭＳ ゴシック" panose="020B0609070205080204" pitchFamily="49" charset="-128"/>
              </a:rPr>
              <a:t>と感じる範囲が広がるとともに、主体的に投稿する人以外の“安易に再投稿・拡散する人”も増えて</a:t>
            </a:r>
            <a:r>
              <a:rPr lang="ja-JP" altLang="en-US" smtClean="0">
                <a:latin typeface="ＭＳ ゴシック" panose="020B0609070205080204" pitchFamily="49" charset="-128"/>
                <a:ea typeface="ＭＳ ゴシック" panose="020B0609070205080204" pitchFamily="49" charset="-128"/>
              </a:rPr>
              <a:t>います。たくさんの悪口が集まれば、集団攻撃となり人を酷く傷つけます。相手がどのような人であっても、単に再投稿しただけであっても、民事上・刑事上（損害賠償請求、名誉毀損罪による懲役、侮辱罪による拘留等）の責任を問われる可能性があります。このことを肝に銘じて、法律や利用規約等のルールやモラルを意識した、正しい利用を心がけましょう。</a:t>
            </a:r>
            <a:endParaRPr lang="en-US" altLang="ja-JP" dirty="0" smtClean="0">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10"/>
          </p:nvPr>
        </p:nvSpPr>
        <p:spPr/>
        <p:txBody>
          <a:bodyPr/>
          <a:lstStyle/>
          <a:p>
            <a:fld id="{08C1562F-4650-4ACA-906A-2D9646986BCB}" type="slidenum">
              <a:rPr kumimoji="1" lang="ja-JP" altLang="en-US" smtClean="0"/>
              <a:t>25</a:t>
            </a:fld>
            <a:endParaRPr kumimoji="1" lang="ja-JP" altLang="en-US"/>
          </a:p>
        </p:txBody>
      </p:sp>
    </p:spTree>
    <p:extLst>
      <p:ext uri="{BB962C8B-B14F-4D97-AF65-F5344CB8AC3E}">
        <p14:creationId xmlns:p14="http://schemas.microsoft.com/office/powerpoint/2010/main" val="29953960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それでは、今日の「まとめ」として、保護者ができる３つのポイントについて、ご説明します。チラシの裏面にも記載しております。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8EFE1BC6-56DB-4152-9D01-669C9BDA5A8A}" type="slidenum">
              <a:rPr kumimoji="1" lang="ja-JP" altLang="en-US" smtClean="0"/>
              <a:t>26</a:t>
            </a:fld>
            <a:endParaRPr kumimoji="1" lang="ja-JP" altLang="en-US"/>
          </a:p>
        </p:txBody>
      </p:sp>
    </p:spTree>
    <p:extLst>
      <p:ext uri="{BB962C8B-B14F-4D97-AF65-F5344CB8AC3E}">
        <p14:creationId xmlns:p14="http://schemas.microsoft.com/office/powerpoint/2010/main" val="42142619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まずは、ルール作りについてです。</a:t>
            </a:r>
          </a:p>
          <a:p>
            <a:r>
              <a:rPr kumimoji="1" lang="ja-JP" altLang="en-US" dirty="0" smtClean="0"/>
              <a:t>　①なぜルールが必要なのかを子供が理解することが大切です。そのためには、保護者が一方的にルールを決めるのではなく、子供と話し合って、きちんと守れるルールを作るということが最も重要です。</a:t>
            </a:r>
            <a:endParaRPr kumimoji="1" lang="en-US" altLang="ja-JP" dirty="0" smtClean="0"/>
          </a:p>
          <a:p>
            <a:r>
              <a:rPr kumimoji="1" lang="ja-JP" altLang="en-US" dirty="0" smtClean="0"/>
              <a:t>　②また、「夜遅くまで使わない」というような曖昧なルールではなく、「夜は９時まで」とか「寝る時は居間で充電する」というような具体的なルールを決めて、けっして気分次第で運用しないようにしてください。困った時はすぐに相談することもルールに加えて、子供から相談を受けた時に慌てないように、事前に対応方法や相談窓口を確認しておいてください。それらについては、本日お配りしているチラシの表面の一番下に「電気通信サービス</a:t>
            </a:r>
            <a:r>
              <a:rPr kumimoji="1" lang="en-US" altLang="ja-JP" dirty="0" smtClean="0"/>
              <a:t>Q&amp;A</a:t>
            </a:r>
            <a:r>
              <a:rPr kumimoji="1" lang="ja-JP" altLang="en-US" dirty="0" smtClean="0"/>
              <a:t>」をご紹介していますので、参考にされてください。</a:t>
            </a:r>
            <a:endParaRPr kumimoji="1" lang="en-US" altLang="ja-JP" dirty="0" smtClean="0"/>
          </a:p>
          <a:p>
            <a:r>
              <a:rPr kumimoji="1" lang="ja-JP" altLang="en-US" dirty="0" smtClean="0"/>
              <a:t>　③なお、ルールを一旦作っても、子供の使い方にそぐわなくなることもありますので、定期的に子供と話し合って見直すことも必要です。</a:t>
            </a:r>
          </a:p>
        </p:txBody>
      </p:sp>
      <p:sp>
        <p:nvSpPr>
          <p:cNvPr id="4" name="スライド番号プレースホルダー 3"/>
          <p:cNvSpPr>
            <a:spLocks noGrp="1"/>
          </p:cNvSpPr>
          <p:nvPr>
            <p:ph type="sldNum" sz="quarter" idx="10"/>
          </p:nvPr>
        </p:nvSpPr>
        <p:spPr/>
        <p:txBody>
          <a:bodyPr/>
          <a:lstStyle/>
          <a:p>
            <a:fld id="{8EFE1BC6-56DB-4152-9D01-669C9BDA5A8A}" type="slidenum">
              <a:rPr kumimoji="1" lang="ja-JP" altLang="en-US" smtClean="0"/>
              <a:t>27</a:t>
            </a:fld>
            <a:endParaRPr kumimoji="1" lang="ja-JP" altLang="en-US"/>
          </a:p>
        </p:txBody>
      </p:sp>
    </p:spTree>
    <p:extLst>
      <p:ext uri="{BB962C8B-B14F-4D97-AF65-F5344CB8AC3E}">
        <p14:creationId xmlns:p14="http://schemas.microsoft.com/office/powerpoint/2010/main" val="21541663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次は機器とアプリの設定についてです。主に４つのポイントがあります。</a:t>
            </a:r>
          </a:p>
          <a:p>
            <a:r>
              <a:rPr kumimoji="1" lang="ja-JP" altLang="en-US" dirty="0" smtClean="0"/>
              <a:t>　①スマートフォンやインターネットは、持たせ始め、使い始めが肝心です。利用する機器やサービスの「初期設定」は、必ず保護者が行うようにしてください。入学おめでとうといって、そのまま手渡すのは厳禁です。パスワードの管理も保護者が行い、はじめはトラブルに遭っていないか、過度の長時間利用になっていないかなど、こまめに利用状況を確認し、少しずつ利用できる範囲を広げていきましょう。</a:t>
            </a:r>
            <a:endParaRPr kumimoji="1" lang="en-US" altLang="ja-JP" dirty="0" smtClean="0"/>
          </a:p>
          <a:p>
            <a:r>
              <a:rPr kumimoji="1" lang="ja-JP" altLang="en-US" dirty="0" smtClean="0"/>
              <a:t>　②</a:t>
            </a:r>
            <a:r>
              <a:rPr kumimoji="1" lang="en-US" altLang="ja-JP" dirty="0" smtClean="0"/>
              <a:t>OS</a:t>
            </a:r>
            <a:r>
              <a:rPr kumimoji="1" lang="ja-JP" altLang="en-US" dirty="0" smtClean="0"/>
              <a:t>と呼ばれる基本ソフト、パソコンの場合は</a:t>
            </a:r>
            <a:r>
              <a:rPr kumimoji="1" lang="en-US" altLang="ja-JP" dirty="0" smtClean="0"/>
              <a:t>Windows</a:t>
            </a:r>
            <a:r>
              <a:rPr kumimoji="1" lang="ja-JP" altLang="en-US" dirty="0" smtClean="0"/>
              <a:t>や</a:t>
            </a:r>
            <a:r>
              <a:rPr kumimoji="1" lang="en-US" altLang="ja-JP" dirty="0" smtClean="0"/>
              <a:t>Mac OS</a:t>
            </a:r>
            <a:r>
              <a:rPr kumimoji="1" lang="ja-JP" altLang="en-US" dirty="0" err="1" smtClean="0"/>
              <a:t>、</a:t>
            </a:r>
            <a:r>
              <a:rPr kumimoji="1" lang="ja-JP" altLang="en-US" dirty="0" smtClean="0"/>
              <a:t>スマホの場合は</a:t>
            </a:r>
            <a:r>
              <a:rPr kumimoji="1" lang="en-US" altLang="ja-JP" dirty="0" smtClean="0"/>
              <a:t>iOS</a:t>
            </a:r>
            <a:r>
              <a:rPr kumimoji="1" lang="ja-JP" altLang="en-US" dirty="0" smtClean="0"/>
              <a:t>や</a:t>
            </a:r>
            <a:r>
              <a:rPr kumimoji="1" lang="en-US" altLang="ja-JP" dirty="0" smtClean="0"/>
              <a:t>Android</a:t>
            </a:r>
            <a:r>
              <a:rPr kumimoji="1" lang="ja-JP" altLang="en-US" dirty="0" smtClean="0"/>
              <a:t>などのことですが、これを最新にしておくとセキュリティ上の安全性が高まります。</a:t>
            </a:r>
          </a:p>
          <a:p>
            <a:r>
              <a:rPr kumimoji="1" lang="ja-JP" altLang="en-US" dirty="0" smtClean="0"/>
              <a:t>　③コンピューターウイルスを防ぐためには、ウイルス対策ソフトも入れておいた方が安全です。</a:t>
            </a:r>
          </a:p>
          <a:p>
            <a:r>
              <a:rPr kumimoji="1" lang="ja-JP" altLang="en-US" dirty="0" smtClean="0"/>
              <a:t>　④位置情報サービスや</a:t>
            </a:r>
            <a:r>
              <a:rPr kumimoji="1" lang="en-US" altLang="ja-JP" dirty="0" smtClean="0"/>
              <a:t>Wi-Fi</a:t>
            </a:r>
            <a:r>
              <a:rPr kumimoji="1" lang="ja-JP" altLang="en-US" dirty="0" smtClean="0"/>
              <a:t>自動接続の設定、</a:t>
            </a:r>
            <a:r>
              <a:rPr kumimoji="1" lang="en-US" altLang="ja-JP" dirty="0" smtClean="0"/>
              <a:t>SNS</a:t>
            </a:r>
            <a:r>
              <a:rPr kumimoji="1" lang="ja-JP" altLang="en-US" dirty="0" smtClean="0"/>
              <a:t>の公開範囲や友達と繋がる機能など、アプリの特性や設定を確認し、不要な機能は</a:t>
            </a:r>
            <a:r>
              <a:rPr kumimoji="1" lang="en-US" altLang="ja-JP" dirty="0" smtClean="0"/>
              <a:t>OFF</a:t>
            </a:r>
            <a:r>
              <a:rPr kumimoji="1" lang="ja-JP" altLang="en-US" dirty="0" smtClean="0"/>
              <a:t>にするようにしてください。</a:t>
            </a:r>
          </a:p>
          <a:p>
            <a:endParaRPr kumimoji="1" lang="ja-JP" altLang="en-US" dirty="0"/>
          </a:p>
        </p:txBody>
      </p:sp>
      <p:sp>
        <p:nvSpPr>
          <p:cNvPr id="4" name="スライド番号プレースホルダー 3"/>
          <p:cNvSpPr>
            <a:spLocks noGrp="1"/>
          </p:cNvSpPr>
          <p:nvPr>
            <p:ph type="sldNum" sz="quarter" idx="10"/>
          </p:nvPr>
        </p:nvSpPr>
        <p:spPr/>
        <p:txBody>
          <a:bodyPr/>
          <a:lstStyle/>
          <a:p>
            <a:fld id="{08C1562F-4650-4ACA-906A-2D9646986BCB}" type="slidenum">
              <a:rPr kumimoji="1" lang="ja-JP" altLang="en-US" smtClean="0"/>
              <a:t>28</a:t>
            </a:fld>
            <a:endParaRPr kumimoji="1" lang="ja-JP" altLang="en-US"/>
          </a:p>
        </p:txBody>
      </p:sp>
    </p:spTree>
    <p:extLst>
      <p:ext uri="{BB962C8B-B14F-4D97-AF65-F5344CB8AC3E}">
        <p14:creationId xmlns:p14="http://schemas.microsoft.com/office/powerpoint/2010/main" val="23742391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次はフィルタリングについてです。</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　フィルタリングは、不適切なサイトやアプリをブロックし、子供たちの知識や経験の不足を補い、うっかりアクセスも回避してくれ、トラブルを軽減してくれる頼もしい味方です。</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dirty="0"/>
              <a:t>　</a:t>
            </a:r>
            <a:r>
              <a:rPr kumimoji="1" lang="ja-JP" altLang="en-US" dirty="0" smtClean="0"/>
              <a:t>ところが保護者の中には、必要なサイトやアプリが使えないと子供が可哀そうだという理由（実は、子供のいいなり）で、フィルタリングそのものを外してしまう方も多いのですが、そうすると不適切なサイトやアプリが全て使えるようになってしまい、お子さまを危険に晒すことになってしまいます。</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dirty="0"/>
              <a:t>　</a:t>
            </a:r>
            <a:r>
              <a:rPr kumimoji="1" lang="ja-JP" altLang="en-US" dirty="0" smtClean="0"/>
              <a:t>フィルタリングはかけたままでも必要なサイトやアプリは許可することができますので、まずはフィルタリングはかけた上で、お子様の成熟度や使い方に応じて、徐々にレベルを緩めるなど、フィルタリングを活用して子供を守りましょう。</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dirty="0"/>
              <a:t>　</a:t>
            </a:r>
            <a:r>
              <a:rPr kumimoji="1" lang="ja-JP" altLang="en-US" dirty="0" smtClean="0"/>
              <a:t>また、フィルタリングには、スマホや音楽プレーヤーの利用時間を制限できる機能が付いているものもあります。長時間の利用によるネット依存を防ぐためにも、利用時間の制限機能もご活用ください。</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　フィルタリングの具体的な設定方法については、各通信事業者のホームページやショップ等でお確かめ下さい。</a:t>
            </a:r>
          </a:p>
          <a:p>
            <a:endParaRPr kumimoji="1" lang="ja-JP" altLang="en-US" dirty="0"/>
          </a:p>
        </p:txBody>
      </p:sp>
      <p:sp>
        <p:nvSpPr>
          <p:cNvPr id="4" name="スライド番号プレースホルダー 3"/>
          <p:cNvSpPr>
            <a:spLocks noGrp="1"/>
          </p:cNvSpPr>
          <p:nvPr>
            <p:ph type="sldNum" sz="quarter" idx="10"/>
          </p:nvPr>
        </p:nvSpPr>
        <p:spPr/>
        <p:txBody>
          <a:bodyPr/>
          <a:lstStyle/>
          <a:p>
            <a:fld id="{08C1562F-4650-4ACA-906A-2D9646986BCB}" type="slidenum">
              <a:rPr kumimoji="1" lang="ja-JP" altLang="en-US" smtClean="0"/>
              <a:t>29</a:t>
            </a:fld>
            <a:endParaRPr kumimoji="1" lang="ja-JP" altLang="en-US"/>
          </a:p>
        </p:txBody>
      </p:sp>
    </p:spTree>
    <p:extLst>
      <p:ext uri="{BB962C8B-B14F-4D97-AF65-F5344CB8AC3E}">
        <p14:creationId xmlns:p14="http://schemas.microsoft.com/office/powerpoint/2010/main" val="10517615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スライド イメージ プレースホルダー 1"/>
          <p:cNvSpPr>
            <a:spLocks noGrp="1" noRot="1" noChangeAspect="1" noTextEdit="1"/>
          </p:cNvSpPr>
          <p:nvPr>
            <p:ph type="sldImg"/>
          </p:nvPr>
        </p:nvSpPr>
        <p:spPr>
          <a:ln/>
        </p:spPr>
      </p:sp>
      <p:sp>
        <p:nvSpPr>
          <p:cNvPr id="57347" name="ノート プレースホルダー 2"/>
          <p:cNvSpPr>
            <a:spLocks noGrp="1"/>
          </p:cNvSpPr>
          <p:nvPr>
            <p:ph type="body" idx="1"/>
          </p:nvPr>
        </p:nvSpPr>
        <p:spPr>
          <a:noFill/>
        </p:spPr>
        <p:txBody>
          <a:bodyPr/>
          <a:lstStyle/>
          <a:p>
            <a:r>
              <a:rPr lang="ja-JP" altLang="en-US" dirty="0" smtClean="0">
                <a:latin typeface="+mn-ea"/>
                <a:ea typeface="+mn-ea"/>
              </a:rPr>
              <a:t>　しかし、使い方を間違えると、長時間利用による生活習慣の乱れや、誹謗中傷やいじめの温床になったり、不適切な利用により事件や犯罪に巻き込まれるきっかけになったりしているのも事実です。また、子供たちは被害者だけでなく、加害者になるケースも生じています。</a:t>
            </a:r>
            <a:endParaRPr lang="en-US" altLang="ja-JP" dirty="0" smtClean="0">
              <a:latin typeface="+mn-ea"/>
              <a:ea typeface="+mn-ea"/>
            </a:endParaRPr>
          </a:p>
          <a:p>
            <a:r>
              <a:rPr lang="ja-JP" altLang="en-US" dirty="0" smtClean="0">
                <a:latin typeface="+mn-ea"/>
                <a:ea typeface="+mn-ea"/>
              </a:rPr>
              <a:t>　本日は、「インターネットトラブル事例集」等の内容を抜粋して、全国で</a:t>
            </a:r>
            <a:r>
              <a:rPr lang="ja-JP" altLang="en-US" u="none" dirty="0" smtClean="0">
                <a:latin typeface="+mn-ea"/>
                <a:ea typeface="+mn-ea"/>
              </a:rPr>
              <a:t>実際に子供たちに起きたインターネットやアプリを通じた代表的なトラブル事例</a:t>
            </a:r>
            <a:r>
              <a:rPr lang="ja-JP" altLang="en-US" dirty="0" smtClean="0">
                <a:latin typeface="+mn-ea"/>
                <a:ea typeface="+mn-ea"/>
              </a:rPr>
              <a:t>をご紹介するとともに、その対策として保護者のみなさんに是非、実践していただきたいポイントをご説明をさせていただきますので、最後までどうぞよろしくお願いいたします。</a:t>
            </a:r>
            <a:endParaRPr lang="en-US" altLang="ja-JP" dirty="0" smtClean="0">
              <a:latin typeface="+mn-ea"/>
              <a:ea typeface="+mn-ea"/>
            </a:endParaRPr>
          </a:p>
        </p:txBody>
      </p:sp>
      <p:sp>
        <p:nvSpPr>
          <p:cNvPr id="4" name="スライド番号プレースホルダー 3"/>
          <p:cNvSpPr>
            <a:spLocks noGrp="1"/>
          </p:cNvSpPr>
          <p:nvPr>
            <p:ph type="sldNum" sz="quarter" idx="5"/>
          </p:nvPr>
        </p:nvSpPr>
        <p:spPr>
          <a:xfrm>
            <a:off x="3815373" y="9371286"/>
            <a:ext cx="2918831" cy="495028"/>
          </a:xfrm>
        </p:spPr>
        <p:txBody>
          <a:bodyPr/>
          <a:lstStyle/>
          <a:p>
            <a:r>
              <a:rPr kumimoji="1" lang="en-US" altLang="ja-JP" dirty="0" smtClean="0"/>
              <a:t>3</a:t>
            </a:r>
            <a:endParaRPr kumimoji="1" lang="ja-JP" altLang="en-US" dirty="0"/>
          </a:p>
        </p:txBody>
      </p:sp>
    </p:spTree>
    <p:extLst>
      <p:ext uri="{BB962C8B-B14F-4D97-AF65-F5344CB8AC3E}">
        <p14:creationId xmlns:p14="http://schemas.microsoft.com/office/powerpoint/2010/main" val="33410112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73577" y="4748163"/>
            <a:ext cx="5388610" cy="4427368"/>
          </a:xfrm>
        </p:spPr>
        <p:txBody>
          <a:bodyPr/>
          <a:lstStyle/>
          <a:p>
            <a:pPr algn="l"/>
            <a:r>
              <a:rPr kumimoji="1" lang="ja-JP" altLang="en-US" dirty="0" smtClean="0">
                <a:latin typeface="ＭＳ ゴシック" panose="020B0609070205080204" pitchFamily="49" charset="-128"/>
                <a:ea typeface="ＭＳ ゴシック" panose="020B0609070205080204" pitchFamily="49" charset="-128"/>
              </a:rPr>
              <a:t>　スマホや携帯電話の利用者が</a:t>
            </a:r>
            <a:r>
              <a:rPr kumimoji="1" lang="en-US" altLang="ja-JP" dirty="0" smtClean="0">
                <a:latin typeface="ＭＳ ゴシック" panose="020B0609070205080204" pitchFamily="49" charset="-128"/>
                <a:ea typeface="ＭＳ ゴシック" panose="020B0609070205080204" pitchFamily="49" charset="-128"/>
              </a:rPr>
              <a:t>18</a:t>
            </a:r>
            <a:r>
              <a:rPr kumimoji="1" lang="ja-JP" altLang="en-US" dirty="0" smtClean="0">
                <a:latin typeface="ＭＳ ゴシック" panose="020B0609070205080204" pitchFamily="49" charset="-128"/>
                <a:ea typeface="ＭＳ ゴシック" panose="020B0609070205080204" pitchFamily="49" charset="-128"/>
              </a:rPr>
              <a:t>歳未満の青少年である場合は、フィルタリングを活用することが青少年インターネット環境整備法で義務付けられています。フィルタリングの活用向上に向け、この青少年インターネット環境整備法が、平成</a:t>
            </a:r>
            <a:r>
              <a:rPr kumimoji="1" lang="en-US" altLang="ja-JP" dirty="0" smtClean="0">
                <a:latin typeface="ＭＳ ゴシック" panose="020B0609070205080204" pitchFamily="49" charset="-128"/>
                <a:ea typeface="ＭＳ ゴシック" panose="020B0609070205080204" pitchFamily="49" charset="-128"/>
              </a:rPr>
              <a:t>29</a:t>
            </a:r>
            <a:r>
              <a:rPr kumimoji="1" lang="ja-JP" altLang="en-US" dirty="0" smtClean="0">
                <a:latin typeface="ＭＳ ゴシック" panose="020B0609070205080204" pitchFamily="49" charset="-128"/>
                <a:ea typeface="ＭＳ ゴシック" panose="020B0609070205080204" pitchFamily="49" charset="-128"/>
              </a:rPr>
              <a:t>年</a:t>
            </a:r>
            <a:r>
              <a:rPr kumimoji="1" lang="en-US" altLang="ja-JP" dirty="0" smtClean="0">
                <a:latin typeface="ＭＳ ゴシック" panose="020B0609070205080204" pitchFamily="49" charset="-128"/>
                <a:ea typeface="ＭＳ ゴシック" panose="020B0609070205080204" pitchFamily="49" charset="-128"/>
              </a:rPr>
              <a:t>6</a:t>
            </a:r>
            <a:r>
              <a:rPr kumimoji="1" lang="ja-JP" altLang="en-US" dirty="0" smtClean="0">
                <a:latin typeface="ＭＳ ゴシック" panose="020B0609070205080204" pitchFamily="49" charset="-128"/>
                <a:ea typeface="ＭＳ ゴシック" panose="020B0609070205080204" pitchFamily="49" charset="-128"/>
              </a:rPr>
              <a:t>月に改正され、平成</a:t>
            </a:r>
            <a:r>
              <a:rPr kumimoji="1" lang="en-US" altLang="ja-JP" dirty="0" smtClean="0">
                <a:latin typeface="ＭＳ ゴシック" panose="020B0609070205080204" pitchFamily="49" charset="-128"/>
                <a:ea typeface="ＭＳ ゴシック" panose="020B0609070205080204" pitchFamily="49" charset="-128"/>
              </a:rPr>
              <a:t>30</a:t>
            </a:r>
            <a:r>
              <a:rPr kumimoji="1" lang="ja-JP" altLang="en-US" dirty="0" smtClean="0">
                <a:latin typeface="ＭＳ ゴシック" panose="020B0609070205080204" pitchFamily="49" charset="-128"/>
                <a:ea typeface="ＭＳ ゴシック" panose="020B0609070205080204" pitchFamily="49" charset="-128"/>
              </a:rPr>
              <a:t>年</a:t>
            </a:r>
            <a:r>
              <a:rPr kumimoji="1" lang="en-US" altLang="ja-JP" dirty="0" smtClean="0">
                <a:latin typeface="ＭＳ ゴシック" panose="020B0609070205080204" pitchFamily="49" charset="-128"/>
                <a:ea typeface="ＭＳ ゴシック" panose="020B0609070205080204" pitchFamily="49" charset="-128"/>
              </a:rPr>
              <a:t>2</a:t>
            </a:r>
            <a:r>
              <a:rPr kumimoji="1" lang="ja-JP" altLang="en-US" dirty="0" smtClean="0">
                <a:latin typeface="ＭＳ ゴシック" panose="020B0609070205080204" pitchFamily="49" charset="-128"/>
                <a:ea typeface="ＭＳ ゴシック" panose="020B0609070205080204" pitchFamily="49" charset="-128"/>
              </a:rPr>
              <a:t>月</a:t>
            </a:r>
            <a:r>
              <a:rPr kumimoji="1" lang="en-US" altLang="ja-JP" dirty="0" smtClean="0">
                <a:latin typeface="ＭＳ ゴシック" panose="020B0609070205080204" pitchFamily="49" charset="-128"/>
                <a:ea typeface="ＭＳ ゴシック" panose="020B0609070205080204" pitchFamily="49" charset="-128"/>
              </a:rPr>
              <a:t>1</a:t>
            </a:r>
            <a:r>
              <a:rPr kumimoji="1" lang="ja-JP" altLang="en-US" dirty="0" smtClean="0">
                <a:latin typeface="ＭＳ ゴシック" panose="020B0609070205080204" pitchFamily="49" charset="-128"/>
                <a:ea typeface="ＭＳ ゴシック" panose="020B0609070205080204" pitchFamily="49" charset="-128"/>
              </a:rPr>
              <a:t>日に施行されました。（当初、</a:t>
            </a:r>
            <a:r>
              <a:rPr kumimoji="1" lang="en-US" altLang="ja-JP" dirty="0" smtClean="0">
                <a:latin typeface="ＭＳ ゴシック" panose="020B0609070205080204" pitchFamily="49" charset="-128"/>
                <a:ea typeface="ＭＳ ゴシック" panose="020B0609070205080204" pitchFamily="49" charset="-128"/>
              </a:rPr>
              <a:t>4</a:t>
            </a:r>
            <a:r>
              <a:rPr kumimoji="1" lang="ja-JP" altLang="en-US" dirty="0" smtClean="0">
                <a:latin typeface="ＭＳ ゴシック" panose="020B0609070205080204" pitchFamily="49" charset="-128"/>
                <a:ea typeface="ＭＳ ゴシック" panose="020B0609070205080204" pitchFamily="49" charset="-128"/>
              </a:rPr>
              <a:t>月</a:t>
            </a:r>
            <a:r>
              <a:rPr kumimoji="1" lang="en-US" altLang="ja-JP" dirty="0" smtClean="0">
                <a:latin typeface="ＭＳ ゴシック" panose="020B0609070205080204" pitchFamily="49" charset="-128"/>
                <a:ea typeface="ＭＳ ゴシック" panose="020B0609070205080204" pitchFamily="49" charset="-128"/>
              </a:rPr>
              <a:t>1</a:t>
            </a:r>
            <a:r>
              <a:rPr kumimoji="1" lang="ja-JP" altLang="en-US" dirty="0" smtClean="0">
                <a:latin typeface="ＭＳ ゴシック" panose="020B0609070205080204" pitchFamily="49" charset="-128"/>
                <a:ea typeface="ＭＳ ゴシック" panose="020B0609070205080204" pitchFamily="49" charset="-128"/>
              </a:rPr>
              <a:t>日の施行を予定していましたが、神奈川県座間市の事件の発生を受け、施行時期を早めたものです。）</a:t>
            </a:r>
            <a:endParaRPr kumimoji="1" lang="en-US" altLang="ja-JP" dirty="0" smtClean="0">
              <a:latin typeface="ＭＳ ゴシック" panose="020B0609070205080204" pitchFamily="49" charset="-128"/>
              <a:ea typeface="ＭＳ ゴシック" panose="020B0609070205080204" pitchFamily="49" charset="-128"/>
            </a:endParaRPr>
          </a:p>
          <a:p>
            <a:pPr algn="l"/>
            <a:r>
              <a:rPr lang="ja-JP" altLang="en-US" dirty="0">
                <a:latin typeface="ＭＳ ゴシック" panose="020B0609070205080204" pitchFamily="49" charset="-128"/>
                <a:ea typeface="ＭＳ ゴシック" panose="020B0609070205080204" pitchFamily="49" charset="-128"/>
              </a:rPr>
              <a:t>　</a:t>
            </a:r>
            <a:r>
              <a:rPr kumimoji="1" lang="ja-JP" altLang="en-US" dirty="0" smtClean="0">
                <a:latin typeface="ＭＳ ゴシック" panose="020B0609070205080204" pitchFamily="49" charset="-128"/>
                <a:ea typeface="ＭＳ ゴシック" panose="020B0609070205080204" pitchFamily="49" charset="-128"/>
              </a:rPr>
              <a:t>内容について説明しますが、携帯電話会社や格安スマホ会社（</a:t>
            </a:r>
            <a:r>
              <a:rPr kumimoji="1" lang="en-US" altLang="ja-JP" dirty="0" smtClean="0">
                <a:latin typeface="ＭＳ ゴシック" panose="020B0609070205080204" pitchFamily="49" charset="-128"/>
                <a:ea typeface="ＭＳ ゴシック" panose="020B0609070205080204" pitchFamily="49" charset="-128"/>
              </a:rPr>
              <a:t>MVNO</a:t>
            </a:r>
            <a:r>
              <a:rPr kumimoji="1" lang="ja-JP" altLang="en-US" dirty="0" smtClean="0">
                <a:latin typeface="ＭＳ ゴシック" panose="020B0609070205080204" pitchFamily="49" charset="-128"/>
                <a:ea typeface="ＭＳ ゴシック" panose="020B0609070205080204" pitchFamily="49" charset="-128"/>
              </a:rPr>
              <a:t>）と契約代理店には、新規の携帯電話回線契約時および機種変更・名義変更を伴う携帯電話回線契約の変更・更新時に、次のような義務が新たに設けられました。</a:t>
            </a:r>
            <a:endParaRPr kumimoji="1" lang="en-US" altLang="ja-JP" dirty="0" smtClean="0">
              <a:latin typeface="ＭＳ ゴシック" panose="020B0609070205080204" pitchFamily="49" charset="-128"/>
              <a:ea typeface="ＭＳ ゴシック" panose="020B0609070205080204" pitchFamily="49" charset="-128"/>
            </a:endParaRPr>
          </a:p>
          <a:p>
            <a:pPr algn="l"/>
            <a:r>
              <a:rPr kumimoji="1" lang="ja-JP" altLang="en-US" dirty="0" smtClean="0">
                <a:latin typeface="ＭＳ ゴシック" panose="020B0609070205080204" pitchFamily="49" charset="-128"/>
                <a:ea typeface="ＭＳ ゴシック" panose="020B0609070205080204" pitchFamily="49" charset="-128"/>
              </a:rPr>
              <a:t>　１つ目は青少年確認です。</a:t>
            </a:r>
            <a:r>
              <a:rPr kumimoji="1" lang="ja-JP" altLang="ja-JP" sz="1200" kern="1200" dirty="0" smtClean="0">
                <a:solidFill>
                  <a:schemeClr val="tx1"/>
                </a:solidFill>
                <a:effectLst/>
                <a:latin typeface="+mn-lt"/>
                <a:ea typeface="+mn-ea"/>
                <a:cs typeface="+mn-cs"/>
              </a:rPr>
              <a:t>契約締結者又は携帯電話端末の使用者が</a:t>
            </a:r>
            <a:r>
              <a:rPr kumimoji="1" lang="en-US" altLang="ja-JP" sz="1200" kern="1200" dirty="0" smtClean="0">
                <a:solidFill>
                  <a:schemeClr val="tx1"/>
                </a:solidFill>
                <a:effectLst/>
                <a:latin typeface="+mn-lt"/>
                <a:ea typeface="+mn-ea"/>
                <a:cs typeface="+mn-cs"/>
              </a:rPr>
              <a:t>18</a:t>
            </a:r>
            <a:r>
              <a:rPr kumimoji="1" lang="ja-JP" altLang="ja-JP" sz="1200" kern="1200" dirty="0" smtClean="0">
                <a:solidFill>
                  <a:schemeClr val="tx1"/>
                </a:solidFill>
                <a:effectLst/>
                <a:latin typeface="+mn-lt"/>
                <a:ea typeface="+mn-ea"/>
                <a:cs typeface="+mn-cs"/>
              </a:rPr>
              <a:t>歳未満か確認</a:t>
            </a:r>
            <a:r>
              <a:rPr kumimoji="1" lang="ja-JP" altLang="en-US" sz="1200" kern="1200" dirty="0" smtClean="0">
                <a:solidFill>
                  <a:schemeClr val="tx1"/>
                </a:solidFill>
                <a:effectLst/>
                <a:latin typeface="+mn-lt"/>
                <a:ea typeface="+mn-ea"/>
                <a:cs typeface="+mn-cs"/>
              </a:rPr>
              <a:t>することが義務付けられました。</a:t>
            </a:r>
            <a:endParaRPr kumimoji="1" lang="en-US" altLang="ja-JP" sz="1200" kern="1200" dirty="0" smtClean="0">
              <a:solidFill>
                <a:schemeClr val="tx1"/>
              </a:solidFill>
              <a:effectLst/>
              <a:latin typeface="+mn-lt"/>
              <a:ea typeface="+mn-ea"/>
              <a:cs typeface="+mn-cs"/>
            </a:endParaRPr>
          </a:p>
          <a:p>
            <a:pPr algn="l"/>
            <a:r>
              <a:rPr kumimoji="1" lang="ja-JP" altLang="en-US" sz="1200" kern="1200" dirty="0" smtClean="0">
                <a:solidFill>
                  <a:schemeClr val="tx1"/>
                </a:solidFill>
                <a:effectLst/>
                <a:latin typeface="+mn-lt"/>
                <a:ea typeface="+mn-ea"/>
                <a:cs typeface="+mn-cs"/>
              </a:rPr>
              <a:t>　２つ目はフィルタリング説明です。①青少年有害情報を閲覧するおそれ②フィルタリングの必要性・内容等を保護者又は青少年に対し説明することが義務付けられました。</a:t>
            </a:r>
            <a:endParaRPr kumimoji="1" lang="en-US" altLang="ja-JP" sz="1200" kern="1200" dirty="0" smtClean="0">
              <a:solidFill>
                <a:schemeClr val="tx1"/>
              </a:solidFill>
              <a:effectLst/>
              <a:latin typeface="+mn-lt"/>
              <a:ea typeface="+mn-ea"/>
              <a:cs typeface="+mn-cs"/>
            </a:endParaRPr>
          </a:p>
          <a:p>
            <a:pPr algn="l"/>
            <a:r>
              <a:rPr kumimoji="1" lang="ja-JP" altLang="en-US" sz="1200" kern="1200" dirty="0" smtClean="0">
                <a:solidFill>
                  <a:schemeClr val="tx1"/>
                </a:solidFill>
                <a:effectLst/>
                <a:latin typeface="+mn-lt"/>
                <a:ea typeface="+mn-ea"/>
                <a:cs typeface="+mn-cs"/>
              </a:rPr>
              <a:t>　３つ目は、フィルタリングソフトウェアや</a:t>
            </a:r>
            <a:r>
              <a:rPr kumimoji="1" lang="en-US" altLang="ja-JP" sz="1200" kern="1200" dirty="0" smtClean="0">
                <a:solidFill>
                  <a:schemeClr val="tx1"/>
                </a:solidFill>
                <a:effectLst/>
                <a:latin typeface="+mn-lt"/>
                <a:ea typeface="+mn-ea"/>
                <a:cs typeface="+mn-cs"/>
              </a:rPr>
              <a:t>OS</a:t>
            </a:r>
            <a:r>
              <a:rPr kumimoji="1" lang="ja-JP" altLang="en-US" sz="1200" kern="1200" dirty="0" smtClean="0">
                <a:solidFill>
                  <a:schemeClr val="tx1"/>
                </a:solidFill>
                <a:effectLst/>
                <a:latin typeface="+mn-lt"/>
                <a:ea typeface="+mn-ea"/>
                <a:cs typeface="+mn-cs"/>
              </a:rPr>
              <a:t>の設定です。契約とセットで販売される携帯電話端末等について、販売時にフィルタリングを使えるようにすることが義務付けられました。</a:t>
            </a:r>
            <a:endParaRPr kumimoji="1" lang="en-US" altLang="ja-JP" sz="1200" kern="1200" dirty="0" smtClean="0">
              <a:solidFill>
                <a:schemeClr val="tx1"/>
              </a:solidFill>
              <a:effectLst/>
              <a:latin typeface="+mn-lt"/>
              <a:ea typeface="+mn-ea"/>
              <a:cs typeface="+mn-cs"/>
            </a:endParaRPr>
          </a:p>
          <a:p>
            <a:pPr algn="l"/>
            <a:r>
              <a:rPr kumimoji="1" lang="ja-JP" altLang="en-US" sz="1200" kern="1200" dirty="0" smtClean="0">
                <a:solidFill>
                  <a:schemeClr val="tx1"/>
                </a:solidFill>
                <a:effectLst/>
                <a:latin typeface="+mn-lt"/>
                <a:ea typeface="+mn-ea"/>
                <a:cs typeface="+mn-cs"/>
              </a:rPr>
              <a:t>　これに伴い、①</a:t>
            </a:r>
            <a:r>
              <a:rPr kumimoji="1" lang="en-US" altLang="ja-JP" sz="1200" kern="1200" dirty="0" smtClean="0">
                <a:solidFill>
                  <a:schemeClr val="tx1"/>
                </a:solidFill>
                <a:effectLst/>
                <a:latin typeface="+mn-lt"/>
                <a:ea typeface="+mn-ea"/>
                <a:cs typeface="+mn-cs"/>
              </a:rPr>
              <a:t>18</a:t>
            </a:r>
            <a:r>
              <a:rPr kumimoji="1" lang="ja-JP" altLang="en-US" sz="1200" kern="1200" dirty="0" smtClean="0">
                <a:solidFill>
                  <a:schemeClr val="tx1"/>
                </a:solidFill>
                <a:effectLst/>
                <a:latin typeface="+mn-lt"/>
                <a:ea typeface="+mn-ea"/>
                <a:cs typeface="+mn-cs"/>
              </a:rPr>
              <a:t>歳未満が使用者である場合はそのことを申し出ること、②フィルタリングの説明を受けること、③フィルタリングを使えるようにしてもらうことが保護者の役割となります。</a:t>
            </a:r>
            <a:endParaRPr kumimoji="1" lang="ja-JP" altLang="en-US" dirty="0">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10"/>
          </p:nvPr>
        </p:nvSpPr>
        <p:spPr/>
        <p:txBody>
          <a:bodyPr/>
          <a:lstStyle/>
          <a:p>
            <a:fld id="{08C1562F-4650-4ACA-906A-2D9646986BCB}" type="slidenum">
              <a:rPr kumimoji="1" lang="ja-JP" altLang="en-US" smtClean="0"/>
              <a:t>30</a:t>
            </a:fld>
            <a:endParaRPr kumimoji="1" lang="ja-JP" altLang="en-US"/>
          </a:p>
        </p:txBody>
      </p:sp>
    </p:spTree>
    <p:extLst>
      <p:ext uri="{BB962C8B-B14F-4D97-AF65-F5344CB8AC3E}">
        <p14:creationId xmlns:p14="http://schemas.microsoft.com/office/powerpoint/2010/main" val="20173279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最後になりますが、お手元のチラシ裏面の上をご覧ください。</a:t>
            </a:r>
            <a:endParaRPr kumimoji="1" lang="en-US" altLang="ja-JP" dirty="0" smtClean="0"/>
          </a:p>
          <a:p>
            <a:r>
              <a:rPr kumimoji="1" lang="ja-JP" altLang="en-US" dirty="0" smtClean="0"/>
              <a:t>　ここにチェックシートがございますので、お子様にスマートフォンを持たせる前に、保護者の皆様は是非、一度ご確認をお願いします。</a:t>
            </a:r>
            <a:endParaRPr kumimoji="1" lang="en-US" altLang="ja-JP" dirty="0" smtClean="0"/>
          </a:p>
          <a:p>
            <a:r>
              <a:rPr kumimoji="1" lang="ja-JP" altLang="en-US" dirty="0" smtClean="0"/>
              <a:t>　スマートフォンの操作で分からないことは、ショップで聞かれるなり、ご友人やご近所等の詳しい方に聞くなどしてください。</a:t>
            </a:r>
            <a:endParaRPr kumimoji="1" lang="en-US" altLang="ja-JP" dirty="0" smtClean="0"/>
          </a:p>
          <a:p>
            <a:r>
              <a:rPr kumimoji="1" lang="ja-JP" altLang="en-US" dirty="0" smtClean="0"/>
              <a:t>　情報モラル等の基礎知識を習得するためには、学校の研修会などに積極的に参加してください。（各団体の出前講座等についても、ここで</a:t>
            </a:r>
            <a:r>
              <a:rPr kumimoji="1" lang="en-US" altLang="ja-JP" dirty="0" smtClean="0"/>
              <a:t>PR</a:t>
            </a:r>
            <a:r>
              <a:rPr kumimoji="1" lang="ja-JP" altLang="en-US" dirty="0" smtClean="0"/>
              <a:t>を！）</a:t>
            </a:r>
            <a:endParaRPr kumimoji="1" lang="en-US" altLang="ja-JP" dirty="0" smtClean="0"/>
          </a:p>
          <a:p>
            <a:r>
              <a:rPr kumimoji="1" lang="ja-JP" altLang="en-US" dirty="0" smtClean="0"/>
              <a:t>　スマートフォン利用にあたっては、まずは保護者自身が正しい利用を態度でお示しください。</a:t>
            </a:r>
            <a:endParaRPr kumimoji="1" lang="en-US" altLang="ja-JP" dirty="0" smtClean="0"/>
          </a:p>
          <a:p>
            <a:r>
              <a:rPr kumimoji="1" lang="ja-JP" altLang="en-US" dirty="0" smtClean="0"/>
              <a:t>　なお、先ほども申し上げましたが、ルールについては、なぜルールが必要なのかを、お子様が理解することが大切です。ルールを一方的に押しつけるのではなく、お子様と一緒に考え、話し合って作りましょう。</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8EFE1BC6-56DB-4152-9D01-669C9BDA5A8A}" type="slidenum">
              <a:rPr kumimoji="1" lang="ja-JP" altLang="en-US" smtClean="0"/>
              <a:t>31</a:t>
            </a:fld>
            <a:endParaRPr kumimoji="1" lang="ja-JP" altLang="en-US"/>
          </a:p>
        </p:txBody>
      </p:sp>
    </p:spTree>
    <p:extLst>
      <p:ext uri="{BB962C8B-B14F-4D97-AF65-F5344CB8AC3E}">
        <p14:creationId xmlns:p14="http://schemas.microsoft.com/office/powerpoint/2010/main" val="17920703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dirty="0" smtClean="0">
                <a:latin typeface="+mn-ea"/>
                <a:ea typeface="+mn-ea"/>
              </a:rPr>
              <a:t>　それでは、本日、学んだことを皆様に実践していただくことをお願いして、説明を終わります。</a:t>
            </a:r>
            <a:endParaRPr lang="en-US" altLang="ja-JP" dirty="0" smtClean="0">
              <a:latin typeface="+mn-ea"/>
              <a:ea typeface="+mn-ea"/>
            </a:endParaRPr>
          </a:p>
          <a:p>
            <a:pPr eaLnBrk="1" hangingPunct="1"/>
            <a:r>
              <a:rPr lang="ja-JP" altLang="en-US" dirty="0" smtClean="0">
                <a:latin typeface="+mn-ea"/>
                <a:ea typeface="+mn-ea"/>
              </a:rPr>
              <a:t>　長時間のご清聴、ありがとうございました。</a:t>
            </a:r>
          </a:p>
        </p:txBody>
      </p:sp>
      <p:sp>
        <p:nvSpPr>
          <p:cNvPr id="4" name="スライド番号プレースホルダー 3"/>
          <p:cNvSpPr>
            <a:spLocks noGrp="1"/>
          </p:cNvSpPr>
          <p:nvPr>
            <p:ph type="sldNum" sz="quarter" idx="5"/>
          </p:nvPr>
        </p:nvSpPr>
        <p:spPr>
          <a:xfrm>
            <a:off x="3815373" y="9371286"/>
            <a:ext cx="2918831" cy="495028"/>
          </a:xfrm>
        </p:spPr>
        <p:txBody>
          <a:bodyPr/>
          <a:lstStyle/>
          <a:p>
            <a:r>
              <a:rPr kumimoji="1" lang="en-US" altLang="ja-JP" dirty="0" smtClean="0"/>
              <a:t>31</a:t>
            </a:r>
            <a:endParaRPr kumimoji="1" lang="ja-JP" altLang="en-US" dirty="0"/>
          </a:p>
        </p:txBody>
      </p:sp>
    </p:spTree>
    <p:extLst>
      <p:ext uri="{BB962C8B-B14F-4D97-AF65-F5344CB8AC3E}">
        <p14:creationId xmlns:p14="http://schemas.microsoft.com/office/powerpoint/2010/main" val="35053116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r>
              <a:rPr kumimoji="1" lang="ja-JP" altLang="en-US" sz="1200" kern="1200" dirty="0" smtClean="0">
                <a:solidFill>
                  <a:schemeClr val="tx1"/>
                </a:solidFill>
                <a:effectLst/>
                <a:latin typeface="+mn-lt"/>
                <a:ea typeface="+mn-ea"/>
                <a:cs typeface="+mn-cs"/>
              </a:rPr>
              <a:t>　それではまず、最近のインターネットトラブルの現状と傾向について説明します。　</a:t>
            </a:r>
            <a:endParaRPr kumimoji="1" lang="en-US" altLang="ja-JP" sz="1200" kern="1200" dirty="0" smtClean="0">
              <a:solidFill>
                <a:schemeClr val="tx1"/>
              </a:solidFill>
              <a:effectLst/>
              <a:latin typeface="+mn-lt"/>
              <a:ea typeface="+mn-ea"/>
              <a:cs typeface="+mn-cs"/>
            </a:endParaRPr>
          </a:p>
          <a:p>
            <a:pPr algn="l"/>
            <a:r>
              <a:rPr kumimoji="1" lang="ja-JP" altLang="en-US" sz="1200" kern="1200" dirty="0" smtClean="0">
                <a:solidFill>
                  <a:schemeClr val="tx1"/>
                </a:solidFill>
                <a:effectLst/>
                <a:latin typeface="+mn-lt"/>
                <a:ea typeface="+mn-ea"/>
                <a:cs typeface="+mn-cs"/>
              </a:rPr>
              <a:t>　</a:t>
            </a:r>
            <a:r>
              <a:rPr kumimoji="1" lang="en-US" altLang="ja-JP" sz="1200" kern="1200" dirty="0" smtClean="0">
                <a:solidFill>
                  <a:schemeClr val="tx1"/>
                </a:solidFill>
                <a:effectLst/>
                <a:latin typeface="+mn-lt"/>
                <a:ea typeface="+mn-ea"/>
                <a:cs typeface="+mn-cs"/>
              </a:rPr>
              <a:t>SNS</a:t>
            </a:r>
            <a:r>
              <a:rPr kumimoji="1" lang="ja-JP" altLang="en-US" sz="1200" kern="1200" dirty="0" smtClean="0">
                <a:solidFill>
                  <a:schemeClr val="tx1"/>
                </a:solidFill>
                <a:effectLst/>
                <a:latin typeface="+mn-lt"/>
                <a:ea typeface="+mn-ea"/>
                <a:cs typeface="+mn-cs"/>
              </a:rPr>
              <a:t>などのコミュニティサイトを通じた犯罪被害は、</a:t>
            </a:r>
            <a:r>
              <a:rPr kumimoji="1" lang="en-US" altLang="ja-JP" sz="1200" kern="1200" dirty="0" smtClean="0">
                <a:solidFill>
                  <a:schemeClr val="tx1"/>
                </a:solidFill>
                <a:effectLst/>
                <a:latin typeface="+mn-lt"/>
                <a:ea typeface="+mn-ea"/>
                <a:cs typeface="+mn-cs"/>
              </a:rPr>
              <a:t>H29</a:t>
            </a:r>
            <a:r>
              <a:rPr kumimoji="1" lang="ja-JP" altLang="en-US" sz="1200" kern="1200" dirty="0" err="1"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H30</a:t>
            </a:r>
            <a:r>
              <a:rPr kumimoji="1" lang="ja-JP" altLang="en-US" sz="1200" kern="1200" dirty="0" smtClean="0">
                <a:solidFill>
                  <a:schemeClr val="tx1"/>
                </a:solidFill>
                <a:effectLst/>
                <a:latin typeface="+mn-lt"/>
                <a:ea typeface="+mn-ea"/>
                <a:cs typeface="+mn-cs"/>
              </a:rPr>
              <a:t>はほぼ変わりませんが、増加傾向にあることは変わりがありません。</a:t>
            </a:r>
            <a:r>
              <a:rPr kumimoji="1" lang="ja-JP" altLang="ja-JP" sz="1200" kern="1200" dirty="0" smtClean="0">
                <a:solidFill>
                  <a:schemeClr val="tx1"/>
                </a:solidFill>
                <a:effectLst/>
                <a:latin typeface="+mn-lt"/>
                <a:ea typeface="+mn-ea"/>
                <a:cs typeface="+mn-cs"/>
              </a:rPr>
              <a:t>コミュニティサイトでのやり取りがきっかけで、児童買春や児童ポルノ等の性犯罪被害にあう子供が急増しています。その半数以上は「善悪の区別や危険の判断はできるから」と、</a:t>
            </a:r>
            <a:r>
              <a:rPr kumimoji="1" lang="en-US" altLang="ja-JP" sz="1200" kern="1200" dirty="0" smtClean="0">
                <a:solidFill>
                  <a:schemeClr val="tx1"/>
                </a:solidFill>
                <a:effectLst/>
                <a:latin typeface="+mn-lt"/>
                <a:ea typeface="+mn-ea"/>
                <a:cs typeface="+mn-cs"/>
              </a:rPr>
              <a:t>SNS</a:t>
            </a:r>
            <a:r>
              <a:rPr kumimoji="1" lang="ja-JP" altLang="ja-JP" sz="1200" kern="1200" dirty="0" smtClean="0">
                <a:solidFill>
                  <a:schemeClr val="tx1"/>
                </a:solidFill>
                <a:effectLst/>
                <a:latin typeface="+mn-lt"/>
                <a:ea typeface="+mn-ea"/>
                <a:cs typeface="+mn-cs"/>
              </a:rPr>
              <a:t>を比較的自由に活用している高校生</a:t>
            </a:r>
            <a:r>
              <a:rPr kumimoji="1" lang="ja-JP" altLang="en-US" sz="1200" kern="1200" dirty="0" smtClean="0">
                <a:solidFill>
                  <a:schemeClr val="tx1"/>
                </a:solidFill>
                <a:effectLst/>
                <a:latin typeface="+mn-lt"/>
                <a:ea typeface="+mn-ea"/>
                <a:cs typeface="+mn-cs"/>
              </a:rPr>
              <a:t>です。また、中学生も多くなっています。</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　（下のグラフ）また、被害に遭った子どものうち、約</a:t>
            </a:r>
            <a:r>
              <a:rPr kumimoji="1" lang="en-US" altLang="ja-JP" sz="1200" kern="1200" dirty="0" smtClean="0">
                <a:solidFill>
                  <a:schemeClr val="tx1"/>
                </a:solidFill>
                <a:effectLst/>
                <a:latin typeface="+mn-lt"/>
                <a:ea typeface="+mn-ea"/>
                <a:cs typeface="+mn-cs"/>
              </a:rPr>
              <a:t>9</a:t>
            </a:r>
            <a:r>
              <a:rPr kumimoji="1" lang="ja-JP" altLang="en-US" sz="1200" kern="1200" dirty="0" smtClean="0">
                <a:solidFill>
                  <a:schemeClr val="tx1"/>
                </a:solidFill>
                <a:effectLst/>
                <a:latin typeface="+mn-lt"/>
                <a:ea typeface="+mn-ea"/>
                <a:cs typeface="+mn-cs"/>
              </a:rPr>
              <a:t>割がフィルタリングを利用していませんでした。</a:t>
            </a:r>
            <a:endParaRPr kumimoji="1" lang="ja-JP" altLang="en-US" dirty="0">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10"/>
          </p:nvPr>
        </p:nvSpPr>
        <p:spPr/>
        <p:txBody>
          <a:bodyPr/>
          <a:lstStyle/>
          <a:p>
            <a:fld id="{08C1562F-4650-4ACA-906A-2D9646986BCB}" type="slidenum">
              <a:rPr kumimoji="1" lang="ja-JP" altLang="en-US" smtClean="0"/>
              <a:t>4</a:t>
            </a:fld>
            <a:endParaRPr kumimoji="1" lang="ja-JP" altLang="en-US"/>
          </a:p>
        </p:txBody>
      </p:sp>
    </p:spTree>
    <p:extLst>
      <p:ext uri="{BB962C8B-B14F-4D97-AF65-F5344CB8AC3E}">
        <p14:creationId xmlns:p14="http://schemas.microsoft.com/office/powerpoint/2010/main" val="42760572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　</a:t>
            </a:r>
            <a:r>
              <a:rPr lang="ja-JP" altLang="en-US" dirty="0">
                <a:solidFill>
                  <a:schemeClr val="tx1"/>
                </a:solidFill>
              </a:rPr>
              <a:t>最近、特に問題になっているのは、だまされたり脅されたりして、裸の写真を送らされる被害、いわゆる「自画撮り被害」です。裸や下着姿のような露出の多い写真を要求され、自ら撮影した画像を送信させられる被害も増えています。コミュニティサイト＋スマホという組み合わせが圧倒的に多く、</a:t>
            </a:r>
            <a:r>
              <a:rPr lang="ja-JP" altLang="en-US" dirty="0" smtClean="0">
                <a:solidFill>
                  <a:schemeClr val="tx1"/>
                </a:solidFill>
              </a:rPr>
              <a:t>中学生・高校生の被害が増えています。</a:t>
            </a:r>
            <a:endParaRPr lang="en-US" altLang="ja-JP" dirty="0">
              <a:solidFill>
                <a:schemeClr val="tx1"/>
              </a:solidFill>
            </a:endParaRPr>
          </a:p>
          <a:p>
            <a:r>
              <a:rPr lang="ja-JP" altLang="en-US" dirty="0">
                <a:solidFill>
                  <a:schemeClr val="tx1"/>
                </a:solidFill>
              </a:rPr>
              <a:t>　</a:t>
            </a:r>
            <a:r>
              <a:rPr lang="ja-JP" altLang="en-US" dirty="0" smtClean="0">
                <a:solidFill>
                  <a:schemeClr val="tx1"/>
                </a:solidFill>
              </a:rPr>
              <a:t>熊本県</a:t>
            </a:r>
            <a:r>
              <a:rPr lang="ja-JP" altLang="en-US" dirty="0">
                <a:solidFill>
                  <a:schemeClr val="tx1"/>
                </a:solidFill>
              </a:rPr>
              <a:t>少年保護育成</a:t>
            </a:r>
            <a:r>
              <a:rPr lang="ja-JP" altLang="en-US" dirty="0" smtClean="0">
                <a:solidFill>
                  <a:schemeClr val="tx1"/>
                </a:solidFill>
              </a:rPr>
              <a:t>条例では</a:t>
            </a:r>
            <a:r>
              <a:rPr lang="ja-JP" altLang="en-US" dirty="0">
                <a:solidFill>
                  <a:schemeClr val="tx1"/>
                </a:solidFill>
              </a:rPr>
              <a:t>、少年に画像を要求した段階で、熊本県少年保護育成条例第１８条の４に定める「少年に児童ポルノ等の提供を求める行為の禁止」の違反となり、</a:t>
            </a:r>
            <a:r>
              <a:rPr lang="en-US" altLang="ja-JP" dirty="0">
                <a:solidFill>
                  <a:schemeClr val="tx1"/>
                </a:solidFill>
              </a:rPr>
              <a:t>30</a:t>
            </a:r>
            <a:r>
              <a:rPr lang="ja-JP" altLang="en-US" dirty="0">
                <a:solidFill>
                  <a:schemeClr val="tx1"/>
                </a:solidFill>
              </a:rPr>
              <a:t>万円以下の罰金となる可能性があります。要求すること自体が犯罪なので、みなさんは</a:t>
            </a:r>
            <a:r>
              <a:rPr lang="en-US" altLang="ja-JP" dirty="0">
                <a:solidFill>
                  <a:schemeClr val="tx1"/>
                </a:solidFill>
              </a:rPr>
              <a:t>SNS</a:t>
            </a:r>
            <a:r>
              <a:rPr lang="ja-JP" altLang="en-US" dirty="0">
                <a:solidFill>
                  <a:schemeClr val="tx1"/>
                </a:solidFill>
              </a:rPr>
              <a:t>などでそのような申し出を受けたら、絶対に断ること。そしてすぐに保護者や警察に相談して下さい。</a:t>
            </a:r>
            <a:endParaRPr lang="en-US" altLang="ja-JP" dirty="0">
              <a:solidFill>
                <a:schemeClr val="tx1"/>
              </a:solidFill>
            </a:endParaRPr>
          </a:p>
          <a:p>
            <a:r>
              <a:rPr lang="ja-JP" altLang="en-US" dirty="0">
                <a:solidFill>
                  <a:schemeClr val="tx1"/>
                </a:solidFill>
              </a:rPr>
              <a:t>　なお、条例の詳しい内容は、熊本県少年保護育成条例を確認してください</a:t>
            </a:r>
            <a:r>
              <a:rPr lang="ja-JP" altLang="en-US" dirty="0" smtClean="0">
                <a:solidFill>
                  <a:schemeClr val="tx1"/>
                </a:solidFill>
              </a:rPr>
              <a:t>。</a:t>
            </a:r>
            <a:endParaRPr lang="en-US" altLang="ja-JP" dirty="0">
              <a:solidFill>
                <a:schemeClr val="tx1"/>
              </a:solidFill>
            </a:endParaRPr>
          </a:p>
        </p:txBody>
      </p:sp>
      <p:sp>
        <p:nvSpPr>
          <p:cNvPr id="4" name="スライド番号プレースホルダー 3"/>
          <p:cNvSpPr>
            <a:spLocks noGrp="1"/>
          </p:cNvSpPr>
          <p:nvPr>
            <p:ph type="sldNum" sz="quarter" idx="10"/>
          </p:nvPr>
        </p:nvSpPr>
        <p:spPr/>
        <p:txBody>
          <a:bodyPr/>
          <a:lstStyle/>
          <a:p>
            <a:fld id="{08C1562F-4650-4ACA-906A-2D9646986BCB}" type="slidenum">
              <a:rPr kumimoji="1" lang="ja-JP" altLang="en-US" smtClean="0"/>
              <a:t>5</a:t>
            </a:fld>
            <a:endParaRPr kumimoji="1" lang="ja-JP" altLang="en-US"/>
          </a:p>
        </p:txBody>
      </p:sp>
    </p:spTree>
    <p:extLst>
      <p:ext uri="{BB962C8B-B14F-4D97-AF65-F5344CB8AC3E}">
        <p14:creationId xmlns:p14="http://schemas.microsoft.com/office/powerpoint/2010/main" val="8274062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smtClean="0">
                <a:latin typeface="ＭＳ ゴシック" panose="020B0609070205080204" pitchFamily="49" charset="-128"/>
                <a:ea typeface="ＭＳ ゴシック" panose="020B0609070205080204" pitchFamily="49" charset="-128"/>
              </a:rPr>
              <a:t>　それ</a:t>
            </a:r>
            <a:r>
              <a:rPr lang="ja-JP" altLang="en-US" dirty="0">
                <a:latin typeface="ＭＳ ゴシック" panose="020B0609070205080204" pitchFamily="49" charset="-128"/>
                <a:ea typeface="ＭＳ ゴシック" panose="020B0609070205080204" pitchFamily="49" charset="-128"/>
              </a:rPr>
              <a:t>では、具体的なトラブル事例をもとに説明していきます</a:t>
            </a:r>
            <a:r>
              <a:rPr lang="ja-JP" altLang="en-US" dirty="0" smtClean="0">
                <a:latin typeface="ＭＳ ゴシック" panose="020B0609070205080204" pitchFamily="49" charset="-128"/>
                <a:ea typeface="ＭＳ ゴシック" panose="020B0609070205080204" pitchFamily="49" charset="-128"/>
              </a:rPr>
              <a:t>。</a:t>
            </a:r>
            <a:endParaRPr kumimoji="1" lang="en-US" altLang="ja-JP" dirty="0" smtClean="0">
              <a:latin typeface="ＭＳ ゴシック" panose="020B0609070205080204" pitchFamily="49" charset="-128"/>
              <a:ea typeface="ＭＳ ゴシック" panose="020B0609070205080204" pitchFamily="49" charset="-128"/>
            </a:endParaRPr>
          </a:p>
          <a:p>
            <a:pPr algn="l"/>
            <a:r>
              <a:rPr kumimoji="1" lang="ja-JP" altLang="en-US" dirty="0" smtClean="0">
                <a:latin typeface="ＭＳ ゴシック" panose="020B0609070205080204" pitchFamily="49" charset="-128"/>
                <a:ea typeface="ＭＳ ゴシック" panose="020B0609070205080204" pitchFamily="49" charset="-128"/>
              </a:rPr>
              <a:t>（画面に沿って、事例の概略を説明し、適宜、以下の解説を加える。）</a:t>
            </a:r>
            <a:endParaRPr kumimoji="1" lang="ja-JP" altLang="en-US" sz="1200" b="0" i="0" u="none" strike="noStrike" kern="1200" baseline="0" dirty="0" smtClean="0">
              <a:solidFill>
                <a:schemeClr val="tx1"/>
              </a:solidFill>
              <a:latin typeface="+mn-lt"/>
              <a:ea typeface="+mn-ea"/>
              <a:cs typeface="+mn-cs"/>
            </a:endParaRPr>
          </a:p>
          <a:p>
            <a:r>
              <a:rPr kumimoji="1" lang="ja-JP" altLang="en-US" sz="1200" b="0" i="0" u="none" strike="noStrike" kern="1200" baseline="0" dirty="0" smtClean="0">
                <a:solidFill>
                  <a:schemeClr val="tx1"/>
                </a:solidFill>
                <a:latin typeface="+mn-lt"/>
                <a:ea typeface="+mn-ea"/>
                <a:cs typeface="+mn-cs"/>
              </a:rPr>
              <a:t>　多くの子供が</a:t>
            </a:r>
            <a:r>
              <a:rPr kumimoji="1" lang="en-US" altLang="ja-JP" sz="1200" b="0" i="0" u="none" strike="noStrike" kern="1200" baseline="0" dirty="0" smtClean="0">
                <a:solidFill>
                  <a:schemeClr val="tx1"/>
                </a:solidFill>
                <a:latin typeface="+mn-lt"/>
                <a:ea typeface="+mn-ea"/>
                <a:cs typeface="+mn-cs"/>
              </a:rPr>
              <a:t>SNS</a:t>
            </a:r>
            <a:r>
              <a:rPr kumimoji="1" lang="ja-JP" altLang="en-US" sz="1200" b="0" i="0" u="none" strike="noStrike" kern="1200" baseline="0" dirty="0" smtClean="0">
                <a:solidFill>
                  <a:schemeClr val="tx1"/>
                </a:solidFill>
                <a:latin typeface="+mn-lt"/>
                <a:ea typeface="+mn-ea"/>
                <a:cs typeface="+mn-cs"/>
              </a:rPr>
              <a:t>を活用し始めるのが、仲間との関係が大事で、かつ、悩みもモヤモヤすることも多い思春期の頃。感情の行き違いはしばしば起こり、辛さやイラ立ちなど、リアルな生活で受けた精神的ダメージをネットにぶつけることで自分の気持ちをコントロールしようとする子も少なくありません。</a:t>
            </a:r>
          </a:p>
          <a:p>
            <a:r>
              <a:rPr kumimoji="1" lang="ja-JP" altLang="en-US" sz="1200" b="0" i="0" u="none" strike="noStrike" kern="1200" baseline="0" dirty="0" smtClean="0">
                <a:solidFill>
                  <a:schemeClr val="tx1"/>
                </a:solidFill>
                <a:latin typeface="+mn-lt"/>
                <a:ea typeface="+mn-ea"/>
                <a:cs typeface="+mn-cs"/>
              </a:rPr>
              <a:t>　でも、そんな心理状態や判断の甘さを知って、近づいてくる危険な大人もいます。ネットの向こう側のいい人が悪い人かもしれないことを知りつつ、リスクよりもそのときの感情を優先させてしまう時期。ネットで知り合った人に深入りしないよう「ここまで！」の限界を話し合い、意識して使うことが危険回避の第一歩です。</a:t>
            </a:r>
            <a:endParaRPr kumimoji="1" lang="en-US" altLang="ja-JP" sz="1200" b="0" i="0" u="none" strike="noStrike" kern="1200" baseline="0" dirty="0" smtClean="0">
              <a:solidFill>
                <a:schemeClr val="tx1"/>
              </a:solidFill>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08C1562F-4650-4ACA-906A-2D9646986BCB}" type="slidenum">
              <a:rPr kumimoji="1" lang="ja-JP" altLang="en-US" smtClean="0"/>
              <a:t>6</a:t>
            </a:fld>
            <a:endParaRPr kumimoji="1" lang="ja-JP" altLang="en-US"/>
          </a:p>
        </p:txBody>
      </p:sp>
    </p:spTree>
    <p:extLst>
      <p:ext uri="{BB962C8B-B14F-4D97-AF65-F5344CB8AC3E}">
        <p14:creationId xmlns:p14="http://schemas.microsoft.com/office/powerpoint/2010/main" val="41867290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r>
              <a:rPr kumimoji="1" lang="ja-JP" altLang="en-US" dirty="0" smtClean="0">
                <a:latin typeface="ＭＳ ゴシック" panose="020B0609070205080204" pitchFamily="49" charset="-128"/>
                <a:ea typeface="ＭＳ ゴシック" panose="020B0609070205080204" pitchFamily="49" charset="-128"/>
              </a:rPr>
              <a:t>（画面に沿って、事例の概略を説明し、適宜、以下の解説を加える。）</a:t>
            </a:r>
          </a:p>
          <a:p>
            <a:r>
              <a:rPr lang="ja-JP" altLang="en-US" dirty="0">
                <a:latin typeface="ＭＳ ゴシック" panose="020B0609070205080204" pitchFamily="49" charset="-128"/>
                <a:ea typeface="ＭＳ ゴシック" panose="020B0609070205080204" pitchFamily="49" charset="-128"/>
              </a:rPr>
              <a:t>　</a:t>
            </a:r>
            <a:r>
              <a:rPr kumimoji="1" lang="ja-JP" altLang="en-US" dirty="0" smtClean="0"/>
              <a:t>デジタル写真は、コピーが容易であり、一</a:t>
            </a:r>
            <a:r>
              <a:rPr kumimoji="1" lang="ja-JP" altLang="en-US" dirty="0" err="1" smtClean="0"/>
              <a:t>たび</a:t>
            </a:r>
            <a:r>
              <a:rPr kumimoji="1" lang="ja-JP" altLang="en-US" dirty="0" smtClean="0"/>
              <a:t>写真がインターネット上に流出すると、不特定多数の者に繰り返しコピーされ、すべての写真を削除することは、事実上不可能です。また、今は「この人なら大丈夫」と思って裸の写真を送ったとしても、後になって、取り返しのつかない危険（被害）が生じてしまうおそれがあります。</a:t>
            </a:r>
            <a:endParaRPr kumimoji="1" lang="en-US" altLang="ja-JP" dirty="0" smtClean="0"/>
          </a:p>
          <a:p>
            <a:r>
              <a:rPr lang="ja-JP" altLang="en-US" dirty="0" smtClean="0"/>
              <a:t>　</a:t>
            </a:r>
            <a:r>
              <a:rPr kumimoji="1" lang="ja-JP" altLang="en-US" dirty="0" smtClean="0"/>
              <a:t>自画撮り被害（児童が自らを撮影した画像に伴う被害）に遭わないために次のことを守ってください。</a:t>
            </a:r>
          </a:p>
          <a:p>
            <a:r>
              <a:rPr kumimoji="1" lang="ja-JP" altLang="en-US" dirty="0" smtClean="0"/>
              <a:t>●自分の裸をスマートフォン等で撮影しない。</a:t>
            </a:r>
          </a:p>
          <a:p>
            <a:r>
              <a:rPr kumimoji="1" lang="ja-JP" altLang="en-US" dirty="0" smtClean="0"/>
              <a:t>●交際相手や友達などの信用している相手であっても、自分の裸の写真を送らない。とりわけ、面識のない者（</a:t>
            </a:r>
            <a:r>
              <a:rPr kumimoji="1" lang="en-US" altLang="ja-JP" dirty="0" smtClean="0"/>
              <a:t>SNS </a:t>
            </a:r>
            <a:r>
              <a:rPr kumimoji="1" lang="ja-JP" altLang="en-US" dirty="0" smtClean="0"/>
              <a:t>の相手等）に対しては、絶対に写真を送らない。</a:t>
            </a:r>
          </a:p>
          <a:p>
            <a:endParaRPr lang="ja-JP" altLang="en-US" dirty="0" smtClean="0">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10"/>
          </p:nvPr>
        </p:nvSpPr>
        <p:spPr/>
        <p:txBody>
          <a:bodyPr/>
          <a:lstStyle/>
          <a:p>
            <a:fld id="{08C1562F-4650-4ACA-906A-2D9646986BCB}" type="slidenum">
              <a:rPr kumimoji="1" lang="ja-JP" altLang="en-US" smtClean="0"/>
              <a:t>7</a:t>
            </a:fld>
            <a:endParaRPr kumimoji="1" lang="ja-JP" altLang="en-US"/>
          </a:p>
        </p:txBody>
      </p:sp>
    </p:spTree>
    <p:extLst>
      <p:ext uri="{BB962C8B-B14F-4D97-AF65-F5344CB8AC3E}">
        <p14:creationId xmlns:p14="http://schemas.microsoft.com/office/powerpoint/2010/main" val="15691147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r>
              <a:rPr kumimoji="1" lang="ja-JP" altLang="en-US" dirty="0" smtClean="0">
                <a:latin typeface="ＭＳ ゴシック" panose="020B0609070205080204" pitchFamily="49" charset="-128"/>
                <a:ea typeface="ＭＳ ゴシック" panose="020B0609070205080204" pitchFamily="49" charset="-128"/>
              </a:rPr>
              <a:t>（画面に沿って、事例の概略を説明し、適宜、以下の解説を加える。）</a:t>
            </a:r>
            <a:endParaRPr lang="ja-JP" altLang="en-US" dirty="0"/>
          </a:p>
          <a:p>
            <a:r>
              <a:rPr lang="ja-JP" altLang="en-US" dirty="0" smtClean="0"/>
              <a:t>　デートや食事だけで金銭的支援をしてくれる異性との交際活動を「パパ活（ママ活）」と呼び、援助交際よりも軽い気持ちで相手を募る人もいます。きっかけが出会い系から</a:t>
            </a:r>
            <a:r>
              <a:rPr lang="en-US" altLang="ja-JP" dirty="0" smtClean="0"/>
              <a:t>SNS</a:t>
            </a:r>
            <a:r>
              <a:rPr lang="ja-JP" altLang="en-US" dirty="0" smtClean="0"/>
              <a:t>などのコミュニティサイトへと変わり、言い方が「パパ活（ママ活）」「</a:t>
            </a:r>
            <a:r>
              <a:rPr lang="en-US" altLang="ja-JP" dirty="0" smtClean="0"/>
              <a:t>JK</a:t>
            </a:r>
            <a:r>
              <a:rPr lang="ja-JP" altLang="en-US" dirty="0" smtClean="0"/>
              <a:t>ビジネス」に変わっても、その危険性は援助交際と全くかわりません。</a:t>
            </a:r>
          </a:p>
          <a:p>
            <a:r>
              <a:rPr lang="ja-JP" altLang="en-US" dirty="0" smtClean="0"/>
              <a:t>　こういた行為は、お金が支払われないばかりか、児童買春、薬物投与、誘拐、ストーカー、恐喝などの犯罪被害にあうケースもあり、大変危険。たとえお散歩デートのように害がなさそうなことでも、ダメなものはダメ。自分の身を危険にさらす行為だということを肝に銘じて、良識ある行動を促しましょう。</a:t>
            </a:r>
            <a:endParaRPr lang="en-US" altLang="ja-JP" dirty="0" smtClean="0"/>
          </a:p>
        </p:txBody>
      </p:sp>
      <p:sp>
        <p:nvSpPr>
          <p:cNvPr id="4" name="スライド番号プレースホルダー 3"/>
          <p:cNvSpPr>
            <a:spLocks noGrp="1"/>
          </p:cNvSpPr>
          <p:nvPr>
            <p:ph type="sldNum" sz="quarter" idx="10"/>
          </p:nvPr>
        </p:nvSpPr>
        <p:spPr/>
        <p:txBody>
          <a:bodyPr/>
          <a:lstStyle/>
          <a:p>
            <a:fld id="{08C1562F-4650-4ACA-906A-2D9646986BCB}" type="slidenum">
              <a:rPr kumimoji="1" lang="ja-JP" altLang="en-US" smtClean="0"/>
              <a:t>8</a:t>
            </a:fld>
            <a:endParaRPr kumimoji="1" lang="ja-JP" altLang="en-US"/>
          </a:p>
        </p:txBody>
      </p:sp>
    </p:spTree>
    <p:extLst>
      <p:ext uri="{BB962C8B-B14F-4D97-AF65-F5344CB8AC3E}">
        <p14:creationId xmlns:p14="http://schemas.microsoft.com/office/powerpoint/2010/main" val="1746823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ＭＳ ゴシック" panose="020B0609070205080204" pitchFamily="49" charset="-128"/>
                <a:ea typeface="ＭＳ ゴシック" panose="020B0609070205080204" pitchFamily="49" charset="-128"/>
              </a:rPr>
              <a:t>（画面に沿って、事例の概略を説明し、適宜、以下の解説を加える。）</a:t>
            </a:r>
            <a:endParaRPr kumimoji="1" lang="en-US" altLang="ja-JP" dirty="0" smtClean="0">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ＭＳ ゴシック" panose="020B0609070205080204" pitchFamily="49" charset="-128"/>
                <a:ea typeface="ＭＳ ゴシック" panose="020B0609070205080204" pitchFamily="49" charset="-128"/>
              </a:rPr>
              <a:t>　警察庁</a:t>
            </a:r>
            <a:r>
              <a:rPr kumimoji="1" lang="en-US" altLang="ja-JP" dirty="0" smtClean="0">
                <a:latin typeface="ＭＳ ゴシック" panose="020B0609070205080204" pitchFamily="49" charset="-128"/>
                <a:ea typeface="ＭＳ ゴシック" panose="020B0609070205080204" pitchFamily="49" charset="-128"/>
              </a:rPr>
              <a:t>『</a:t>
            </a:r>
            <a:r>
              <a:rPr kumimoji="1" lang="ja-JP" altLang="en-US" dirty="0" smtClean="0">
                <a:latin typeface="ＭＳ ゴシック" panose="020B0609070205080204" pitchFamily="49" charset="-128"/>
                <a:ea typeface="ＭＳ ゴシック" panose="020B0609070205080204" pitchFamily="49" charset="-128"/>
              </a:rPr>
              <a:t>平成</a:t>
            </a:r>
            <a:r>
              <a:rPr kumimoji="1" lang="en-US" altLang="ja-JP" dirty="0" smtClean="0">
                <a:latin typeface="ＭＳ ゴシック" panose="020B0609070205080204" pitchFamily="49" charset="-128"/>
                <a:ea typeface="ＭＳ ゴシック" panose="020B0609070205080204" pitchFamily="49" charset="-128"/>
              </a:rPr>
              <a:t>30</a:t>
            </a:r>
            <a:r>
              <a:rPr kumimoji="1" lang="ja-JP" altLang="en-US" dirty="0" smtClean="0">
                <a:latin typeface="ＭＳ ゴシック" panose="020B0609070205080204" pitchFamily="49" charset="-128"/>
                <a:ea typeface="ＭＳ ゴシック" panose="020B0609070205080204" pitchFamily="49" charset="-128"/>
              </a:rPr>
              <a:t>年における特殊詐欺認知・検挙状況等について</a:t>
            </a:r>
            <a:r>
              <a:rPr kumimoji="1" lang="en-US" altLang="ja-JP" dirty="0" smtClean="0">
                <a:latin typeface="ＭＳ ゴシック" panose="020B0609070205080204" pitchFamily="49" charset="-128"/>
                <a:ea typeface="ＭＳ ゴシック" panose="020B0609070205080204" pitchFamily="49" charset="-128"/>
              </a:rPr>
              <a:t>』</a:t>
            </a:r>
            <a:r>
              <a:rPr kumimoji="1" lang="ja-JP" altLang="en-US" dirty="0" smtClean="0">
                <a:latin typeface="ＭＳ ゴシック" panose="020B0609070205080204" pitchFamily="49" charset="-128"/>
                <a:ea typeface="ＭＳ ゴシック" panose="020B0609070205080204" pitchFamily="49" charset="-128"/>
              </a:rPr>
              <a:t>によれば、特殊詐欺での少年の検挙数は、全体の約</a:t>
            </a:r>
            <a:r>
              <a:rPr kumimoji="1" lang="en-US" altLang="ja-JP" dirty="0" smtClean="0">
                <a:latin typeface="ＭＳ ゴシック" panose="020B0609070205080204" pitchFamily="49" charset="-128"/>
                <a:ea typeface="ＭＳ ゴシック" panose="020B0609070205080204" pitchFamily="49" charset="-128"/>
              </a:rPr>
              <a:t>3</a:t>
            </a:r>
            <a:r>
              <a:rPr kumimoji="1" lang="ja-JP" altLang="en-US" dirty="0" smtClean="0">
                <a:latin typeface="ＭＳ ゴシック" panose="020B0609070205080204" pitchFamily="49" charset="-128"/>
                <a:ea typeface="ＭＳ ゴシック" panose="020B0609070205080204" pitchFamily="49" charset="-128"/>
              </a:rPr>
              <a:t>割（</a:t>
            </a:r>
            <a:r>
              <a:rPr kumimoji="1" lang="en-US" altLang="ja-JP" dirty="0" smtClean="0">
                <a:latin typeface="ＭＳ ゴシック" panose="020B0609070205080204" pitchFamily="49" charset="-128"/>
                <a:ea typeface="ＭＳ ゴシック" panose="020B0609070205080204" pitchFamily="49" charset="-128"/>
              </a:rPr>
              <a:t>27.9%</a:t>
            </a:r>
            <a:r>
              <a:rPr kumimoji="1" lang="ja-JP" altLang="en-US" dirty="0" smtClean="0">
                <a:latin typeface="ＭＳ ゴシック" panose="020B0609070205080204" pitchFamily="49" charset="-128"/>
                <a:ea typeface="ＭＳ ゴシック" panose="020B0609070205080204" pitchFamily="49" charset="-128"/>
              </a:rPr>
              <a:t>）を占める</a:t>
            </a:r>
            <a:r>
              <a:rPr kumimoji="1" lang="en-US" altLang="ja-JP" dirty="0" smtClean="0">
                <a:latin typeface="ＭＳ ゴシック" panose="020B0609070205080204" pitchFamily="49" charset="-128"/>
                <a:ea typeface="ＭＳ ゴシック" panose="020B0609070205080204" pitchFamily="49" charset="-128"/>
              </a:rPr>
              <a:t>749</a:t>
            </a:r>
            <a:r>
              <a:rPr kumimoji="1" lang="ja-JP" altLang="en-US" dirty="0" smtClean="0">
                <a:latin typeface="ＭＳ ゴシック" panose="020B0609070205080204" pitchFamily="49" charset="-128"/>
                <a:ea typeface="ＭＳ ゴシック" panose="020B0609070205080204" pitchFamily="49" charset="-128"/>
              </a:rPr>
              <a:t>人で、増加傾向（前年比＋</a:t>
            </a:r>
            <a:r>
              <a:rPr kumimoji="1" lang="en-US" altLang="ja-JP" dirty="0" smtClean="0">
                <a:latin typeface="ＭＳ ゴシック" panose="020B0609070205080204" pitchFamily="49" charset="-128"/>
                <a:ea typeface="ＭＳ ゴシック" panose="020B0609070205080204" pitchFamily="49" charset="-128"/>
              </a:rPr>
              <a:t>269</a:t>
            </a:r>
            <a:r>
              <a:rPr kumimoji="1" lang="ja-JP" altLang="en-US" dirty="0" smtClean="0">
                <a:latin typeface="ＭＳ ゴシック" panose="020B0609070205080204" pitchFamily="49" charset="-128"/>
                <a:ea typeface="ＭＳ ゴシック" panose="020B0609070205080204" pitchFamily="49" charset="-128"/>
              </a:rPr>
              <a:t>人、＋</a:t>
            </a:r>
            <a:r>
              <a:rPr kumimoji="1" lang="en-US" altLang="ja-JP" dirty="0" smtClean="0">
                <a:latin typeface="ＭＳ ゴシック" panose="020B0609070205080204" pitchFamily="49" charset="-128"/>
                <a:ea typeface="ＭＳ ゴシック" panose="020B0609070205080204" pitchFamily="49" charset="-128"/>
              </a:rPr>
              <a:t>56.0%</a:t>
            </a:r>
            <a:r>
              <a:rPr kumimoji="1" lang="ja-JP" altLang="en-US" dirty="0" smtClean="0">
                <a:latin typeface="ＭＳ ゴシック" panose="020B0609070205080204" pitchFamily="49" charset="-128"/>
                <a:ea typeface="ＭＳ ゴシック" panose="020B0609070205080204" pitchFamily="49" charset="-128"/>
              </a:rPr>
              <a:t>）にあるとのこと。その</a:t>
            </a:r>
            <a:r>
              <a:rPr kumimoji="1" lang="en-US" altLang="ja-JP" dirty="0" smtClean="0">
                <a:latin typeface="ＭＳ ゴシック" panose="020B0609070205080204" pitchFamily="49" charset="-128"/>
                <a:ea typeface="ＭＳ ゴシック" panose="020B0609070205080204" pitchFamily="49" charset="-128"/>
              </a:rPr>
              <a:t>4</a:t>
            </a:r>
            <a:r>
              <a:rPr kumimoji="1" lang="ja-JP" altLang="en-US" dirty="0" smtClean="0">
                <a:latin typeface="ＭＳ ゴシック" panose="020B0609070205080204" pitchFamily="49" charset="-128"/>
                <a:ea typeface="ＭＳ ゴシック" panose="020B0609070205080204" pitchFamily="49" charset="-128"/>
              </a:rPr>
              <a:t>分の</a:t>
            </a:r>
            <a:r>
              <a:rPr kumimoji="1" lang="en-US" altLang="ja-JP" dirty="0" smtClean="0">
                <a:latin typeface="ＭＳ ゴシック" panose="020B0609070205080204" pitchFamily="49" charset="-128"/>
                <a:ea typeface="ＭＳ ゴシック" panose="020B0609070205080204" pitchFamily="49" charset="-128"/>
              </a:rPr>
              <a:t>3</a:t>
            </a:r>
            <a:r>
              <a:rPr kumimoji="1" lang="ja-JP" altLang="en-US" dirty="0" smtClean="0">
                <a:latin typeface="ＭＳ ゴシック" panose="020B0609070205080204" pitchFamily="49" charset="-128"/>
                <a:ea typeface="ＭＳ ゴシック" panose="020B0609070205080204" pitchFamily="49" charset="-128"/>
              </a:rPr>
              <a:t>が被害者からお金を受け取る「受け子」。中高生にとっては高額でも、受け子の報酬はだまし盗った金額のごく一部にすぎず、捕まるリスクが高い使い捨て要員として、都合よく利用されるだけなのです。</a:t>
            </a:r>
            <a:endParaRPr kumimoji="1" lang="en-US" altLang="ja-JP" dirty="0" smtClean="0">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ＭＳ ゴシック" panose="020B0609070205080204" pitchFamily="49" charset="-128"/>
                <a:ea typeface="ＭＳ ゴシック" panose="020B0609070205080204" pitchFamily="49" charset="-128"/>
              </a:rPr>
              <a:t>　中には、自宅を知られ、家族への危害を恐れて抜け出せなくなったしまったケースもあるそうです。犯罪者となって将来を台無しにするようなことに至らないよう、報道記事などを事例にして家族でも話し合ってみましょう。</a:t>
            </a:r>
            <a:endParaRPr kumimoji="1" lang="en-US" altLang="ja-JP" dirty="0" smtClean="0">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10"/>
          </p:nvPr>
        </p:nvSpPr>
        <p:spPr/>
        <p:txBody>
          <a:bodyPr/>
          <a:lstStyle/>
          <a:p>
            <a:fld id="{08C1562F-4650-4ACA-906A-2D9646986BCB}" type="slidenum">
              <a:rPr kumimoji="1" lang="ja-JP" altLang="en-US" smtClean="0"/>
              <a:t>9</a:t>
            </a:fld>
            <a:endParaRPr kumimoji="1" lang="ja-JP" altLang="en-US"/>
          </a:p>
        </p:txBody>
      </p:sp>
    </p:spTree>
    <p:extLst>
      <p:ext uri="{BB962C8B-B14F-4D97-AF65-F5344CB8AC3E}">
        <p14:creationId xmlns:p14="http://schemas.microsoft.com/office/powerpoint/2010/main" val="29007604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CC9D6ED4-2D2D-42D4-92CE-D549E9F8F91F}" type="datetime1">
              <a:rPr kumimoji="1" lang="ja-JP" altLang="en-US" smtClean="0"/>
              <a:t>2021/2/8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24F2229-70DE-45C5-B041-1B204E806CB4}" type="slidenum">
              <a:rPr kumimoji="1" lang="ja-JP" altLang="en-US" smtClean="0"/>
              <a:t>‹#›</a:t>
            </a:fld>
            <a:endParaRPr kumimoji="1" lang="ja-JP" altLang="en-US"/>
          </a:p>
        </p:txBody>
      </p:sp>
    </p:spTree>
    <p:extLst>
      <p:ext uri="{BB962C8B-B14F-4D97-AF65-F5344CB8AC3E}">
        <p14:creationId xmlns:p14="http://schemas.microsoft.com/office/powerpoint/2010/main" val="2843496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B6C91C92-EA08-4B41-BD67-90BC2DF26F97}" type="datetime1">
              <a:rPr kumimoji="1" lang="ja-JP" altLang="en-US" smtClean="0"/>
              <a:t>2021/2/8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24F2229-70DE-45C5-B041-1B204E806CB4}" type="slidenum">
              <a:rPr kumimoji="1" lang="ja-JP" altLang="en-US" smtClean="0"/>
              <a:t>‹#›</a:t>
            </a:fld>
            <a:endParaRPr kumimoji="1" lang="ja-JP" altLang="en-US"/>
          </a:p>
        </p:txBody>
      </p:sp>
    </p:spTree>
    <p:extLst>
      <p:ext uri="{BB962C8B-B14F-4D97-AF65-F5344CB8AC3E}">
        <p14:creationId xmlns:p14="http://schemas.microsoft.com/office/powerpoint/2010/main" val="8267258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747A9299-62A5-4F9D-BCA5-22C8984F2011}" type="datetime1">
              <a:rPr kumimoji="1" lang="ja-JP" altLang="en-US" smtClean="0"/>
              <a:t>2021/2/8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24F2229-70DE-45C5-B041-1B204E806CB4}" type="slidenum">
              <a:rPr kumimoji="1" lang="ja-JP" altLang="en-US" smtClean="0"/>
              <a:t>‹#›</a:t>
            </a:fld>
            <a:endParaRPr kumimoji="1" lang="ja-JP" altLang="en-US"/>
          </a:p>
        </p:txBody>
      </p:sp>
    </p:spTree>
    <p:extLst>
      <p:ext uri="{BB962C8B-B14F-4D97-AF65-F5344CB8AC3E}">
        <p14:creationId xmlns:p14="http://schemas.microsoft.com/office/powerpoint/2010/main" val="38614384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pic>
        <p:nvPicPr>
          <p:cNvPr id="7" name="Picture 2" descr="C:\Users\y-kudo\Desktop\FMMC資料作成\ロゴ画像\logo.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444208" y="66693"/>
            <a:ext cx="2663242" cy="553995"/>
          </a:xfrm>
          <a:prstGeom prst="rect">
            <a:avLst/>
          </a:prstGeom>
          <a:noFill/>
          <a:extLst>
            <a:ext uri="{909E8E84-426E-40DD-AFC4-6F175D3DCCD1}">
              <a14:hiddenFill xmlns:a14="http://schemas.microsoft.com/office/drawing/2010/main">
                <a:solidFill>
                  <a:srgbClr val="FFFFFF"/>
                </a:solidFill>
              </a14:hiddenFill>
            </a:ext>
          </a:extLst>
        </p:spPr>
      </p:pic>
      <p:sp>
        <p:nvSpPr>
          <p:cNvPr id="6" name="スライド番号プレースホルダー 5"/>
          <p:cNvSpPr>
            <a:spLocks noGrp="1"/>
          </p:cNvSpPr>
          <p:nvPr>
            <p:ph type="sldNum" sz="quarter" idx="12"/>
          </p:nvPr>
        </p:nvSpPr>
        <p:spPr>
          <a:xfrm>
            <a:off x="4359442" y="6597352"/>
            <a:ext cx="425116" cy="246221"/>
          </a:xfrm>
          <a:prstGeom prst="rect">
            <a:avLst/>
          </a:prstGeom>
        </p:spPr>
        <p:txBody>
          <a:bodyPr wrap="none" tIns="0" bIns="0" anchor="ctr" anchorCtr="0">
            <a:spAutoFit/>
          </a:bodyPr>
          <a:lstStyle>
            <a:lvl1pPr algn="ctr">
              <a:defRPr sz="1600">
                <a:solidFill>
                  <a:schemeClr val="tx1"/>
                </a:solidFill>
              </a:defRPr>
            </a:lvl1pPr>
          </a:lstStyle>
          <a:p>
            <a:fld id="{4F87D2F0-2274-47C0-A723-54ADDDAD2FE6}" type="slidenum">
              <a:rPr lang="ja-JP" altLang="en-US" smtClean="0">
                <a:solidFill>
                  <a:prstClr val="black"/>
                </a:solidFill>
              </a:rPr>
              <a:pPr/>
              <a:t>‹#›</a:t>
            </a:fld>
            <a:endParaRPr lang="ja-JP" altLang="en-US">
              <a:solidFill>
                <a:prstClr val="black"/>
              </a:solidFill>
            </a:endParaRPr>
          </a:p>
        </p:txBody>
      </p:sp>
      <p:cxnSp>
        <p:nvCxnSpPr>
          <p:cNvPr id="4" name="直線コネクタ 3"/>
          <p:cNvCxnSpPr/>
          <p:nvPr userDrawn="1"/>
        </p:nvCxnSpPr>
        <p:spPr>
          <a:xfrm>
            <a:off x="35496" y="620688"/>
            <a:ext cx="905008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 name="直線コネクタ 4"/>
          <p:cNvCxnSpPr/>
          <p:nvPr userDrawn="1"/>
        </p:nvCxnSpPr>
        <p:spPr>
          <a:xfrm>
            <a:off x="35496" y="6597352"/>
            <a:ext cx="905008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423585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pic>
        <p:nvPicPr>
          <p:cNvPr id="7" name="Picture 2" descr="C:\Users\y-kudo\Desktop\FMMC資料作成\ロゴ画像\logo.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444208" y="66693"/>
            <a:ext cx="2663242" cy="553995"/>
          </a:xfrm>
          <a:prstGeom prst="rect">
            <a:avLst/>
          </a:prstGeom>
          <a:noFill/>
          <a:extLst>
            <a:ext uri="{909E8E84-426E-40DD-AFC4-6F175D3DCCD1}">
              <a14:hiddenFill xmlns:a14="http://schemas.microsoft.com/office/drawing/2010/main">
                <a:solidFill>
                  <a:srgbClr val="FFFFFF"/>
                </a:solidFill>
              </a14:hiddenFill>
            </a:ext>
          </a:extLst>
        </p:spPr>
      </p:pic>
      <p:sp>
        <p:nvSpPr>
          <p:cNvPr id="6" name="スライド番号プレースホルダー 5"/>
          <p:cNvSpPr>
            <a:spLocks noGrp="1"/>
          </p:cNvSpPr>
          <p:nvPr>
            <p:ph type="sldNum" sz="quarter" idx="12"/>
          </p:nvPr>
        </p:nvSpPr>
        <p:spPr>
          <a:xfrm>
            <a:off x="4359442" y="6597352"/>
            <a:ext cx="425116" cy="246221"/>
          </a:xfrm>
          <a:prstGeom prst="rect">
            <a:avLst/>
          </a:prstGeom>
        </p:spPr>
        <p:txBody>
          <a:bodyPr wrap="none" tIns="0" bIns="0" anchor="ctr" anchorCtr="0">
            <a:spAutoFit/>
          </a:bodyPr>
          <a:lstStyle>
            <a:lvl1pPr algn="ctr">
              <a:defRPr sz="1600">
                <a:solidFill>
                  <a:schemeClr val="tx1"/>
                </a:solidFill>
              </a:defRPr>
            </a:lvl1pPr>
          </a:lstStyle>
          <a:p>
            <a:fld id="{4F87D2F0-2274-47C0-A723-54ADDDAD2FE6}" type="slidenum">
              <a:rPr lang="ja-JP" altLang="en-US" smtClean="0">
                <a:solidFill>
                  <a:prstClr val="black"/>
                </a:solidFill>
              </a:rPr>
              <a:pPr/>
              <a:t>‹#›</a:t>
            </a:fld>
            <a:endParaRPr lang="ja-JP" altLang="en-US">
              <a:solidFill>
                <a:prstClr val="black"/>
              </a:solidFill>
            </a:endParaRPr>
          </a:p>
        </p:txBody>
      </p:sp>
      <p:cxnSp>
        <p:nvCxnSpPr>
          <p:cNvPr id="4" name="直線コネクタ 3"/>
          <p:cNvCxnSpPr/>
          <p:nvPr userDrawn="1"/>
        </p:nvCxnSpPr>
        <p:spPr>
          <a:xfrm>
            <a:off x="35496" y="620688"/>
            <a:ext cx="905008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 name="直線コネクタ 4"/>
          <p:cNvCxnSpPr/>
          <p:nvPr userDrawn="1"/>
        </p:nvCxnSpPr>
        <p:spPr>
          <a:xfrm>
            <a:off x="35496" y="6597352"/>
            <a:ext cx="905008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55275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8B39B38C-5A53-4384-8E42-8DF20F4710A8}" type="datetime1">
              <a:rPr kumimoji="1" lang="ja-JP" altLang="en-US" smtClean="0"/>
              <a:t>2021/2/8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24F2229-70DE-45C5-B041-1B204E806CB4}" type="slidenum">
              <a:rPr kumimoji="1" lang="ja-JP" altLang="en-US" smtClean="0"/>
              <a:t>‹#›</a:t>
            </a:fld>
            <a:endParaRPr kumimoji="1" lang="ja-JP" altLang="en-US"/>
          </a:p>
        </p:txBody>
      </p:sp>
    </p:spTree>
    <p:extLst>
      <p:ext uri="{BB962C8B-B14F-4D97-AF65-F5344CB8AC3E}">
        <p14:creationId xmlns:p14="http://schemas.microsoft.com/office/powerpoint/2010/main" val="37782005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D48A3368-5BF3-490C-9535-D9E7FC2A4C4A}" type="datetime1">
              <a:rPr kumimoji="1" lang="ja-JP" altLang="en-US" smtClean="0"/>
              <a:t>2021/2/8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24F2229-70DE-45C5-B041-1B204E806CB4}" type="slidenum">
              <a:rPr kumimoji="1" lang="ja-JP" altLang="en-US" smtClean="0"/>
              <a:t>‹#›</a:t>
            </a:fld>
            <a:endParaRPr kumimoji="1" lang="ja-JP" altLang="en-US"/>
          </a:p>
        </p:txBody>
      </p:sp>
    </p:spTree>
    <p:extLst>
      <p:ext uri="{BB962C8B-B14F-4D97-AF65-F5344CB8AC3E}">
        <p14:creationId xmlns:p14="http://schemas.microsoft.com/office/powerpoint/2010/main" val="4272727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39E439B8-AA63-4933-ADAB-26F31B98F12B}" type="datetime1">
              <a:rPr kumimoji="1" lang="ja-JP" altLang="en-US" smtClean="0"/>
              <a:t>2021/2/8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24F2229-70DE-45C5-B041-1B204E806CB4}" type="slidenum">
              <a:rPr kumimoji="1" lang="ja-JP" altLang="en-US" smtClean="0"/>
              <a:t>‹#›</a:t>
            </a:fld>
            <a:endParaRPr kumimoji="1" lang="ja-JP" altLang="en-US"/>
          </a:p>
        </p:txBody>
      </p:sp>
    </p:spTree>
    <p:extLst>
      <p:ext uri="{BB962C8B-B14F-4D97-AF65-F5344CB8AC3E}">
        <p14:creationId xmlns:p14="http://schemas.microsoft.com/office/powerpoint/2010/main" val="22934588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87575FDA-FED0-4C93-A0BB-DDBAAC8E2B00}" type="datetime1">
              <a:rPr kumimoji="1" lang="ja-JP" altLang="en-US" smtClean="0"/>
              <a:t>2021/2/8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824F2229-70DE-45C5-B041-1B204E806CB4}" type="slidenum">
              <a:rPr kumimoji="1" lang="ja-JP" altLang="en-US" smtClean="0"/>
              <a:t>‹#›</a:t>
            </a:fld>
            <a:endParaRPr kumimoji="1" lang="ja-JP" altLang="en-US"/>
          </a:p>
        </p:txBody>
      </p:sp>
    </p:spTree>
    <p:extLst>
      <p:ext uri="{BB962C8B-B14F-4D97-AF65-F5344CB8AC3E}">
        <p14:creationId xmlns:p14="http://schemas.microsoft.com/office/powerpoint/2010/main" val="4638586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B0A9DE98-56EF-4B1A-8953-50A3236A681E}" type="datetime1">
              <a:rPr kumimoji="1" lang="ja-JP" altLang="en-US" smtClean="0"/>
              <a:t>2021/2/8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824F2229-70DE-45C5-B041-1B204E806CB4}" type="slidenum">
              <a:rPr kumimoji="1" lang="ja-JP" altLang="en-US" smtClean="0"/>
              <a:t>‹#›</a:t>
            </a:fld>
            <a:endParaRPr kumimoji="1" lang="ja-JP" altLang="en-US"/>
          </a:p>
        </p:txBody>
      </p:sp>
    </p:spTree>
    <p:extLst>
      <p:ext uri="{BB962C8B-B14F-4D97-AF65-F5344CB8AC3E}">
        <p14:creationId xmlns:p14="http://schemas.microsoft.com/office/powerpoint/2010/main" val="4015122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AAD488-DD58-4309-9FB0-94AB7921B921}" type="datetime1">
              <a:rPr kumimoji="1" lang="ja-JP" altLang="en-US" smtClean="0"/>
              <a:t>2021/2/8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824F2229-70DE-45C5-B041-1B204E806CB4}" type="slidenum">
              <a:rPr kumimoji="1" lang="ja-JP" altLang="en-US" smtClean="0"/>
              <a:t>‹#›</a:t>
            </a:fld>
            <a:endParaRPr kumimoji="1" lang="ja-JP" altLang="en-US"/>
          </a:p>
        </p:txBody>
      </p:sp>
    </p:spTree>
    <p:extLst>
      <p:ext uri="{BB962C8B-B14F-4D97-AF65-F5344CB8AC3E}">
        <p14:creationId xmlns:p14="http://schemas.microsoft.com/office/powerpoint/2010/main" val="24308775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4C103D83-3214-486C-8282-02EB1EAF1EA4}" type="datetime1">
              <a:rPr kumimoji="1" lang="ja-JP" altLang="en-US" smtClean="0"/>
              <a:t>2021/2/8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24F2229-70DE-45C5-B041-1B204E806CB4}" type="slidenum">
              <a:rPr kumimoji="1" lang="ja-JP" altLang="en-US" smtClean="0"/>
              <a:t>‹#›</a:t>
            </a:fld>
            <a:endParaRPr kumimoji="1" lang="ja-JP" altLang="en-US"/>
          </a:p>
        </p:txBody>
      </p:sp>
    </p:spTree>
    <p:extLst>
      <p:ext uri="{BB962C8B-B14F-4D97-AF65-F5344CB8AC3E}">
        <p14:creationId xmlns:p14="http://schemas.microsoft.com/office/powerpoint/2010/main" val="1833554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1A2A3194-7A8A-44A8-908B-F5EF5B29C805}" type="datetime1">
              <a:rPr kumimoji="1" lang="ja-JP" altLang="en-US" smtClean="0"/>
              <a:t>2021/2/8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24F2229-70DE-45C5-B041-1B204E806CB4}" type="slidenum">
              <a:rPr kumimoji="1" lang="ja-JP" altLang="en-US" smtClean="0"/>
              <a:t>‹#›</a:t>
            </a:fld>
            <a:endParaRPr kumimoji="1" lang="ja-JP" altLang="en-US"/>
          </a:p>
        </p:txBody>
      </p:sp>
    </p:spTree>
    <p:extLst>
      <p:ext uri="{BB962C8B-B14F-4D97-AF65-F5344CB8AC3E}">
        <p14:creationId xmlns:p14="http://schemas.microsoft.com/office/powerpoint/2010/main" val="35749853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AB511C-3FD9-4300-A372-6048376C4DB5}" type="datetime1">
              <a:rPr kumimoji="1" lang="ja-JP" altLang="en-US" smtClean="0"/>
              <a:t>2021/2/8</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4F2229-70DE-45C5-B041-1B204E806CB4}" type="slidenum">
              <a:rPr kumimoji="1" lang="ja-JP" altLang="en-US" smtClean="0"/>
              <a:t>‹#›</a:t>
            </a:fld>
            <a:endParaRPr kumimoji="1" lang="ja-JP" altLang="en-US"/>
          </a:p>
        </p:txBody>
      </p:sp>
    </p:spTree>
    <p:extLst>
      <p:ext uri="{BB962C8B-B14F-4D97-AF65-F5344CB8AC3E}">
        <p14:creationId xmlns:p14="http://schemas.microsoft.com/office/powerpoint/2010/main" val="14147411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7"/>
          <p:cNvSpPr>
            <a:spLocks noChangeArrowheads="1"/>
          </p:cNvSpPr>
          <p:nvPr userDrawn="1"/>
        </p:nvSpPr>
        <p:spPr bwMode="gray">
          <a:xfrm>
            <a:off x="6859731" y="6657945"/>
            <a:ext cx="2286203" cy="200055"/>
          </a:xfrm>
          <a:prstGeom prst="rect">
            <a:avLst/>
          </a:prstGeom>
          <a:noFill/>
          <a:ln w="9525">
            <a:noFill/>
            <a:miter lim="800000"/>
            <a:headEnd/>
            <a:tailEnd/>
          </a:ln>
          <a:effectLst/>
        </p:spPr>
        <p:txBody>
          <a:bodyPr wrap="none">
            <a:spAutoFit/>
          </a:bodyPr>
          <a:lstStyle/>
          <a:p>
            <a:pPr algn="r">
              <a:spcBef>
                <a:spcPct val="50000"/>
              </a:spcBef>
              <a:defRPr/>
            </a:pPr>
            <a:r>
              <a:rPr lang="en-US" altLang="ja-JP" sz="700" b="1" dirty="0">
                <a:solidFill>
                  <a:prstClr val="white"/>
                </a:solidFill>
                <a:latin typeface="Arial" pitchFamily="34" charset="0"/>
                <a:cs typeface="Arial" pitchFamily="34" charset="0"/>
              </a:rPr>
              <a:t>Copyright © Digital Arts Inc. All Rights Reserved.</a:t>
            </a:r>
          </a:p>
        </p:txBody>
      </p:sp>
      <p:pic>
        <p:nvPicPr>
          <p:cNvPr id="13" name="図 12"/>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58416" y="6649950"/>
            <a:ext cx="792088" cy="200247"/>
          </a:xfrm>
          <a:prstGeom prst="rect">
            <a:avLst/>
          </a:prstGeom>
        </p:spPr>
      </p:pic>
    </p:spTree>
    <p:extLst>
      <p:ext uri="{BB962C8B-B14F-4D97-AF65-F5344CB8AC3E}">
        <p14:creationId xmlns:p14="http://schemas.microsoft.com/office/powerpoint/2010/main" val="901725161"/>
      </p:ext>
    </p:extLst>
  </p:cSld>
  <p:clrMap bg1="lt1" tx1="dk1" bg2="lt2" tx2="dk2" accent1="accent1" accent2="accent2" accent3="accent3" accent4="accent4" accent5="accent5" accent6="accent6" hlink="hlink" folHlink="folHlink"/>
  <p:sldLayoutIdLst>
    <p:sldLayoutId id="2147483673" r:id="rId1"/>
  </p:sldLayoutIdLst>
  <p:timing>
    <p:tnLst>
      <p:par>
        <p:cTn id="1" dur="indefinite" restart="never" nodeType="tmRoot"/>
      </p:par>
    </p:tnLst>
  </p:timing>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7"/>
          <p:cNvSpPr>
            <a:spLocks noChangeArrowheads="1"/>
          </p:cNvSpPr>
          <p:nvPr userDrawn="1"/>
        </p:nvSpPr>
        <p:spPr bwMode="gray">
          <a:xfrm>
            <a:off x="6859731" y="6657945"/>
            <a:ext cx="2286203" cy="200055"/>
          </a:xfrm>
          <a:prstGeom prst="rect">
            <a:avLst/>
          </a:prstGeom>
          <a:noFill/>
          <a:ln w="9525">
            <a:noFill/>
            <a:miter lim="800000"/>
            <a:headEnd/>
            <a:tailEnd/>
          </a:ln>
          <a:effectLst/>
        </p:spPr>
        <p:txBody>
          <a:bodyPr wrap="none">
            <a:spAutoFit/>
          </a:bodyPr>
          <a:lstStyle/>
          <a:p>
            <a:pPr algn="r">
              <a:spcBef>
                <a:spcPct val="50000"/>
              </a:spcBef>
              <a:defRPr/>
            </a:pPr>
            <a:r>
              <a:rPr lang="en-US" altLang="ja-JP" sz="700" b="1" dirty="0">
                <a:solidFill>
                  <a:prstClr val="white"/>
                </a:solidFill>
                <a:latin typeface="Arial" pitchFamily="34" charset="0"/>
                <a:cs typeface="Arial" pitchFamily="34" charset="0"/>
              </a:rPr>
              <a:t>Copyright © Digital Arts Inc. All Rights Reserved.</a:t>
            </a:r>
          </a:p>
        </p:txBody>
      </p:sp>
      <p:pic>
        <p:nvPicPr>
          <p:cNvPr id="13" name="図 12"/>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58416" y="6649950"/>
            <a:ext cx="792088" cy="200247"/>
          </a:xfrm>
          <a:prstGeom prst="rect">
            <a:avLst/>
          </a:prstGeom>
        </p:spPr>
      </p:pic>
    </p:spTree>
    <p:extLst>
      <p:ext uri="{BB962C8B-B14F-4D97-AF65-F5344CB8AC3E}">
        <p14:creationId xmlns:p14="http://schemas.microsoft.com/office/powerpoint/2010/main" val="270715344"/>
      </p:ext>
    </p:extLst>
  </p:cSld>
  <p:clrMap bg1="lt1" tx1="dk1" bg2="lt2" tx2="dk2" accent1="accent1" accent2="accent2" accent3="accent3" accent4="accent4" accent5="accent5" accent6="accent6" hlink="hlink" folHlink="folHlink"/>
  <p:sldLayoutIdLst>
    <p:sldLayoutId id="2147483675" r:id="rId1"/>
  </p:sldLayoutIdLst>
  <p:timing>
    <p:tnLst>
      <p:par>
        <p:cTn id="1" dur="indefinite" restart="never" nodeType="tmRoot"/>
      </p:par>
    </p:tnLst>
  </p:timing>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48.png"/></Relationships>
</file>

<file path=ppt/slides/_rels/slide2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8.xml"/><Relationship Id="rId1" Type="http://schemas.openxmlformats.org/officeDocument/2006/relationships/slideLayout" Target="../slideLayouts/slideLayout1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2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9.xml"/><Relationship Id="rId1" Type="http://schemas.openxmlformats.org/officeDocument/2006/relationships/slideLayout" Target="../slideLayouts/slideLayout13.xml"/><Relationship Id="rId5" Type="http://schemas.openxmlformats.org/officeDocument/2006/relationships/image" Target="../media/image55.png"/><Relationship Id="rId4" Type="http://schemas.openxmlformats.org/officeDocument/2006/relationships/image" Target="../media/image54.png"/></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0.png"/><Relationship Id="rId3" Type="http://schemas.openxmlformats.org/officeDocument/2006/relationships/notesSlide" Target="../notesSlides/notesSlide3.xml"/><Relationship Id="rId7" Type="http://schemas.openxmlformats.org/officeDocument/2006/relationships/image" Target="../media/image16.png"/><Relationship Id="rId12" Type="http://schemas.openxmlformats.org/officeDocument/2006/relationships/image" Target="../media/image12.wmf"/><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15.png"/><Relationship Id="rId11" Type="http://schemas.openxmlformats.org/officeDocument/2006/relationships/oleObject" Target="../embeddings/oleObject1.bin"/><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1.emf"/></Relationships>
</file>

<file path=ppt/slides/_rels/slide3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47.png"/></Relationships>
</file>

<file path=ppt/slides/_rels/slide3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txBox="1">
            <a:spLocks/>
          </p:cNvSpPr>
          <p:nvPr/>
        </p:nvSpPr>
        <p:spPr bwMode="auto">
          <a:xfrm>
            <a:off x="1789465" y="6348699"/>
            <a:ext cx="5501617" cy="474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96" tIns="46649" rIns="93296" bIns="46649"/>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a:buFontTx/>
              <a:buNone/>
            </a:pPr>
            <a:r>
              <a:rPr lang="ja-JP" altLang="en-US" sz="2000" dirty="0" smtClean="0">
                <a:solidFill>
                  <a:srgbClr val="000000"/>
                </a:solidFill>
                <a:latin typeface="HGP創英角ｺﾞｼｯｸUB" panose="020B0900000000000000" pitchFamily="50" charset="-128"/>
                <a:ea typeface="HGP創英角ｺﾞｼｯｸUB" panose="020B0900000000000000" pitchFamily="50" charset="-128"/>
                <a:cs typeface="メイリオ" pitchFamily="50" charset="-128"/>
              </a:rPr>
              <a:t>令和３年</a:t>
            </a:r>
            <a:r>
              <a:rPr lang="ja-JP" altLang="en-US" sz="2000" dirty="0">
                <a:solidFill>
                  <a:srgbClr val="000000"/>
                </a:solidFill>
                <a:latin typeface="HGP創英角ｺﾞｼｯｸUB" panose="020B0900000000000000" pitchFamily="50" charset="-128"/>
                <a:ea typeface="HGP創英角ｺﾞｼｯｸUB" panose="020B0900000000000000" pitchFamily="50" charset="-128"/>
                <a:cs typeface="メイリオ" pitchFamily="50" charset="-128"/>
              </a:rPr>
              <a:t>　</a:t>
            </a:r>
            <a:r>
              <a:rPr lang="ja-JP" altLang="en-US" sz="2000" dirty="0" smtClean="0">
                <a:solidFill>
                  <a:srgbClr val="000000"/>
                </a:solidFill>
                <a:latin typeface="HGP創英角ｺﾞｼｯｸUB" panose="020B0900000000000000" pitchFamily="50" charset="-128"/>
                <a:ea typeface="HGP創英角ｺﾞｼｯｸUB" panose="020B0900000000000000" pitchFamily="50" charset="-128"/>
                <a:cs typeface="メイリオ" pitchFamily="50" charset="-128"/>
              </a:rPr>
              <a:t>春のあんしんネット・新学期一斉行動</a:t>
            </a:r>
            <a:endParaRPr lang="ja-JP" altLang="en-US" sz="2000" dirty="0">
              <a:solidFill>
                <a:srgbClr val="000000"/>
              </a:solidFill>
              <a:latin typeface="HGP創英角ｺﾞｼｯｸUB" panose="020B0900000000000000" pitchFamily="50" charset="-128"/>
              <a:ea typeface="HGP創英角ｺﾞｼｯｸUB" panose="020B0900000000000000" pitchFamily="50" charset="-128"/>
              <a:cs typeface="メイリオ" pitchFamily="50" charset="-128"/>
            </a:endParaRPr>
          </a:p>
        </p:txBody>
      </p:sp>
      <p:sp>
        <p:nvSpPr>
          <p:cNvPr id="4" name="タイトル 1"/>
          <p:cNvSpPr txBox="1">
            <a:spLocks/>
          </p:cNvSpPr>
          <p:nvPr/>
        </p:nvSpPr>
        <p:spPr bwMode="auto">
          <a:xfrm>
            <a:off x="-30138" y="249309"/>
            <a:ext cx="9140825" cy="146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a:spcBef>
                <a:spcPct val="0"/>
              </a:spcBef>
              <a:buFontTx/>
              <a:buNone/>
            </a:pPr>
            <a:r>
              <a:rPr lang="ja-JP" altLang="en-US" sz="2800" b="1" dirty="0">
                <a:latin typeface="HGP創英角ｺﾞｼｯｸUB" panose="020B0900000000000000" pitchFamily="50" charset="-128"/>
                <a:ea typeface="HGP創英角ｺﾞｼｯｸUB" panose="020B0900000000000000" pitchFamily="50" charset="-128"/>
                <a:cs typeface="メイリオ" pitchFamily="50" charset="-128"/>
              </a:rPr>
              <a:t>青少年が安全に安心してインターネットを</a:t>
            </a:r>
            <a:endParaRPr lang="en-US" altLang="ja-JP" sz="2800" b="1" dirty="0">
              <a:latin typeface="HGP創英角ｺﾞｼｯｸUB" panose="020B0900000000000000" pitchFamily="50" charset="-128"/>
              <a:ea typeface="HGP創英角ｺﾞｼｯｸUB" panose="020B0900000000000000" pitchFamily="50" charset="-128"/>
              <a:cs typeface="メイリオ" pitchFamily="50" charset="-128"/>
            </a:endParaRPr>
          </a:p>
          <a:p>
            <a:pPr algn="ctr">
              <a:spcBef>
                <a:spcPct val="0"/>
              </a:spcBef>
              <a:buFontTx/>
              <a:buNone/>
            </a:pPr>
            <a:r>
              <a:rPr lang="ja-JP" altLang="en-US" sz="2800" b="1" dirty="0">
                <a:latin typeface="HGP創英角ｺﾞｼｯｸUB" panose="020B0900000000000000" pitchFamily="50" charset="-128"/>
                <a:ea typeface="HGP創英角ｺﾞｼｯｸUB" panose="020B0900000000000000" pitchFamily="50" charset="-128"/>
                <a:cs typeface="メイリオ" pitchFamily="50" charset="-128"/>
              </a:rPr>
              <a:t>利用するために保護者ができる</a:t>
            </a:r>
            <a:r>
              <a:rPr lang="ja-JP" altLang="en-US" sz="2800" b="1" dirty="0" smtClean="0">
                <a:latin typeface="HGP創英角ｺﾞｼｯｸUB" panose="020B0900000000000000" pitchFamily="50" charset="-128"/>
                <a:ea typeface="HGP創英角ｺﾞｼｯｸUB" panose="020B0900000000000000" pitchFamily="50" charset="-128"/>
                <a:cs typeface="メイリオ" pitchFamily="50" charset="-128"/>
              </a:rPr>
              <a:t>こと</a:t>
            </a:r>
            <a:endParaRPr lang="en-US" altLang="ja-JP" sz="2800" b="1" dirty="0" smtClean="0">
              <a:latin typeface="HGP創英角ｺﾞｼｯｸUB" panose="020B0900000000000000" pitchFamily="50" charset="-128"/>
              <a:ea typeface="HGP創英角ｺﾞｼｯｸUB" panose="020B0900000000000000" pitchFamily="50" charset="-128"/>
              <a:cs typeface="メイリオ" pitchFamily="50" charset="-128"/>
            </a:endParaRPr>
          </a:p>
          <a:p>
            <a:pPr algn="ctr">
              <a:spcBef>
                <a:spcPct val="0"/>
              </a:spcBef>
              <a:buFontTx/>
              <a:buNone/>
            </a:pPr>
            <a:endParaRPr lang="en-US" altLang="ja-JP" sz="1000" b="1" dirty="0">
              <a:latin typeface="HGP創英角ｺﾞｼｯｸUB" panose="020B0900000000000000" pitchFamily="50" charset="-128"/>
              <a:ea typeface="HGP創英角ｺﾞｼｯｸUB" panose="020B0900000000000000" pitchFamily="50" charset="-128"/>
              <a:cs typeface="メイリオ" pitchFamily="50" charset="-128"/>
            </a:endParaRPr>
          </a:p>
          <a:p>
            <a:pPr algn="ctr">
              <a:spcBef>
                <a:spcPct val="0"/>
              </a:spcBef>
              <a:buFontTx/>
              <a:buNone/>
            </a:pPr>
            <a:r>
              <a:rPr lang="ja-JP" altLang="en-US" sz="2000" dirty="0" smtClean="0">
                <a:latin typeface="HGP創英角ｺﾞｼｯｸUB" panose="020B0900000000000000" pitchFamily="50" charset="-128"/>
                <a:ea typeface="HGP創英角ｺﾞｼｯｸUB" panose="020B0900000000000000" pitchFamily="50" charset="-128"/>
              </a:rPr>
              <a:t>～子供たち</a:t>
            </a:r>
            <a:r>
              <a:rPr lang="ja-JP" altLang="en-US" sz="2000" dirty="0">
                <a:latin typeface="HGP創英角ｺﾞｼｯｸUB" panose="020B0900000000000000" pitchFamily="50" charset="-128"/>
                <a:ea typeface="HGP創英角ｺﾞｼｯｸUB" panose="020B0900000000000000" pitchFamily="50" charset="-128"/>
              </a:rPr>
              <a:t>をネットの被害者にも加害者にもさせないために～</a:t>
            </a:r>
            <a:endParaRPr lang="en-US" altLang="ja-JP" sz="2000" b="1" dirty="0">
              <a:latin typeface="HGP創英角ｺﾞｼｯｸUB" panose="020B0900000000000000" pitchFamily="50" charset="-128"/>
              <a:ea typeface="HGP創英角ｺﾞｼｯｸUB" panose="020B0900000000000000" pitchFamily="50" charset="-128"/>
              <a:cs typeface="メイリオ" pitchFamily="50" charset="-128"/>
            </a:endParaRPr>
          </a:p>
        </p:txBody>
      </p:sp>
      <p:pic>
        <p:nvPicPr>
          <p:cNvPr id="5" name="Picture 2" descr="http://2.bp.blogspot.com/-jC_44g4M45s/VcMmM2ysxWI/AAAAAAAAwec/r0rl0gfHcRU/s800/internet_mono_thing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3140" y="2267449"/>
            <a:ext cx="4334271" cy="387375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ttp://4.bp.blogspot.com/-xDkeHfQzJEs/Vycer5eP8bI/AAAAAAAA6Vc/69NVI0CoKJA2cQiza5FiMxoCGFZeWUZdwCLcB/s800/wifi_ye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90778" y="3115700"/>
            <a:ext cx="1390796" cy="1505598"/>
          </a:xfrm>
          <a:prstGeom prst="rect">
            <a:avLst/>
          </a:prstGeom>
          <a:noFill/>
          <a:extLst>
            <a:ext uri="{909E8E84-426E-40DD-AFC4-6F175D3DCCD1}">
              <a14:hiddenFill xmlns:a14="http://schemas.microsoft.com/office/drawing/2010/main">
                <a:solidFill>
                  <a:srgbClr val="FFFFFF"/>
                </a:solidFill>
              </a14:hiddenFill>
            </a:ext>
          </a:extLst>
        </p:spPr>
      </p:pic>
      <p:pic>
        <p:nvPicPr>
          <p:cNvPr id="14" name="図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90802" y="1986117"/>
            <a:ext cx="1196815" cy="1166895"/>
          </a:xfrm>
          <a:prstGeom prst="rect">
            <a:avLst/>
          </a:prstGeom>
        </p:spPr>
      </p:pic>
      <p:pic>
        <p:nvPicPr>
          <p:cNvPr id="15" name="Picture 2" descr="http://4.bp.blogspot.com/-tpTB4xlTtzQ/VGLMo4fAejI/AAAAAAAApEE/8IjXxP2FV_U/s800/smartphone2_girl.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23332" y="1853557"/>
            <a:ext cx="799665" cy="1299455"/>
          </a:xfrm>
          <a:prstGeom prst="rect">
            <a:avLst/>
          </a:prstGeom>
          <a:noFill/>
          <a:extLst>
            <a:ext uri="{909E8E84-426E-40DD-AFC4-6F175D3DCCD1}">
              <a14:hiddenFill xmlns:a14="http://schemas.microsoft.com/office/drawing/2010/main">
                <a:solidFill>
                  <a:srgbClr val="FFFFFF"/>
                </a:solidFill>
              </a14:hiddenFill>
            </a:ext>
          </a:extLst>
        </p:spPr>
      </p:pic>
      <p:pic>
        <p:nvPicPr>
          <p:cNvPr id="16" name="図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406301" y="2676674"/>
            <a:ext cx="941416" cy="1527652"/>
          </a:xfrm>
          <a:prstGeom prst="rect">
            <a:avLst/>
          </a:prstGeom>
        </p:spPr>
      </p:pic>
      <p:pic>
        <p:nvPicPr>
          <p:cNvPr id="17" name="Picture 2" descr="http://1.bp.blogspot.com/-9lRuApUAgvY/VEETL6pOAoI/AAAAAAAAobI/tJkz0xRHFRk/s800/sns_happy.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611841" y="4645749"/>
            <a:ext cx="1627598" cy="1656764"/>
          </a:xfrm>
          <a:prstGeom prst="rect">
            <a:avLst/>
          </a:prstGeom>
          <a:noFill/>
          <a:extLst>
            <a:ext uri="{909E8E84-426E-40DD-AFC4-6F175D3DCCD1}">
              <a14:hiddenFill xmlns:a14="http://schemas.microsoft.com/office/drawing/2010/main">
                <a:solidFill>
                  <a:srgbClr val="FFFFFF"/>
                </a:solidFill>
              </a14:hiddenFill>
            </a:ext>
          </a:extLst>
        </p:spPr>
      </p:pic>
      <p:pic>
        <p:nvPicPr>
          <p:cNvPr id="7" name="図 6"/>
          <p:cNvPicPr>
            <a:picLocks noChangeAspect="1"/>
          </p:cNvPicPr>
          <p:nvPr/>
        </p:nvPicPr>
        <p:blipFill>
          <a:blip r:embed="rId9"/>
          <a:stretch>
            <a:fillRect/>
          </a:stretch>
        </p:blipFill>
        <p:spPr>
          <a:xfrm>
            <a:off x="406301" y="4434568"/>
            <a:ext cx="1959903" cy="1767634"/>
          </a:xfrm>
          <a:prstGeom prst="rect">
            <a:avLst/>
          </a:prstGeom>
        </p:spPr>
      </p:pic>
    </p:spTree>
    <p:extLst>
      <p:ext uri="{BB962C8B-B14F-4D97-AF65-F5344CB8AC3E}">
        <p14:creationId xmlns:p14="http://schemas.microsoft.com/office/powerpoint/2010/main" val="21212190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rotWithShape="1">
          <a:blip r:embed="rId3"/>
          <a:srcRect l="9798" t="15873" r="5332" b="14073"/>
          <a:stretch/>
        </p:blipFill>
        <p:spPr>
          <a:xfrm>
            <a:off x="228939" y="758598"/>
            <a:ext cx="8640859" cy="5190789"/>
          </a:xfrm>
          <a:prstGeom prst="rect">
            <a:avLst/>
          </a:prstGeom>
        </p:spPr>
      </p:pic>
      <p:sp>
        <p:nvSpPr>
          <p:cNvPr id="6" name="テキスト ボックス 5"/>
          <p:cNvSpPr txBox="1"/>
          <p:nvPr/>
        </p:nvSpPr>
        <p:spPr>
          <a:xfrm>
            <a:off x="316986" y="1300691"/>
            <a:ext cx="778136" cy="769441"/>
          </a:xfrm>
          <a:prstGeom prst="rect">
            <a:avLst/>
          </a:prstGeom>
          <a:solidFill>
            <a:schemeClr val="accent2"/>
          </a:solidFill>
        </p:spPr>
        <p:txBody>
          <a:bodyPr wrap="square" rtlCol="0">
            <a:spAutoFit/>
          </a:bodyPr>
          <a:lstStyle/>
          <a:p>
            <a:pPr algn="ctr"/>
            <a:r>
              <a:rPr kumimoji="1" lang="ja-JP" altLang="en-US" sz="4400" b="1" dirty="0" smtClean="0">
                <a:solidFill>
                  <a:schemeClr val="bg1"/>
                </a:solidFill>
              </a:rPr>
              <a:t>５</a:t>
            </a:r>
            <a:endParaRPr kumimoji="1" lang="ja-JP" altLang="en-US" sz="4400" b="1" dirty="0">
              <a:solidFill>
                <a:schemeClr val="bg1"/>
              </a:solidFill>
            </a:endParaRPr>
          </a:p>
        </p:txBody>
      </p:sp>
      <p:sp>
        <p:nvSpPr>
          <p:cNvPr id="8" name="テキスト ボックス 1"/>
          <p:cNvSpPr txBox="1">
            <a:spLocks noChangeArrowheads="1"/>
          </p:cNvSpPr>
          <p:nvPr/>
        </p:nvSpPr>
        <p:spPr bwMode="auto">
          <a:xfrm>
            <a:off x="4108994" y="6153270"/>
            <a:ext cx="465586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fontAlgn="base">
              <a:spcBef>
                <a:spcPct val="0"/>
              </a:spcBef>
              <a:spcAft>
                <a:spcPct val="0"/>
              </a:spcAft>
              <a:buFontTx/>
              <a:buNone/>
            </a:pPr>
            <a:r>
              <a:rPr lang="ja-JP" altLang="en-US" sz="1400" dirty="0">
                <a:solidFill>
                  <a:srgbClr val="000000"/>
                </a:solidFill>
              </a:rPr>
              <a:t>　</a:t>
            </a:r>
            <a:r>
              <a:rPr lang="ja-JP" altLang="en-US" sz="1400" dirty="0" smtClean="0">
                <a:solidFill>
                  <a:srgbClr val="000000"/>
                </a:solidFill>
              </a:rPr>
              <a:t>（出典</a:t>
            </a:r>
            <a:r>
              <a:rPr lang="ja-JP" altLang="en-US" sz="1400" dirty="0">
                <a:solidFill>
                  <a:srgbClr val="000000"/>
                </a:solidFill>
              </a:rPr>
              <a:t>）</a:t>
            </a:r>
            <a:r>
              <a:rPr lang="ja-JP" altLang="en-US" sz="1400" dirty="0" smtClean="0">
                <a:solidFill>
                  <a:srgbClr val="000000"/>
                </a:solidFill>
              </a:rPr>
              <a:t>総務省 インターネットトラブル</a:t>
            </a:r>
            <a:r>
              <a:rPr lang="ja-JP" altLang="en-US" sz="1400" dirty="0">
                <a:solidFill>
                  <a:srgbClr val="000000"/>
                </a:solidFill>
              </a:rPr>
              <a:t>事例集（</a:t>
            </a:r>
            <a:r>
              <a:rPr lang="en-US" altLang="ja-JP" sz="1400" dirty="0" smtClean="0">
                <a:solidFill>
                  <a:srgbClr val="000000"/>
                </a:solidFill>
              </a:rPr>
              <a:t>2020</a:t>
            </a:r>
            <a:r>
              <a:rPr lang="ja-JP" altLang="en-US" sz="1400" dirty="0" smtClean="0">
                <a:solidFill>
                  <a:srgbClr val="000000"/>
                </a:solidFill>
              </a:rPr>
              <a:t>度版</a:t>
            </a:r>
            <a:r>
              <a:rPr lang="ja-JP" altLang="en-US" sz="1400" dirty="0">
                <a:solidFill>
                  <a:srgbClr val="000000"/>
                </a:solidFill>
              </a:rPr>
              <a:t>）</a:t>
            </a:r>
            <a:endParaRPr lang="en-US" altLang="ja-JP" sz="1400" dirty="0" smtClean="0">
              <a:solidFill>
                <a:srgbClr val="000000"/>
              </a:solidFill>
            </a:endParaRPr>
          </a:p>
        </p:txBody>
      </p:sp>
    </p:spTree>
    <p:extLst>
      <p:ext uri="{BB962C8B-B14F-4D97-AF65-F5344CB8AC3E}">
        <p14:creationId xmlns:p14="http://schemas.microsoft.com/office/powerpoint/2010/main" val="23385246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rotWithShape="1">
          <a:blip r:embed="rId3"/>
          <a:srcRect l="9952" t="15661" r="4406" b="15132"/>
          <a:stretch/>
        </p:blipFill>
        <p:spPr>
          <a:xfrm>
            <a:off x="201592" y="724429"/>
            <a:ext cx="8569138" cy="5039764"/>
          </a:xfrm>
          <a:prstGeom prst="rect">
            <a:avLst/>
          </a:prstGeom>
        </p:spPr>
      </p:pic>
      <p:sp>
        <p:nvSpPr>
          <p:cNvPr id="7" name="テキスト ボックス 6"/>
          <p:cNvSpPr txBox="1"/>
          <p:nvPr/>
        </p:nvSpPr>
        <p:spPr>
          <a:xfrm>
            <a:off x="318286" y="1261916"/>
            <a:ext cx="728257" cy="769441"/>
          </a:xfrm>
          <a:prstGeom prst="rect">
            <a:avLst/>
          </a:prstGeom>
          <a:solidFill>
            <a:schemeClr val="accent2"/>
          </a:solidFill>
        </p:spPr>
        <p:txBody>
          <a:bodyPr wrap="square" rtlCol="0">
            <a:spAutoFit/>
          </a:bodyPr>
          <a:lstStyle/>
          <a:p>
            <a:pPr algn="ctr"/>
            <a:r>
              <a:rPr kumimoji="1" lang="ja-JP" altLang="en-US" sz="4400" b="1" dirty="0" smtClean="0">
                <a:solidFill>
                  <a:schemeClr val="bg1"/>
                </a:solidFill>
              </a:rPr>
              <a:t>６</a:t>
            </a:r>
            <a:endParaRPr kumimoji="1" lang="ja-JP" altLang="en-US" sz="4400" b="1" dirty="0">
              <a:solidFill>
                <a:schemeClr val="bg1"/>
              </a:solidFill>
            </a:endParaRPr>
          </a:p>
        </p:txBody>
      </p:sp>
      <p:sp>
        <p:nvSpPr>
          <p:cNvPr id="6" name="テキスト ボックス 1"/>
          <p:cNvSpPr txBox="1">
            <a:spLocks noChangeArrowheads="1"/>
          </p:cNvSpPr>
          <p:nvPr/>
        </p:nvSpPr>
        <p:spPr bwMode="auto">
          <a:xfrm>
            <a:off x="4108994" y="6153270"/>
            <a:ext cx="465586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fontAlgn="base">
              <a:spcBef>
                <a:spcPct val="0"/>
              </a:spcBef>
              <a:spcAft>
                <a:spcPct val="0"/>
              </a:spcAft>
              <a:buFontTx/>
              <a:buNone/>
            </a:pPr>
            <a:r>
              <a:rPr lang="ja-JP" altLang="en-US" sz="1400" dirty="0">
                <a:solidFill>
                  <a:srgbClr val="000000"/>
                </a:solidFill>
              </a:rPr>
              <a:t>　</a:t>
            </a:r>
            <a:r>
              <a:rPr lang="ja-JP" altLang="en-US" sz="1400" dirty="0" smtClean="0">
                <a:solidFill>
                  <a:srgbClr val="000000"/>
                </a:solidFill>
              </a:rPr>
              <a:t>（出典</a:t>
            </a:r>
            <a:r>
              <a:rPr lang="ja-JP" altLang="en-US" sz="1400" dirty="0">
                <a:solidFill>
                  <a:srgbClr val="000000"/>
                </a:solidFill>
              </a:rPr>
              <a:t>）</a:t>
            </a:r>
            <a:r>
              <a:rPr lang="ja-JP" altLang="en-US" sz="1400" dirty="0" smtClean="0">
                <a:solidFill>
                  <a:srgbClr val="000000"/>
                </a:solidFill>
              </a:rPr>
              <a:t>総務省 インターネットトラブル</a:t>
            </a:r>
            <a:r>
              <a:rPr lang="ja-JP" altLang="en-US" sz="1400" dirty="0">
                <a:solidFill>
                  <a:srgbClr val="000000"/>
                </a:solidFill>
              </a:rPr>
              <a:t>事例集（</a:t>
            </a:r>
            <a:r>
              <a:rPr lang="en-US" altLang="ja-JP" sz="1400" dirty="0" smtClean="0">
                <a:solidFill>
                  <a:srgbClr val="000000"/>
                </a:solidFill>
              </a:rPr>
              <a:t>2020</a:t>
            </a:r>
            <a:r>
              <a:rPr lang="ja-JP" altLang="en-US" sz="1400" dirty="0" smtClean="0">
                <a:solidFill>
                  <a:srgbClr val="000000"/>
                </a:solidFill>
              </a:rPr>
              <a:t>度版</a:t>
            </a:r>
            <a:r>
              <a:rPr lang="ja-JP" altLang="en-US" sz="1400" dirty="0">
                <a:solidFill>
                  <a:srgbClr val="000000"/>
                </a:solidFill>
              </a:rPr>
              <a:t>）</a:t>
            </a:r>
            <a:endParaRPr lang="en-US" altLang="ja-JP" sz="1400" dirty="0" smtClean="0">
              <a:solidFill>
                <a:srgbClr val="000000"/>
              </a:solidFill>
            </a:endParaRPr>
          </a:p>
        </p:txBody>
      </p:sp>
    </p:spTree>
    <p:extLst>
      <p:ext uri="{BB962C8B-B14F-4D97-AF65-F5344CB8AC3E}">
        <p14:creationId xmlns:p14="http://schemas.microsoft.com/office/powerpoint/2010/main" val="42299104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1"/>
          <p:cNvSpPr txBox="1">
            <a:spLocks noChangeArrowheads="1"/>
          </p:cNvSpPr>
          <p:nvPr/>
        </p:nvSpPr>
        <p:spPr bwMode="auto">
          <a:xfrm>
            <a:off x="4108994" y="6153270"/>
            <a:ext cx="465586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fontAlgn="base">
              <a:spcBef>
                <a:spcPct val="0"/>
              </a:spcBef>
              <a:spcAft>
                <a:spcPct val="0"/>
              </a:spcAft>
              <a:buFontTx/>
              <a:buNone/>
            </a:pPr>
            <a:r>
              <a:rPr lang="ja-JP" altLang="en-US" sz="1400" dirty="0">
                <a:solidFill>
                  <a:srgbClr val="000000"/>
                </a:solidFill>
              </a:rPr>
              <a:t>　</a:t>
            </a:r>
            <a:r>
              <a:rPr lang="ja-JP" altLang="en-US" sz="1400" dirty="0" smtClean="0">
                <a:solidFill>
                  <a:srgbClr val="000000"/>
                </a:solidFill>
              </a:rPr>
              <a:t>（出典</a:t>
            </a:r>
            <a:r>
              <a:rPr lang="ja-JP" altLang="en-US" sz="1400" dirty="0">
                <a:solidFill>
                  <a:srgbClr val="000000"/>
                </a:solidFill>
              </a:rPr>
              <a:t>）</a:t>
            </a:r>
            <a:r>
              <a:rPr lang="ja-JP" altLang="en-US" sz="1400" dirty="0" smtClean="0">
                <a:solidFill>
                  <a:srgbClr val="000000"/>
                </a:solidFill>
              </a:rPr>
              <a:t>総務省 インターネットトラブル</a:t>
            </a:r>
            <a:r>
              <a:rPr lang="ja-JP" altLang="en-US" sz="1400" dirty="0">
                <a:solidFill>
                  <a:srgbClr val="000000"/>
                </a:solidFill>
              </a:rPr>
              <a:t>事例集（</a:t>
            </a:r>
            <a:r>
              <a:rPr lang="en-US" altLang="ja-JP" sz="1400" dirty="0" smtClean="0">
                <a:solidFill>
                  <a:srgbClr val="000000"/>
                </a:solidFill>
              </a:rPr>
              <a:t>2020</a:t>
            </a:r>
            <a:r>
              <a:rPr lang="ja-JP" altLang="en-US" sz="1400" dirty="0" smtClean="0">
                <a:solidFill>
                  <a:srgbClr val="000000"/>
                </a:solidFill>
              </a:rPr>
              <a:t>度版</a:t>
            </a:r>
            <a:r>
              <a:rPr lang="ja-JP" altLang="en-US" sz="1400" dirty="0">
                <a:solidFill>
                  <a:srgbClr val="000000"/>
                </a:solidFill>
              </a:rPr>
              <a:t>）</a:t>
            </a:r>
            <a:endParaRPr lang="en-US" altLang="ja-JP" sz="1400" dirty="0" smtClean="0">
              <a:solidFill>
                <a:srgbClr val="000000"/>
              </a:solidFill>
            </a:endParaRPr>
          </a:p>
        </p:txBody>
      </p:sp>
      <p:pic>
        <p:nvPicPr>
          <p:cNvPr id="2" name="図 1"/>
          <p:cNvPicPr>
            <a:picLocks noChangeAspect="1"/>
          </p:cNvPicPr>
          <p:nvPr/>
        </p:nvPicPr>
        <p:blipFill>
          <a:blip r:embed="rId3"/>
          <a:stretch>
            <a:fillRect/>
          </a:stretch>
        </p:blipFill>
        <p:spPr>
          <a:xfrm>
            <a:off x="14287" y="809625"/>
            <a:ext cx="9115425" cy="5238750"/>
          </a:xfrm>
          <a:prstGeom prst="rect">
            <a:avLst/>
          </a:prstGeom>
        </p:spPr>
      </p:pic>
      <p:sp>
        <p:nvSpPr>
          <p:cNvPr id="7" name="テキスト ボックス 6"/>
          <p:cNvSpPr txBox="1"/>
          <p:nvPr/>
        </p:nvSpPr>
        <p:spPr>
          <a:xfrm>
            <a:off x="244545" y="1365504"/>
            <a:ext cx="758737" cy="769441"/>
          </a:xfrm>
          <a:prstGeom prst="rect">
            <a:avLst/>
          </a:prstGeom>
          <a:solidFill>
            <a:schemeClr val="accent2"/>
          </a:solidFill>
        </p:spPr>
        <p:txBody>
          <a:bodyPr wrap="square" rtlCol="0">
            <a:spAutoFit/>
          </a:bodyPr>
          <a:lstStyle/>
          <a:p>
            <a:pPr algn="ctr"/>
            <a:r>
              <a:rPr kumimoji="1" lang="ja-JP" altLang="en-US" sz="4400" b="1" dirty="0" smtClean="0">
                <a:solidFill>
                  <a:schemeClr val="bg1"/>
                </a:solidFill>
              </a:rPr>
              <a:t>７</a:t>
            </a:r>
            <a:endParaRPr kumimoji="1" lang="ja-JP" altLang="en-US" sz="4400" b="1" dirty="0">
              <a:solidFill>
                <a:schemeClr val="bg1"/>
              </a:solidFill>
            </a:endParaRPr>
          </a:p>
        </p:txBody>
      </p:sp>
    </p:spTree>
    <p:extLst>
      <p:ext uri="{BB962C8B-B14F-4D97-AF65-F5344CB8AC3E}">
        <p14:creationId xmlns:p14="http://schemas.microsoft.com/office/powerpoint/2010/main" val="29968020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1"/>
          <p:cNvSpPr txBox="1">
            <a:spLocks noChangeArrowheads="1"/>
          </p:cNvSpPr>
          <p:nvPr/>
        </p:nvSpPr>
        <p:spPr bwMode="auto">
          <a:xfrm>
            <a:off x="4108994" y="6153270"/>
            <a:ext cx="465586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fontAlgn="base">
              <a:spcBef>
                <a:spcPct val="0"/>
              </a:spcBef>
              <a:spcAft>
                <a:spcPct val="0"/>
              </a:spcAft>
              <a:buFontTx/>
              <a:buNone/>
            </a:pPr>
            <a:r>
              <a:rPr lang="ja-JP" altLang="en-US" sz="1400" dirty="0">
                <a:solidFill>
                  <a:srgbClr val="000000"/>
                </a:solidFill>
              </a:rPr>
              <a:t>　</a:t>
            </a:r>
            <a:r>
              <a:rPr lang="ja-JP" altLang="en-US" sz="1400" dirty="0" smtClean="0">
                <a:solidFill>
                  <a:srgbClr val="000000"/>
                </a:solidFill>
              </a:rPr>
              <a:t>（出典</a:t>
            </a:r>
            <a:r>
              <a:rPr lang="ja-JP" altLang="en-US" sz="1400" dirty="0">
                <a:solidFill>
                  <a:srgbClr val="000000"/>
                </a:solidFill>
              </a:rPr>
              <a:t>）</a:t>
            </a:r>
            <a:r>
              <a:rPr lang="ja-JP" altLang="en-US" sz="1400" dirty="0" smtClean="0">
                <a:solidFill>
                  <a:srgbClr val="000000"/>
                </a:solidFill>
              </a:rPr>
              <a:t>総務省 インターネットトラブル</a:t>
            </a:r>
            <a:r>
              <a:rPr lang="ja-JP" altLang="en-US" sz="1400" dirty="0">
                <a:solidFill>
                  <a:srgbClr val="000000"/>
                </a:solidFill>
              </a:rPr>
              <a:t>事例集（</a:t>
            </a:r>
            <a:r>
              <a:rPr lang="en-US" altLang="ja-JP" sz="1400" dirty="0" smtClean="0">
                <a:solidFill>
                  <a:srgbClr val="000000"/>
                </a:solidFill>
              </a:rPr>
              <a:t>2020</a:t>
            </a:r>
            <a:r>
              <a:rPr lang="ja-JP" altLang="en-US" sz="1400" dirty="0" smtClean="0">
                <a:solidFill>
                  <a:srgbClr val="000000"/>
                </a:solidFill>
              </a:rPr>
              <a:t>度版</a:t>
            </a:r>
            <a:r>
              <a:rPr lang="ja-JP" altLang="en-US" sz="1400" dirty="0">
                <a:solidFill>
                  <a:srgbClr val="000000"/>
                </a:solidFill>
              </a:rPr>
              <a:t>）</a:t>
            </a:r>
            <a:endParaRPr lang="en-US" altLang="ja-JP" sz="1400" dirty="0" smtClean="0">
              <a:solidFill>
                <a:srgbClr val="000000"/>
              </a:solidFill>
            </a:endParaRPr>
          </a:p>
        </p:txBody>
      </p:sp>
      <p:pic>
        <p:nvPicPr>
          <p:cNvPr id="2" name="図 1"/>
          <p:cNvPicPr>
            <a:picLocks noChangeAspect="1"/>
          </p:cNvPicPr>
          <p:nvPr/>
        </p:nvPicPr>
        <p:blipFill>
          <a:blip r:embed="rId3"/>
          <a:stretch>
            <a:fillRect/>
          </a:stretch>
        </p:blipFill>
        <p:spPr>
          <a:xfrm>
            <a:off x="14287" y="809625"/>
            <a:ext cx="9115425" cy="5238750"/>
          </a:xfrm>
          <a:prstGeom prst="rect">
            <a:avLst/>
          </a:prstGeom>
        </p:spPr>
      </p:pic>
      <p:sp>
        <p:nvSpPr>
          <p:cNvPr id="6" name="テキスト ボックス 5"/>
          <p:cNvSpPr txBox="1"/>
          <p:nvPr/>
        </p:nvSpPr>
        <p:spPr>
          <a:xfrm>
            <a:off x="199453" y="1376790"/>
            <a:ext cx="773977" cy="769441"/>
          </a:xfrm>
          <a:prstGeom prst="rect">
            <a:avLst/>
          </a:prstGeom>
          <a:solidFill>
            <a:schemeClr val="accent2"/>
          </a:solidFill>
        </p:spPr>
        <p:txBody>
          <a:bodyPr wrap="square" rtlCol="0">
            <a:spAutoFit/>
          </a:bodyPr>
          <a:lstStyle/>
          <a:p>
            <a:pPr algn="ctr"/>
            <a:r>
              <a:rPr kumimoji="1" lang="ja-JP" altLang="en-US" sz="4400" b="1" dirty="0" smtClean="0">
                <a:solidFill>
                  <a:schemeClr val="bg1"/>
                </a:solidFill>
              </a:rPr>
              <a:t>８</a:t>
            </a:r>
            <a:endParaRPr kumimoji="1" lang="ja-JP" altLang="en-US" sz="4400" b="1" dirty="0">
              <a:solidFill>
                <a:schemeClr val="bg1"/>
              </a:solidFill>
            </a:endParaRPr>
          </a:p>
        </p:txBody>
      </p:sp>
    </p:spTree>
    <p:extLst>
      <p:ext uri="{BB962C8B-B14F-4D97-AF65-F5344CB8AC3E}">
        <p14:creationId xmlns:p14="http://schemas.microsoft.com/office/powerpoint/2010/main" val="31986549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1"/>
          <p:cNvSpPr txBox="1">
            <a:spLocks noChangeArrowheads="1"/>
          </p:cNvSpPr>
          <p:nvPr/>
        </p:nvSpPr>
        <p:spPr bwMode="auto">
          <a:xfrm>
            <a:off x="4108994" y="6153270"/>
            <a:ext cx="465586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fontAlgn="base">
              <a:spcBef>
                <a:spcPct val="0"/>
              </a:spcBef>
              <a:spcAft>
                <a:spcPct val="0"/>
              </a:spcAft>
              <a:buFontTx/>
              <a:buNone/>
            </a:pPr>
            <a:r>
              <a:rPr lang="ja-JP" altLang="en-US" sz="1400" dirty="0">
                <a:solidFill>
                  <a:srgbClr val="000000"/>
                </a:solidFill>
              </a:rPr>
              <a:t>　</a:t>
            </a:r>
            <a:r>
              <a:rPr lang="ja-JP" altLang="en-US" sz="1400" dirty="0" smtClean="0">
                <a:solidFill>
                  <a:srgbClr val="000000"/>
                </a:solidFill>
              </a:rPr>
              <a:t>（出典</a:t>
            </a:r>
            <a:r>
              <a:rPr lang="ja-JP" altLang="en-US" sz="1400" dirty="0">
                <a:solidFill>
                  <a:srgbClr val="000000"/>
                </a:solidFill>
              </a:rPr>
              <a:t>）</a:t>
            </a:r>
            <a:r>
              <a:rPr lang="ja-JP" altLang="en-US" sz="1400" dirty="0" smtClean="0">
                <a:solidFill>
                  <a:srgbClr val="000000"/>
                </a:solidFill>
              </a:rPr>
              <a:t>総務省 インターネットトラブル</a:t>
            </a:r>
            <a:r>
              <a:rPr lang="ja-JP" altLang="en-US" sz="1400" dirty="0">
                <a:solidFill>
                  <a:srgbClr val="000000"/>
                </a:solidFill>
              </a:rPr>
              <a:t>事例集（</a:t>
            </a:r>
            <a:r>
              <a:rPr lang="en-US" altLang="ja-JP" sz="1400" dirty="0" smtClean="0">
                <a:solidFill>
                  <a:srgbClr val="000000"/>
                </a:solidFill>
              </a:rPr>
              <a:t>2020</a:t>
            </a:r>
            <a:r>
              <a:rPr lang="ja-JP" altLang="en-US" sz="1400" dirty="0" smtClean="0">
                <a:solidFill>
                  <a:srgbClr val="000000"/>
                </a:solidFill>
              </a:rPr>
              <a:t>度版</a:t>
            </a:r>
            <a:r>
              <a:rPr lang="ja-JP" altLang="en-US" sz="1400" dirty="0">
                <a:solidFill>
                  <a:srgbClr val="000000"/>
                </a:solidFill>
              </a:rPr>
              <a:t>）</a:t>
            </a:r>
            <a:endParaRPr lang="en-US" altLang="ja-JP" sz="1400" dirty="0" smtClean="0">
              <a:solidFill>
                <a:srgbClr val="000000"/>
              </a:solidFill>
            </a:endParaRPr>
          </a:p>
        </p:txBody>
      </p:sp>
      <p:pic>
        <p:nvPicPr>
          <p:cNvPr id="2" name="図 1"/>
          <p:cNvPicPr>
            <a:picLocks noChangeAspect="1"/>
          </p:cNvPicPr>
          <p:nvPr/>
        </p:nvPicPr>
        <p:blipFill>
          <a:blip r:embed="rId3"/>
          <a:stretch>
            <a:fillRect/>
          </a:stretch>
        </p:blipFill>
        <p:spPr>
          <a:xfrm>
            <a:off x="9525" y="800100"/>
            <a:ext cx="9124950" cy="5257800"/>
          </a:xfrm>
          <a:prstGeom prst="rect">
            <a:avLst/>
          </a:prstGeom>
        </p:spPr>
      </p:pic>
      <p:sp>
        <p:nvSpPr>
          <p:cNvPr id="6" name="テキスト ボックス 5"/>
          <p:cNvSpPr txBox="1"/>
          <p:nvPr/>
        </p:nvSpPr>
        <p:spPr>
          <a:xfrm>
            <a:off x="161129" y="1322715"/>
            <a:ext cx="758737" cy="769441"/>
          </a:xfrm>
          <a:prstGeom prst="rect">
            <a:avLst/>
          </a:prstGeom>
          <a:solidFill>
            <a:schemeClr val="accent2"/>
          </a:solidFill>
        </p:spPr>
        <p:txBody>
          <a:bodyPr wrap="square" rtlCol="0">
            <a:spAutoFit/>
          </a:bodyPr>
          <a:lstStyle/>
          <a:p>
            <a:pPr algn="ctr"/>
            <a:r>
              <a:rPr kumimoji="1" lang="ja-JP" altLang="en-US" sz="4400" b="1" dirty="0" smtClean="0">
                <a:solidFill>
                  <a:schemeClr val="bg1"/>
                </a:solidFill>
              </a:rPr>
              <a:t>９</a:t>
            </a:r>
            <a:endParaRPr kumimoji="1" lang="ja-JP" altLang="en-US" sz="4400" b="1" dirty="0">
              <a:solidFill>
                <a:schemeClr val="bg1"/>
              </a:solidFill>
            </a:endParaRPr>
          </a:p>
        </p:txBody>
      </p:sp>
    </p:spTree>
    <p:extLst>
      <p:ext uri="{BB962C8B-B14F-4D97-AF65-F5344CB8AC3E}">
        <p14:creationId xmlns:p14="http://schemas.microsoft.com/office/powerpoint/2010/main" val="11643737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1"/>
          <p:cNvSpPr txBox="1">
            <a:spLocks noChangeArrowheads="1"/>
          </p:cNvSpPr>
          <p:nvPr/>
        </p:nvSpPr>
        <p:spPr bwMode="auto">
          <a:xfrm>
            <a:off x="4108994" y="6153270"/>
            <a:ext cx="465586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fontAlgn="base">
              <a:spcBef>
                <a:spcPct val="0"/>
              </a:spcBef>
              <a:spcAft>
                <a:spcPct val="0"/>
              </a:spcAft>
              <a:buFontTx/>
              <a:buNone/>
            </a:pPr>
            <a:r>
              <a:rPr lang="ja-JP" altLang="en-US" sz="1400" dirty="0">
                <a:solidFill>
                  <a:srgbClr val="000000"/>
                </a:solidFill>
              </a:rPr>
              <a:t>　</a:t>
            </a:r>
            <a:r>
              <a:rPr lang="ja-JP" altLang="en-US" sz="1400" dirty="0" smtClean="0">
                <a:solidFill>
                  <a:srgbClr val="000000"/>
                </a:solidFill>
              </a:rPr>
              <a:t>（出典</a:t>
            </a:r>
            <a:r>
              <a:rPr lang="ja-JP" altLang="en-US" sz="1400" dirty="0">
                <a:solidFill>
                  <a:srgbClr val="000000"/>
                </a:solidFill>
              </a:rPr>
              <a:t>）</a:t>
            </a:r>
            <a:r>
              <a:rPr lang="ja-JP" altLang="en-US" sz="1400" dirty="0" smtClean="0">
                <a:solidFill>
                  <a:srgbClr val="000000"/>
                </a:solidFill>
              </a:rPr>
              <a:t>総務省 インターネットトラブル</a:t>
            </a:r>
            <a:r>
              <a:rPr lang="ja-JP" altLang="en-US" sz="1400" dirty="0">
                <a:solidFill>
                  <a:srgbClr val="000000"/>
                </a:solidFill>
              </a:rPr>
              <a:t>事例集（</a:t>
            </a:r>
            <a:r>
              <a:rPr lang="en-US" altLang="ja-JP" sz="1400" dirty="0" smtClean="0">
                <a:solidFill>
                  <a:srgbClr val="000000"/>
                </a:solidFill>
              </a:rPr>
              <a:t>2020</a:t>
            </a:r>
            <a:r>
              <a:rPr lang="ja-JP" altLang="en-US" sz="1400" dirty="0" smtClean="0">
                <a:solidFill>
                  <a:srgbClr val="000000"/>
                </a:solidFill>
              </a:rPr>
              <a:t>度版</a:t>
            </a:r>
            <a:r>
              <a:rPr lang="ja-JP" altLang="en-US" sz="1400" dirty="0">
                <a:solidFill>
                  <a:srgbClr val="000000"/>
                </a:solidFill>
              </a:rPr>
              <a:t>）</a:t>
            </a:r>
            <a:endParaRPr lang="en-US" altLang="ja-JP" sz="1400" dirty="0" smtClean="0">
              <a:solidFill>
                <a:srgbClr val="000000"/>
              </a:solidFill>
            </a:endParaRPr>
          </a:p>
        </p:txBody>
      </p:sp>
      <p:pic>
        <p:nvPicPr>
          <p:cNvPr id="2" name="図 1"/>
          <p:cNvPicPr>
            <a:picLocks noChangeAspect="1"/>
          </p:cNvPicPr>
          <p:nvPr/>
        </p:nvPicPr>
        <p:blipFill>
          <a:blip r:embed="rId3"/>
          <a:stretch>
            <a:fillRect/>
          </a:stretch>
        </p:blipFill>
        <p:spPr>
          <a:xfrm>
            <a:off x="23812" y="790575"/>
            <a:ext cx="9096375" cy="5276850"/>
          </a:xfrm>
          <a:prstGeom prst="rect">
            <a:avLst/>
          </a:prstGeom>
        </p:spPr>
      </p:pic>
      <p:sp>
        <p:nvSpPr>
          <p:cNvPr id="6" name="テキスト ボックス 5"/>
          <p:cNvSpPr txBox="1"/>
          <p:nvPr/>
        </p:nvSpPr>
        <p:spPr>
          <a:xfrm>
            <a:off x="255077" y="1387307"/>
            <a:ext cx="755335" cy="769441"/>
          </a:xfrm>
          <a:prstGeom prst="rect">
            <a:avLst/>
          </a:prstGeom>
          <a:solidFill>
            <a:schemeClr val="accent2"/>
          </a:solidFill>
        </p:spPr>
        <p:txBody>
          <a:bodyPr wrap="none" rtlCol="0">
            <a:spAutoFit/>
          </a:bodyPr>
          <a:lstStyle/>
          <a:p>
            <a:r>
              <a:rPr kumimoji="1" lang="en-US" altLang="ja-JP" sz="4400" b="1" dirty="0" smtClean="0">
                <a:solidFill>
                  <a:schemeClr val="bg1"/>
                </a:solidFill>
              </a:rPr>
              <a:t>10</a:t>
            </a:r>
            <a:endParaRPr kumimoji="1" lang="ja-JP" altLang="en-US" sz="4400" b="1" dirty="0">
              <a:solidFill>
                <a:schemeClr val="bg1"/>
              </a:solidFill>
            </a:endParaRPr>
          </a:p>
        </p:txBody>
      </p:sp>
    </p:spTree>
    <p:extLst>
      <p:ext uri="{BB962C8B-B14F-4D97-AF65-F5344CB8AC3E}">
        <p14:creationId xmlns:p14="http://schemas.microsoft.com/office/powerpoint/2010/main" val="26912393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1"/>
          <p:cNvSpPr txBox="1">
            <a:spLocks noChangeArrowheads="1"/>
          </p:cNvSpPr>
          <p:nvPr/>
        </p:nvSpPr>
        <p:spPr bwMode="auto">
          <a:xfrm>
            <a:off x="4108994" y="6153270"/>
            <a:ext cx="465586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fontAlgn="base">
              <a:spcBef>
                <a:spcPct val="0"/>
              </a:spcBef>
              <a:spcAft>
                <a:spcPct val="0"/>
              </a:spcAft>
              <a:buFontTx/>
              <a:buNone/>
            </a:pPr>
            <a:r>
              <a:rPr lang="ja-JP" altLang="en-US" sz="1400" dirty="0">
                <a:solidFill>
                  <a:srgbClr val="000000"/>
                </a:solidFill>
              </a:rPr>
              <a:t>　</a:t>
            </a:r>
            <a:r>
              <a:rPr lang="ja-JP" altLang="en-US" sz="1400" dirty="0" smtClean="0">
                <a:solidFill>
                  <a:srgbClr val="000000"/>
                </a:solidFill>
              </a:rPr>
              <a:t>（出典</a:t>
            </a:r>
            <a:r>
              <a:rPr lang="ja-JP" altLang="en-US" sz="1400" dirty="0">
                <a:solidFill>
                  <a:srgbClr val="000000"/>
                </a:solidFill>
              </a:rPr>
              <a:t>）</a:t>
            </a:r>
            <a:r>
              <a:rPr lang="ja-JP" altLang="en-US" sz="1400" dirty="0" smtClean="0">
                <a:solidFill>
                  <a:srgbClr val="000000"/>
                </a:solidFill>
              </a:rPr>
              <a:t>総務省 インターネットトラブル</a:t>
            </a:r>
            <a:r>
              <a:rPr lang="ja-JP" altLang="en-US" sz="1400" dirty="0">
                <a:solidFill>
                  <a:srgbClr val="000000"/>
                </a:solidFill>
              </a:rPr>
              <a:t>事例集（</a:t>
            </a:r>
            <a:r>
              <a:rPr lang="en-US" altLang="ja-JP" sz="1400" dirty="0" smtClean="0">
                <a:solidFill>
                  <a:srgbClr val="000000"/>
                </a:solidFill>
              </a:rPr>
              <a:t>2020</a:t>
            </a:r>
            <a:r>
              <a:rPr lang="ja-JP" altLang="en-US" sz="1400" dirty="0" smtClean="0">
                <a:solidFill>
                  <a:srgbClr val="000000"/>
                </a:solidFill>
              </a:rPr>
              <a:t>度版</a:t>
            </a:r>
            <a:r>
              <a:rPr lang="ja-JP" altLang="en-US" sz="1400" dirty="0">
                <a:solidFill>
                  <a:srgbClr val="000000"/>
                </a:solidFill>
              </a:rPr>
              <a:t>）</a:t>
            </a:r>
            <a:endParaRPr lang="en-US" altLang="ja-JP" sz="1400" dirty="0" smtClean="0">
              <a:solidFill>
                <a:srgbClr val="000000"/>
              </a:solidFill>
            </a:endParaRPr>
          </a:p>
        </p:txBody>
      </p:sp>
      <p:pic>
        <p:nvPicPr>
          <p:cNvPr id="2" name="図 1"/>
          <p:cNvPicPr>
            <a:picLocks noChangeAspect="1"/>
          </p:cNvPicPr>
          <p:nvPr/>
        </p:nvPicPr>
        <p:blipFill>
          <a:blip r:embed="rId3"/>
          <a:stretch>
            <a:fillRect/>
          </a:stretch>
        </p:blipFill>
        <p:spPr>
          <a:xfrm>
            <a:off x="33337" y="800100"/>
            <a:ext cx="9077325" cy="5257800"/>
          </a:xfrm>
          <a:prstGeom prst="rect">
            <a:avLst/>
          </a:prstGeom>
        </p:spPr>
      </p:pic>
      <p:sp>
        <p:nvSpPr>
          <p:cNvPr id="6" name="テキスト ボックス 5"/>
          <p:cNvSpPr txBox="1"/>
          <p:nvPr/>
        </p:nvSpPr>
        <p:spPr>
          <a:xfrm>
            <a:off x="186931" y="1322974"/>
            <a:ext cx="781597" cy="769441"/>
          </a:xfrm>
          <a:prstGeom prst="rect">
            <a:avLst/>
          </a:prstGeom>
          <a:solidFill>
            <a:schemeClr val="accent2"/>
          </a:solidFill>
        </p:spPr>
        <p:txBody>
          <a:bodyPr wrap="square" rtlCol="0">
            <a:spAutoFit/>
          </a:bodyPr>
          <a:lstStyle/>
          <a:p>
            <a:pPr algn="ctr"/>
            <a:r>
              <a:rPr kumimoji="1" lang="en-US" altLang="ja-JP" sz="4400" b="1" dirty="0" smtClean="0">
                <a:solidFill>
                  <a:schemeClr val="bg1"/>
                </a:solidFill>
              </a:rPr>
              <a:t>11</a:t>
            </a:r>
            <a:endParaRPr kumimoji="1" lang="ja-JP" altLang="en-US" sz="4400" b="1" dirty="0">
              <a:solidFill>
                <a:schemeClr val="bg1"/>
              </a:solidFill>
            </a:endParaRPr>
          </a:p>
        </p:txBody>
      </p:sp>
    </p:spTree>
    <p:extLst>
      <p:ext uri="{BB962C8B-B14F-4D97-AF65-F5344CB8AC3E}">
        <p14:creationId xmlns:p14="http://schemas.microsoft.com/office/powerpoint/2010/main" val="20934435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1"/>
          <p:cNvSpPr txBox="1">
            <a:spLocks noChangeArrowheads="1"/>
          </p:cNvSpPr>
          <p:nvPr/>
        </p:nvSpPr>
        <p:spPr bwMode="auto">
          <a:xfrm>
            <a:off x="4108994" y="6153270"/>
            <a:ext cx="465586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fontAlgn="base">
              <a:spcBef>
                <a:spcPct val="0"/>
              </a:spcBef>
              <a:spcAft>
                <a:spcPct val="0"/>
              </a:spcAft>
              <a:buFontTx/>
              <a:buNone/>
            </a:pPr>
            <a:r>
              <a:rPr lang="ja-JP" altLang="en-US" sz="1400" dirty="0">
                <a:solidFill>
                  <a:srgbClr val="000000"/>
                </a:solidFill>
              </a:rPr>
              <a:t>　</a:t>
            </a:r>
            <a:r>
              <a:rPr lang="ja-JP" altLang="en-US" sz="1400" dirty="0" smtClean="0">
                <a:solidFill>
                  <a:srgbClr val="000000"/>
                </a:solidFill>
              </a:rPr>
              <a:t>（出典</a:t>
            </a:r>
            <a:r>
              <a:rPr lang="ja-JP" altLang="en-US" sz="1400" dirty="0">
                <a:solidFill>
                  <a:srgbClr val="000000"/>
                </a:solidFill>
              </a:rPr>
              <a:t>）</a:t>
            </a:r>
            <a:r>
              <a:rPr lang="ja-JP" altLang="en-US" sz="1400" dirty="0" smtClean="0">
                <a:solidFill>
                  <a:srgbClr val="000000"/>
                </a:solidFill>
              </a:rPr>
              <a:t>総務省 インターネットトラブル</a:t>
            </a:r>
            <a:r>
              <a:rPr lang="ja-JP" altLang="en-US" sz="1400" dirty="0">
                <a:solidFill>
                  <a:srgbClr val="000000"/>
                </a:solidFill>
              </a:rPr>
              <a:t>事例集（</a:t>
            </a:r>
            <a:r>
              <a:rPr lang="en-US" altLang="ja-JP" sz="1400" dirty="0" smtClean="0">
                <a:solidFill>
                  <a:srgbClr val="000000"/>
                </a:solidFill>
              </a:rPr>
              <a:t>2020</a:t>
            </a:r>
            <a:r>
              <a:rPr lang="ja-JP" altLang="en-US" sz="1400" dirty="0" smtClean="0">
                <a:solidFill>
                  <a:srgbClr val="000000"/>
                </a:solidFill>
              </a:rPr>
              <a:t>度版</a:t>
            </a:r>
            <a:r>
              <a:rPr lang="ja-JP" altLang="en-US" sz="1400" dirty="0">
                <a:solidFill>
                  <a:srgbClr val="000000"/>
                </a:solidFill>
              </a:rPr>
              <a:t>）</a:t>
            </a:r>
            <a:endParaRPr lang="en-US" altLang="ja-JP" sz="1400" dirty="0" smtClean="0">
              <a:solidFill>
                <a:srgbClr val="000000"/>
              </a:solidFill>
            </a:endParaRPr>
          </a:p>
        </p:txBody>
      </p:sp>
      <p:pic>
        <p:nvPicPr>
          <p:cNvPr id="2" name="図 1"/>
          <p:cNvPicPr>
            <a:picLocks noChangeAspect="1"/>
          </p:cNvPicPr>
          <p:nvPr/>
        </p:nvPicPr>
        <p:blipFill>
          <a:blip r:embed="rId3"/>
          <a:stretch>
            <a:fillRect/>
          </a:stretch>
        </p:blipFill>
        <p:spPr>
          <a:xfrm>
            <a:off x="33337" y="814387"/>
            <a:ext cx="9077325" cy="5229225"/>
          </a:xfrm>
          <a:prstGeom prst="rect">
            <a:avLst/>
          </a:prstGeom>
        </p:spPr>
      </p:pic>
      <p:sp>
        <p:nvSpPr>
          <p:cNvPr id="6" name="テキスト ボックス 5"/>
          <p:cNvSpPr txBox="1"/>
          <p:nvPr/>
        </p:nvSpPr>
        <p:spPr>
          <a:xfrm>
            <a:off x="215049" y="1391027"/>
            <a:ext cx="755335" cy="769441"/>
          </a:xfrm>
          <a:prstGeom prst="rect">
            <a:avLst/>
          </a:prstGeom>
          <a:solidFill>
            <a:schemeClr val="accent2"/>
          </a:solidFill>
        </p:spPr>
        <p:txBody>
          <a:bodyPr wrap="none" rtlCol="0">
            <a:spAutoFit/>
          </a:bodyPr>
          <a:lstStyle/>
          <a:p>
            <a:r>
              <a:rPr kumimoji="1" lang="en-US" altLang="ja-JP" sz="4400" b="1" dirty="0" smtClean="0">
                <a:solidFill>
                  <a:schemeClr val="bg1"/>
                </a:solidFill>
              </a:rPr>
              <a:t>12</a:t>
            </a:r>
            <a:endParaRPr kumimoji="1" lang="ja-JP" altLang="en-US" sz="4400" b="1" dirty="0">
              <a:solidFill>
                <a:schemeClr val="bg1"/>
              </a:solidFill>
            </a:endParaRPr>
          </a:p>
        </p:txBody>
      </p:sp>
    </p:spTree>
    <p:extLst>
      <p:ext uri="{BB962C8B-B14F-4D97-AF65-F5344CB8AC3E}">
        <p14:creationId xmlns:p14="http://schemas.microsoft.com/office/powerpoint/2010/main" val="19668436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1"/>
          <p:cNvSpPr txBox="1">
            <a:spLocks noChangeArrowheads="1"/>
          </p:cNvSpPr>
          <p:nvPr/>
        </p:nvSpPr>
        <p:spPr bwMode="auto">
          <a:xfrm>
            <a:off x="4108994" y="6153270"/>
            <a:ext cx="465586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fontAlgn="base">
              <a:spcBef>
                <a:spcPct val="0"/>
              </a:spcBef>
              <a:spcAft>
                <a:spcPct val="0"/>
              </a:spcAft>
              <a:buFontTx/>
              <a:buNone/>
            </a:pPr>
            <a:r>
              <a:rPr lang="ja-JP" altLang="en-US" sz="1400" dirty="0">
                <a:solidFill>
                  <a:srgbClr val="000000"/>
                </a:solidFill>
              </a:rPr>
              <a:t>　</a:t>
            </a:r>
            <a:r>
              <a:rPr lang="ja-JP" altLang="en-US" sz="1400" dirty="0" smtClean="0">
                <a:solidFill>
                  <a:srgbClr val="000000"/>
                </a:solidFill>
              </a:rPr>
              <a:t>（出典</a:t>
            </a:r>
            <a:r>
              <a:rPr lang="ja-JP" altLang="en-US" sz="1400" dirty="0">
                <a:solidFill>
                  <a:srgbClr val="000000"/>
                </a:solidFill>
              </a:rPr>
              <a:t>）</a:t>
            </a:r>
            <a:r>
              <a:rPr lang="ja-JP" altLang="en-US" sz="1400" dirty="0" smtClean="0">
                <a:solidFill>
                  <a:srgbClr val="000000"/>
                </a:solidFill>
              </a:rPr>
              <a:t>総務省 インターネットトラブル</a:t>
            </a:r>
            <a:r>
              <a:rPr lang="ja-JP" altLang="en-US" sz="1400" dirty="0">
                <a:solidFill>
                  <a:srgbClr val="000000"/>
                </a:solidFill>
              </a:rPr>
              <a:t>事例集（</a:t>
            </a:r>
            <a:r>
              <a:rPr lang="en-US" altLang="ja-JP" sz="1400" dirty="0" smtClean="0">
                <a:solidFill>
                  <a:srgbClr val="000000"/>
                </a:solidFill>
              </a:rPr>
              <a:t>2020</a:t>
            </a:r>
            <a:r>
              <a:rPr lang="ja-JP" altLang="en-US" sz="1400" dirty="0" smtClean="0">
                <a:solidFill>
                  <a:srgbClr val="000000"/>
                </a:solidFill>
              </a:rPr>
              <a:t>度版</a:t>
            </a:r>
            <a:r>
              <a:rPr lang="ja-JP" altLang="en-US" sz="1400" dirty="0">
                <a:solidFill>
                  <a:srgbClr val="000000"/>
                </a:solidFill>
              </a:rPr>
              <a:t>）</a:t>
            </a:r>
            <a:endParaRPr lang="en-US" altLang="ja-JP" sz="1400" dirty="0" smtClean="0">
              <a:solidFill>
                <a:srgbClr val="000000"/>
              </a:solidFill>
            </a:endParaRPr>
          </a:p>
        </p:txBody>
      </p:sp>
      <p:pic>
        <p:nvPicPr>
          <p:cNvPr id="2" name="図 1"/>
          <p:cNvPicPr>
            <a:picLocks noChangeAspect="1"/>
          </p:cNvPicPr>
          <p:nvPr/>
        </p:nvPicPr>
        <p:blipFill>
          <a:blip r:embed="rId3"/>
          <a:stretch>
            <a:fillRect/>
          </a:stretch>
        </p:blipFill>
        <p:spPr>
          <a:xfrm>
            <a:off x="23812" y="819150"/>
            <a:ext cx="9096375" cy="5219700"/>
          </a:xfrm>
          <a:prstGeom prst="rect">
            <a:avLst/>
          </a:prstGeom>
        </p:spPr>
      </p:pic>
      <p:sp>
        <p:nvSpPr>
          <p:cNvPr id="6" name="テキスト ボックス 5"/>
          <p:cNvSpPr txBox="1"/>
          <p:nvPr/>
        </p:nvSpPr>
        <p:spPr>
          <a:xfrm>
            <a:off x="202790" y="1416409"/>
            <a:ext cx="755335" cy="769441"/>
          </a:xfrm>
          <a:prstGeom prst="rect">
            <a:avLst/>
          </a:prstGeom>
          <a:solidFill>
            <a:schemeClr val="accent2"/>
          </a:solidFill>
        </p:spPr>
        <p:txBody>
          <a:bodyPr wrap="none" rtlCol="0">
            <a:spAutoFit/>
          </a:bodyPr>
          <a:lstStyle/>
          <a:p>
            <a:r>
              <a:rPr kumimoji="1" lang="en-US" altLang="ja-JP" sz="4400" b="1" dirty="0" smtClean="0">
                <a:solidFill>
                  <a:schemeClr val="bg1"/>
                </a:solidFill>
              </a:rPr>
              <a:t>13</a:t>
            </a:r>
            <a:endParaRPr kumimoji="1" lang="ja-JP" altLang="en-US" sz="4400" b="1" dirty="0">
              <a:solidFill>
                <a:schemeClr val="bg1"/>
              </a:solidFill>
            </a:endParaRPr>
          </a:p>
        </p:txBody>
      </p:sp>
    </p:spTree>
    <p:extLst>
      <p:ext uri="{BB962C8B-B14F-4D97-AF65-F5344CB8AC3E}">
        <p14:creationId xmlns:p14="http://schemas.microsoft.com/office/powerpoint/2010/main" val="15053247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1"/>
          <p:cNvSpPr txBox="1">
            <a:spLocks noChangeArrowheads="1"/>
          </p:cNvSpPr>
          <p:nvPr/>
        </p:nvSpPr>
        <p:spPr bwMode="auto">
          <a:xfrm>
            <a:off x="4108994" y="6153270"/>
            <a:ext cx="465586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fontAlgn="base">
              <a:spcBef>
                <a:spcPct val="0"/>
              </a:spcBef>
              <a:spcAft>
                <a:spcPct val="0"/>
              </a:spcAft>
              <a:buFontTx/>
              <a:buNone/>
            </a:pPr>
            <a:r>
              <a:rPr lang="ja-JP" altLang="en-US" sz="1400" dirty="0">
                <a:solidFill>
                  <a:srgbClr val="000000"/>
                </a:solidFill>
              </a:rPr>
              <a:t>　</a:t>
            </a:r>
            <a:r>
              <a:rPr lang="ja-JP" altLang="en-US" sz="1400" dirty="0" smtClean="0">
                <a:solidFill>
                  <a:srgbClr val="000000"/>
                </a:solidFill>
              </a:rPr>
              <a:t>（出典</a:t>
            </a:r>
            <a:r>
              <a:rPr lang="ja-JP" altLang="en-US" sz="1400" dirty="0">
                <a:solidFill>
                  <a:srgbClr val="000000"/>
                </a:solidFill>
              </a:rPr>
              <a:t>）</a:t>
            </a:r>
            <a:r>
              <a:rPr lang="ja-JP" altLang="en-US" sz="1400" dirty="0" smtClean="0">
                <a:solidFill>
                  <a:srgbClr val="000000"/>
                </a:solidFill>
              </a:rPr>
              <a:t>総務省 インターネットトラブル</a:t>
            </a:r>
            <a:r>
              <a:rPr lang="ja-JP" altLang="en-US" sz="1400" dirty="0">
                <a:solidFill>
                  <a:srgbClr val="000000"/>
                </a:solidFill>
              </a:rPr>
              <a:t>事例集（</a:t>
            </a:r>
            <a:r>
              <a:rPr lang="en-US" altLang="ja-JP" sz="1400" dirty="0" smtClean="0">
                <a:solidFill>
                  <a:srgbClr val="000000"/>
                </a:solidFill>
              </a:rPr>
              <a:t>2020</a:t>
            </a:r>
            <a:r>
              <a:rPr lang="ja-JP" altLang="en-US" sz="1400" dirty="0" smtClean="0">
                <a:solidFill>
                  <a:srgbClr val="000000"/>
                </a:solidFill>
              </a:rPr>
              <a:t>度版</a:t>
            </a:r>
            <a:r>
              <a:rPr lang="ja-JP" altLang="en-US" sz="1400" dirty="0">
                <a:solidFill>
                  <a:srgbClr val="000000"/>
                </a:solidFill>
              </a:rPr>
              <a:t>）</a:t>
            </a:r>
            <a:endParaRPr lang="en-US" altLang="ja-JP" sz="1400" dirty="0" smtClean="0">
              <a:solidFill>
                <a:srgbClr val="000000"/>
              </a:solidFill>
            </a:endParaRPr>
          </a:p>
        </p:txBody>
      </p:sp>
      <p:pic>
        <p:nvPicPr>
          <p:cNvPr id="2" name="図 1"/>
          <p:cNvPicPr>
            <a:picLocks noChangeAspect="1"/>
          </p:cNvPicPr>
          <p:nvPr/>
        </p:nvPicPr>
        <p:blipFill>
          <a:blip r:embed="rId3"/>
          <a:stretch>
            <a:fillRect/>
          </a:stretch>
        </p:blipFill>
        <p:spPr>
          <a:xfrm>
            <a:off x="19050" y="842962"/>
            <a:ext cx="9105900" cy="5172075"/>
          </a:xfrm>
          <a:prstGeom prst="rect">
            <a:avLst/>
          </a:prstGeom>
        </p:spPr>
      </p:pic>
      <p:sp>
        <p:nvSpPr>
          <p:cNvPr id="6" name="テキスト ボックス 5"/>
          <p:cNvSpPr txBox="1"/>
          <p:nvPr/>
        </p:nvSpPr>
        <p:spPr>
          <a:xfrm>
            <a:off x="211242" y="1366227"/>
            <a:ext cx="755335" cy="769441"/>
          </a:xfrm>
          <a:prstGeom prst="rect">
            <a:avLst/>
          </a:prstGeom>
          <a:solidFill>
            <a:schemeClr val="accent2"/>
          </a:solidFill>
        </p:spPr>
        <p:txBody>
          <a:bodyPr wrap="none" rtlCol="0">
            <a:spAutoFit/>
          </a:bodyPr>
          <a:lstStyle/>
          <a:p>
            <a:r>
              <a:rPr kumimoji="1" lang="en-US" altLang="ja-JP" sz="4400" b="1" dirty="0" smtClean="0">
                <a:solidFill>
                  <a:schemeClr val="bg1"/>
                </a:solidFill>
              </a:rPr>
              <a:t>14</a:t>
            </a:r>
          </a:p>
        </p:txBody>
      </p:sp>
    </p:spTree>
    <p:extLst>
      <p:ext uri="{BB962C8B-B14F-4D97-AF65-F5344CB8AC3E}">
        <p14:creationId xmlns:p14="http://schemas.microsoft.com/office/powerpoint/2010/main" val="30107630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p:cNvGrpSpPr/>
          <p:nvPr/>
        </p:nvGrpSpPr>
        <p:grpSpPr>
          <a:xfrm>
            <a:off x="1193441" y="1183646"/>
            <a:ext cx="6757119" cy="2237353"/>
            <a:chOff x="1026253" y="2003715"/>
            <a:chExt cx="4731926" cy="1341422"/>
          </a:xfrm>
        </p:grpSpPr>
        <p:sp>
          <p:nvSpPr>
            <p:cNvPr id="3" name="角丸四角形 2"/>
            <p:cNvSpPr/>
            <p:nvPr/>
          </p:nvSpPr>
          <p:spPr>
            <a:xfrm>
              <a:off x="3532487" y="2722395"/>
              <a:ext cx="2196042" cy="622742"/>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4" name="角丸四角形 3"/>
            <p:cNvSpPr/>
            <p:nvPr/>
          </p:nvSpPr>
          <p:spPr>
            <a:xfrm>
              <a:off x="1026253" y="2722394"/>
              <a:ext cx="2196042" cy="622742"/>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5" name="角丸四角形 4"/>
            <p:cNvSpPr/>
            <p:nvPr/>
          </p:nvSpPr>
          <p:spPr>
            <a:xfrm>
              <a:off x="1026253" y="2003715"/>
              <a:ext cx="2196042" cy="622742"/>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6" name="角丸四角形 5"/>
            <p:cNvSpPr/>
            <p:nvPr/>
          </p:nvSpPr>
          <p:spPr>
            <a:xfrm>
              <a:off x="3514955" y="2003715"/>
              <a:ext cx="2196042" cy="622742"/>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7" name="テキスト ボックス 6"/>
            <p:cNvSpPr txBox="1"/>
            <p:nvPr/>
          </p:nvSpPr>
          <p:spPr>
            <a:xfrm>
              <a:off x="1094214" y="2065970"/>
              <a:ext cx="2060120" cy="498231"/>
            </a:xfrm>
            <a:prstGeom prst="rect">
              <a:avLst/>
            </a:prstGeom>
            <a:noFill/>
            <a:ln>
              <a:noFill/>
            </a:ln>
            <a:effectLst>
              <a:outerShdw blurRad="40000" dist="20000" dir="5400000" rotWithShape="0">
                <a:srgbClr val="000000">
                  <a:alpha val="38000"/>
                </a:srgbClr>
              </a:outerShdw>
              <a:softEdge rad="31750"/>
            </a:effectLst>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kumimoji="1" lang="ja-JP" altLang="en-US" sz="2400" dirty="0" smtClean="0">
                  <a:latin typeface="HGP創英角ｺﾞｼｯｸUB" panose="020B0900000000000000" pitchFamily="50" charset="-128"/>
                  <a:ea typeface="HGP創英角ｺﾞｼｯｸUB" panose="020B0900000000000000" pitchFamily="50" charset="-128"/>
                </a:rPr>
                <a:t>家族といつでも</a:t>
              </a:r>
              <a:endParaRPr kumimoji="1" lang="en-US" altLang="ja-JP" sz="2400" dirty="0" smtClean="0">
                <a:latin typeface="HGP創英角ｺﾞｼｯｸUB" panose="020B0900000000000000" pitchFamily="50" charset="-128"/>
                <a:ea typeface="HGP創英角ｺﾞｼｯｸUB" panose="020B0900000000000000" pitchFamily="50" charset="-128"/>
              </a:endParaRPr>
            </a:p>
            <a:p>
              <a:pPr algn="ctr"/>
              <a:r>
                <a:rPr kumimoji="1" lang="ja-JP" altLang="en-US" sz="2400" dirty="0" smtClean="0">
                  <a:latin typeface="HGP創英角ｺﾞｼｯｸUB" panose="020B0900000000000000" pitchFamily="50" charset="-128"/>
                  <a:ea typeface="HGP創英角ｺﾞｼｯｸUB" panose="020B0900000000000000" pitchFamily="50" charset="-128"/>
                </a:rPr>
                <a:t>連絡が取り合える　</a:t>
              </a:r>
              <a:endParaRPr kumimoji="1" lang="ja-JP" altLang="en-US" sz="2400" dirty="0">
                <a:latin typeface="HGP創英角ｺﾞｼｯｸUB" panose="020B0900000000000000" pitchFamily="50" charset="-128"/>
                <a:ea typeface="HGP創英角ｺﾞｼｯｸUB" panose="020B0900000000000000" pitchFamily="50" charset="-128"/>
              </a:endParaRPr>
            </a:p>
          </p:txBody>
        </p:sp>
        <p:sp>
          <p:nvSpPr>
            <p:cNvPr id="8" name="テキスト ボックス 7"/>
            <p:cNvSpPr txBox="1"/>
            <p:nvPr/>
          </p:nvSpPr>
          <p:spPr>
            <a:xfrm>
              <a:off x="3670538" y="2065969"/>
              <a:ext cx="1929231" cy="498231"/>
            </a:xfrm>
            <a:prstGeom prst="rect">
              <a:avLst/>
            </a:prstGeom>
            <a:noFill/>
            <a:ln>
              <a:noFill/>
            </a:ln>
            <a:effectLst>
              <a:outerShdw blurRad="40000" dist="20000" dir="5400000" rotWithShape="0">
                <a:srgbClr val="000000">
                  <a:alpha val="38000"/>
                </a:srgbClr>
              </a:outerShdw>
              <a:softEdge rad="31750"/>
            </a:effectLst>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kumimoji="1" lang="ja-JP" altLang="en-US" sz="2400" dirty="0" smtClean="0">
                  <a:latin typeface="HGP創英角ｺﾞｼｯｸUB" panose="020B0900000000000000" pitchFamily="50" charset="-128"/>
                  <a:ea typeface="HGP創英角ｺﾞｼｯｸUB" panose="020B0900000000000000" pitchFamily="50" charset="-128"/>
                </a:rPr>
                <a:t>わからないことが</a:t>
              </a:r>
              <a:endParaRPr kumimoji="1" lang="en-US" altLang="ja-JP" sz="2400" dirty="0" smtClean="0">
                <a:latin typeface="HGP創英角ｺﾞｼｯｸUB" panose="020B0900000000000000" pitchFamily="50" charset="-128"/>
                <a:ea typeface="HGP創英角ｺﾞｼｯｸUB" panose="020B0900000000000000" pitchFamily="50" charset="-128"/>
              </a:endParaRPr>
            </a:p>
            <a:p>
              <a:pPr algn="ctr"/>
              <a:r>
                <a:rPr kumimoji="1" lang="ja-JP" altLang="en-US" sz="2400" dirty="0" smtClean="0">
                  <a:latin typeface="HGP創英角ｺﾞｼｯｸUB" panose="020B0900000000000000" pitchFamily="50" charset="-128"/>
                  <a:ea typeface="HGP創英角ｺﾞｼｯｸUB" panose="020B0900000000000000" pitchFamily="50" charset="-128"/>
                </a:rPr>
                <a:t>すぐに調べられる</a:t>
              </a:r>
              <a:endParaRPr kumimoji="1" lang="ja-JP" altLang="en-US" sz="2400" dirty="0">
                <a:latin typeface="HGP創英角ｺﾞｼｯｸUB" panose="020B0900000000000000" pitchFamily="50" charset="-128"/>
                <a:ea typeface="HGP創英角ｺﾞｼｯｸUB" panose="020B0900000000000000" pitchFamily="50" charset="-128"/>
              </a:endParaRPr>
            </a:p>
          </p:txBody>
        </p:sp>
        <p:sp>
          <p:nvSpPr>
            <p:cNvPr id="9" name="テキスト ボックス 8"/>
            <p:cNvSpPr txBox="1"/>
            <p:nvPr/>
          </p:nvSpPr>
          <p:spPr>
            <a:xfrm>
              <a:off x="1033080" y="2785448"/>
              <a:ext cx="2275588" cy="498231"/>
            </a:xfrm>
            <a:prstGeom prst="rect">
              <a:avLst/>
            </a:prstGeom>
            <a:noFill/>
            <a:ln>
              <a:noFill/>
            </a:ln>
            <a:effectLst>
              <a:outerShdw blurRad="40000" dist="20000" dir="5400000" rotWithShape="0">
                <a:srgbClr val="000000">
                  <a:alpha val="38000"/>
                </a:srgbClr>
              </a:outerShdw>
              <a:softEdge rad="31750"/>
            </a:effectLst>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kumimoji="1" lang="ja-JP" altLang="en-US" sz="2400" dirty="0" smtClean="0">
                  <a:latin typeface="HGP創英角ｺﾞｼｯｸUB" panose="020B0900000000000000" pitchFamily="50" charset="-128"/>
                  <a:ea typeface="HGP創英角ｺﾞｼｯｸUB" panose="020B0900000000000000" pitchFamily="50" charset="-128"/>
                </a:rPr>
                <a:t>多くの情報に触れ、</a:t>
              </a:r>
              <a:endParaRPr kumimoji="1" lang="en-US" altLang="ja-JP" sz="2400" dirty="0" smtClean="0">
                <a:latin typeface="HGP創英角ｺﾞｼｯｸUB" panose="020B0900000000000000" pitchFamily="50" charset="-128"/>
                <a:ea typeface="HGP創英角ｺﾞｼｯｸUB" panose="020B0900000000000000" pitchFamily="50" charset="-128"/>
              </a:endParaRPr>
            </a:p>
            <a:p>
              <a:pPr algn="ctr"/>
              <a:r>
                <a:rPr kumimoji="1" lang="ja-JP" altLang="en-US" sz="2400" dirty="0" smtClean="0">
                  <a:latin typeface="HGP創英角ｺﾞｼｯｸUB" panose="020B0900000000000000" pitchFamily="50" charset="-128"/>
                  <a:ea typeface="HGP創英角ｺﾞｼｯｸUB" panose="020B0900000000000000" pitchFamily="50" charset="-128"/>
                </a:rPr>
                <a:t>興味や関心が広がる</a:t>
              </a:r>
              <a:endParaRPr kumimoji="1" lang="ja-JP" altLang="en-US" sz="2400" dirty="0">
                <a:latin typeface="HGP創英角ｺﾞｼｯｸUB" panose="020B0900000000000000" pitchFamily="50" charset="-128"/>
                <a:ea typeface="HGP創英角ｺﾞｼｯｸUB" panose="020B0900000000000000" pitchFamily="50" charset="-128"/>
              </a:endParaRPr>
            </a:p>
          </p:txBody>
        </p:sp>
        <p:sp>
          <p:nvSpPr>
            <p:cNvPr id="10" name="テキスト ボックス 9"/>
            <p:cNvSpPr txBox="1"/>
            <p:nvPr/>
          </p:nvSpPr>
          <p:spPr>
            <a:xfrm>
              <a:off x="3548953" y="2785448"/>
              <a:ext cx="2209226" cy="498231"/>
            </a:xfrm>
            <a:prstGeom prst="rect">
              <a:avLst/>
            </a:prstGeom>
            <a:noFill/>
            <a:ln>
              <a:noFill/>
            </a:ln>
            <a:effectLst>
              <a:outerShdw blurRad="40000" dist="20000" dir="5400000" rotWithShape="0">
                <a:srgbClr val="000000">
                  <a:alpha val="38000"/>
                </a:srgbClr>
              </a:outerShdw>
              <a:softEdge rad="31750"/>
            </a:effectLst>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kumimoji="1" lang="ja-JP" altLang="en-US" sz="2400" dirty="0" smtClean="0">
                  <a:latin typeface="HGP創英角ｺﾞｼｯｸUB" panose="020B0900000000000000" pitchFamily="50" charset="-128"/>
                  <a:ea typeface="HGP創英角ｺﾞｼｯｸUB" panose="020B0900000000000000" pitchFamily="50" charset="-128"/>
                </a:rPr>
                <a:t>友達とのコミュニ</a:t>
              </a:r>
              <a:endParaRPr kumimoji="1" lang="en-US" altLang="ja-JP" sz="2400" dirty="0" smtClean="0">
                <a:latin typeface="HGP創英角ｺﾞｼｯｸUB" panose="020B0900000000000000" pitchFamily="50" charset="-128"/>
                <a:ea typeface="HGP創英角ｺﾞｼｯｸUB" panose="020B0900000000000000" pitchFamily="50" charset="-128"/>
              </a:endParaRPr>
            </a:p>
            <a:p>
              <a:pPr algn="ctr"/>
              <a:r>
                <a:rPr kumimoji="1" lang="ja-JP" altLang="en-US" sz="2400" dirty="0" smtClean="0">
                  <a:latin typeface="HGP創英角ｺﾞｼｯｸUB" panose="020B0900000000000000" pitchFamily="50" charset="-128"/>
                  <a:ea typeface="HGP創英角ｺﾞｼｯｸUB" panose="020B0900000000000000" pitchFamily="50" charset="-128"/>
                </a:rPr>
                <a:t>ケーションが図れる</a:t>
              </a:r>
              <a:endParaRPr kumimoji="1" lang="ja-JP" altLang="en-US" sz="2400" dirty="0">
                <a:latin typeface="HGP創英角ｺﾞｼｯｸUB" panose="020B0900000000000000" pitchFamily="50" charset="-128"/>
                <a:ea typeface="HGP創英角ｺﾞｼｯｸUB" panose="020B0900000000000000" pitchFamily="50" charset="-128"/>
              </a:endParaRPr>
            </a:p>
          </p:txBody>
        </p:sp>
      </p:grpSp>
      <p:pic>
        <p:nvPicPr>
          <p:cNvPr id="11" name="Picture 2" descr="http://4.bp.blogspot.com/-tpTB4xlTtzQ/VGLMo4fAejI/AAAAAAAApEE/8IjXxP2FV_U/s800/smartphone2_gir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50497" y="3361821"/>
            <a:ext cx="2156365" cy="3504091"/>
          </a:xfrm>
          <a:prstGeom prst="rect">
            <a:avLst/>
          </a:prstGeom>
          <a:noFill/>
          <a:extLst>
            <a:ext uri="{909E8E84-426E-40DD-AFC4-6F175D3DCCD1}">
              <a14:hiddenFill xmlns:a14="http://schemas.microsoft.com/office/drawing/2010/main">
                <a:solidFill>
                  <a:srgbClr val="FFFFFF"/>
                </a:solidFill>
              </a14:hiddenFill>
            </a:ext>
          </a:extLst>
        </p:spPr>
      </p:pic>
      <p:pic>
        <p:nvPicPr>
          <p:cNvPr id="12" name="図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203190" y="3349953"/>
            <a:ext cx="2161836" cy="3508047"/>
          </a:xfrm>
          <a:prstGeom prst="rect">
            <a:avLst/>
          </a:prstGeom>
        </p:spPr>
      </p:pic>
      <p:sp>
        <p:nvSpPr>
          <p:cNvPr id="13" name="テキスト ボックス 3"/>
          <p:cNvSpPr txBox="1">
            <a:spLocks noChangeArrowheads="1"/>
          </p:cNvSpPr>
          <p:nvPr/>
        </p:nvSpPr>
        <p:spPr bwMode="auto">
          <a:xfrm>
            <a:off x="207473" y="366978"/>
            <a:ext cx="862447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a:spcBef>
                <a:spcPct val="0"/>
              </a:spcBef>
              <a:buFontTx/>
              <a:buNone/>
            </a:pPr>
            <a:r>
              <a:rPr lang="ja-JP" altLang="en-US" sz="2800" dirty="0" smtClean="0">
                <a:latin typeface="HGP創英角ｺﾞｼｯｸUB" panose="020B0900000000000000" pitchFamily="50" charset="-128"/>
                <a:ea typeface="HGP創英角ｺﾞｼｯｸUB" panose="020B0900000000000000" pitchFamily="50" charset="-128"/>
              </a:rPr>
              <a:t>インターネットは、安全に正しく使えば役立つ便利なもの</a:t>
            </a:r>
            <a:endParaRPr lang="en-US" altLang="ja-JP" sz="2800" dirty="0" smtClean="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5717346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1"/>
          <p:cNvSpPr txBox="1">
            <a:spLocks noChangeArrowheads="1"/>
          </p:cNvSpPr>
          <p:nvPr/>
        </p:nvSpPr>
        <p:spPr bwMode="auto">
          <a:xfrm>
            <a:off x="4108994" y="6153270"/>
            <a:ext cx="465586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fontAlgn="base">
              <a:spcBef>
                <a:spcPct val="0"/>
              </a:spcBef>
              <a:spcAft>
                <a:spcPct val="0"/>
              </a:spcAft>
              <a:buFontTx/>
              <a:buNone/>
            </a:pPr>
            <a:r>
              <a:rPr lang="ja-JP" altLang="en-US" sz="1400" dirty="0">
                <a:solidFill>
                  <a:srgbClr val="000000"/>
                </a:solidFill>
              </a:rPr>
              <a:t>　</a:t>
            </a:r>
            <a:r>
              <a:rPr lang="ja-JP" altLang="en-US" sz="1400" dirty="0" smtClean="0">
                <a:solidFill>
                  <a:srgbClr val="000000"/>
                </a:solidFill>
              </a:rPr>
              <a:t>（出典</a:t>
            </a:r>
            <a:r>
              <a:rPr lang="ja-JP" altLang="en-US" sz="1400" dirty="0">
                <a:solidFill>
                  <a:srgbClr val="000000"/>
                </a:solidFill>
              </a:rPr>
              <a:t>）</a:t>
            </a:r>
            <a:r>
              <a:rPr lang="ja-JP" altLang="en-US" sz="1400" dirty="0" smtClean="0">
                <a:solidFill>
                  <a:srgbClr val="000000"/>
                </a:solidFill>
              </a:rPr>
              <a:t>総務省 インターネットトラブル</a:t>
            </a:r>
            <a:r>
              <a:rPr lang="ja-JP" altLang="en-US" sz="1400" dirty="0">
                <a:solidFill>
                  <a:srgbClr val="000000"/>
                </a:solidFill>
              </a:rPr>
              <a:t>事例集（</a:t>
            </a:r>
            <a:r>
              <a:rPr lang="en-US" altLang="ja-JP" sz="1400" dirty="0" smtClean="0">
                <a:solidFill>
                  <a:srgbClr val="000000"/>
                </a:solidFill>
              </a:rPr>
              <a:t>2020</a:t>
            </a:r>
            <a:r>
              <a:rPr lang="ja-JP" altLang="en-US" sz="1400" dirty="0" smtClean="0">
                <a:solidFill>
                  <a:srgbClr val="000000"/>
                </a:solidFill>
              </a:rPr>
              <a:t>度版</a:t>
            </a:r>
            <a:r>
              <a:rPr lang="ja-JP" altLang="en-US" sz="1400" dirty="0">
                <a:solidFill>
                  <a:srgbClr val="000000"/>
                </a:solidFill>
              </a:rPr>
              <a:t>）</a:t>
            </a:r>
            <a:endParaRPr lang="en-US" altLang="ja-JP" sz="1400" dirty="0" smtClean="0">
              <a:solidFill>
                <a:srgbClr val="000000"/>
              </a:solidFill>
            </a:endParaRPr>
          </a:p>
        </p:txBody>
      </p:sp>
      <p:pic>
        <p:nvPicPr>
          <p:cNvPr id="2" name="図 1"/>
          <p:cNvPicPr>
            <a:picLocks noChangeAspect="1"/>
          </p:cNvPicPr>
          <p:nvPr/>
        </p:nvPicPr>
        <p:blipFill>
          <a:blip r:embed="rId3"/>
          <a:stretch>
            <a:fillRect/>
          </a:stretch>
        </p:blipFill>
        <p:spPr>
          <a:xfrm>
            <a:off x="14287" y="790575"/>
            <a:ext cx="9115425" cy="5276850"/>
          </a:xfrm>
          <a:prstGeom prst="rect">
            <a:avLst/>
          </a:prstGeom>
        </p:spPr>
      </p:pic>
      <p:sp>
        <p:nvSpPr>
          <p:cNvPr id="6" name="テキスト ボックス 5"/>
          <p:cNvSpPr txBox="1"/>
          <p:nvPr/>
        </p:nvSpPr>
        <p:spPr>
          <a:xfrm>
            <a:off x="192525" y="1338068"/>
            <a:ext cx="755335" cy="769441"/>
          </a:xfrm>
          <a:prstGeom prst="rect">
            <a:avLst/>
          </a:prstGeom>
          <a:solidFill>
            <a:schemeClr val="accent2"/>
          </a:solidFill>
        </p:spPr>
        <p:txBody>
          <a:bodyPr wrap="none" rtlCol="0">
            <a:spAutoFit/>
          </a:bodyPr>
          <a:lstStyle/>
          <a:p>
            <a:r>
              <a:rPr kumimoji="1" lang="en-US" altLang="ja-JP" sz="4400" b="1" dirty="0" smtClean="0">
                <a:solidFill>
                  <a:schemeClr val="bg1"/>
                </a:solidFill>
              </a:rPr>
              <a:t>1</a:t>
            </a:r>
            <a:r>
              <a:rPr lang="en-US" altLang="ja-JP" sz="4400" b="1" dirty="0" smtClean="0">
                <a:solidFill>
                  <a:schemeClr val="bg1"/>
                </a:solidFill>
              </a:rPr>
              <a:t>5</a:t>
            </a:r>
            <a:endParaRPr kumimoji="1" lang="ja-JP" altLang="en-US" sz="4400" b="1" dirty="0">
              <a:solidFill>
                <a:schemeClr val="bg1"/>
              </a:solidFill>
            </a:endParaRPr>
          </a:p>
        </p:txBody>
      </p:sp>
    </p:spTree>
    <p:extLst>
      <p:ext uri="{BB962C8B-B14F-4D97-AF65-F5344CB8AC3E}">
        <p14:creationId xmlns:p14="http://schemas.microsoft.com/office/powerpoint/2010/main" val="17209799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1"/>
          <p:cNvSpPr txBox="1">
            <a:spLocks noChangeArrowheads="1"/>
          </p:cNvSpPr>
          <p:nvPr/>
        </p:nvSpPr>
        <p:spPr bwMode="auto">
          <a:xfrm>
            <a:off x="4108994" y="6153270"/>
            <a:ext cx="465586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fontAlgn="base">
              <a:spcBef>
                <a:spcPct val="0"/>
              </a:spcBef>
              <a:spcAft>
                <a:spcPct val="0"/>
              </a:spcAft>
              <a:buFontTx/>
              <a:buNone/>
            </a:pPr>
            <a:r>
              <a:rPr lang="ja-JP" altLang="en-US" sz="1400" dirty="0">
                <a:solidFill>
                  <a:srgbClr val="000000"/>
                </a:solidFill>
              </a:rPr>
              <a:t>　</a:t>
            </a:r>
            <a:r>
              <a:rPr lang="ja-JP" altLang="en-US" sz="1400" dirty="0" smtClean="0">
                <a:solidFill>
                  <a:srgbClr val="000000"/>
                </a:solidFill>
              </a:rPr>
              <a:t>（出典</a:t>
            </a:r>
            <a:r>
              <a:rPr lang="ja-JP" altLang="en-US" sz="1400" dirty="0">
                <a:solidFill>
                  <a:srgbClr val="000000"/>
                </a:solidFill>
              </a:rPr>
              <a:t>）</a:t>
            </a:r>
            <a:r>
              <a:rPr lang="ja-JP" altLang="en-US" sz="1400" dirty="0" smtClean="0">
                <a:solidFill>
                  <a:srgbClr val="000000"/>
                </a:solidFill>
              </a:rPr>
              <a:t>総務省 インターネットトラブル</a:t>
            </a:r>
            <a:r>
              <a:rPr lang="ja-JP" altLang="en-US" sz="1400" dirty="0">
                <a:solidFill>
                  <a:srgbClr val="000000"/>
                </a:solidFill>
              </a:rPr>
              <a:t>事例集（</a:t>
            </a:r>
            <a:r>
              <a:rPr lang="en-US" altLang="ja-JP" sz="1400" dirty="0" smtClean="0">
                <a:solidFill>
                  <a:srgbClr val="000000"/>
                </a:solidFill>
              </a:rPr>
              <a:t>2020</a:t>
            </a:r>
            <a:r>
              <a:rPr lang="ja-JP" altLang="en-US" sz="1400" dirty="0" smtClean="0">
                <a:solidFill>
                  <a:srgbClr val="000000"/>
                </a:solidFill>
              </a:rPr>
              <a:t>度版</a:t>
            </a:r>
            <a:r>
              <a:rPr lang="ja-JP" altLang="en-US" sz="1400" dirty="0">
                <a:solidFill>
                  <a:srgbClr val="000000"/>
                </a:solidFill>
              </a:rPr>
              <a:t>）</a:t>
            </a:r>
            <a:endParaRPr lang="en-US" altLang="ja-JP" sz="1400" dirty="0" smtClean="0">
              <a:solidFill>
                <a:srgbClr val="000000"/>
              </a:solidFill>
            </a:endParaRPr>
          </a:p>
        </p:txBody>
      </p:sp>
      <p:pic>
        <p:nvPicPr>
          <p:cNvPr id="7" name="図 6"/>
          <p:cNvPicPr>
            <a:picLocks noChangeAspect="1"/>
          </p:cNvPicPr>
          <p:nvPr/>
        </p:nvPicPr>
        <p:blipFill>
          <a:blip r:embed="rId3"/>
          <a:stretch>
            <a:fillRect/>
          </a:stretch>
        </p:blipFill>
        <p:spPr>
          <a:xfrm>
            <a:off x="42862" y="828675"/>
            <a:ext cx="9058275" cy="5200650"/>
          </a:xfrm>
          <a:prstGeom prst="rect">
            <a:avLst/>
          </a:prstGeom>
        </p:spPr>
      </p:pic>
      <p:sp>
        <p:nvSpPr>
          <p:cNvPr id="6" name="テキスト ボックス 5"/>
          <p:cNvSpPr txBox="1"/>
          <p:nvPr/>
        </p:nvSpPr>
        <p:spPr>
          <a:xfrm>
            <a:off x="276632" y="1401937"/>
            <a:ext cx="755335" cy="769441"/>
          </a:xfrm>
          <a:prstGeom prst="rect">
            <a:avLst/>
          </a:prstGeom>
          <a:solidFill>
            <a:schemeClr val="accent2"/>
          </a:solidFill>
        </p:spPr>
        <p:txBody>
          <a:bodyPr wrap="none" rtlCol="0">
            <a:spAutoFit/>
          </a:bodyPr>
          <a:lstStyle/>
          <a:p>
            <a:r>
              <a:rPr kumimoji="1" lang="en-US" altLang="ja-JP" sz="4400" b="1" dirty="0" smtClean="0">
                <a:solidFill>
                  <a:schemeClr val="bg1"/>
                </a:solidFill>
              </a:rPr>
              <a:t>16</a:t>
            </a:r>
          </a:p>
        </p:txBody>
      </p:sp>
    </p:spTree>
    <p:extLst>
      <p:ext uri="{BB962C8B-B14F-4D97-AF65-F5344CB8AC3E}">
        <p14:creationId xmlns:p14="http://schemas.microsoft.com/office/powerpoint/2010/main" val="14971708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1"/>
          <p:cNvSpPr txBox="1">
            <a:spLocks noChangeArrowheads="1"/>
          </p:cNvSpPr>
          <p:nvPr/>
        </p:nvSpPr>
        <p:spPr bwMode="auto">
          <a:xfrm>
            <a:off x="4108994" y="6153270"/>
            <a:ext cx="465586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fontAlgn="base">
              <a:spcBef>
                <a:spcPct val="0"/>
              </a:spcBef>
              <a:spcAft>
                <a:spcPct val="0"/>
              </a:spcAft>
              <a:buFontTx/>
              <a:buNone/>
            </a:pPr>
            <a:r>
              <a:rPr lang="ja-JP" altLang="en-US" sz="1400" dirty="0">
                <a:solidFill>
                  <a:srgbClr val="000000"/>
                </a:solidFill>
              </a:rPr>
              <a:t>　</a:t>
            </a:r>
            <a:r>
              <a:rPr lang="ja-JP" altLang="en-US" sz="1400" dirty="0" smtClean="0">
                <a:solidFill>
                  <a:srgbClr val="000000"/>
                </a:solidFill>
              </a:rPr>
              <a:t>（出典</a:t>
            </a:r>
            <a:r>
              <a:rPr lang="ja-JP" altLang="en-US" sz="1400" dirty="0">
                <a:solidFill>
                  <a:srgbClr val="000000"/>
                </a:solidFill>
              </a:rPr>
              <a:t>）</a:t>
            </a:r>
            <a:r>
              <a:rPr lang="ja-JP" altLang="en-US" sz="1400" dirty="0" smtClean="0">
                <a:solidFill>
                  <a:srgbClr val="000000"/>
                </a:solidFill>
              </a:rPr>
              <a:t>総務省 インターネットトラブル</a:t>
            </a:r>
            <a:r>
              <a:rPr lang="ja-JP" altLang="en-US" sz="1400" dirty="0">
                <a:solidFill>
                  <a:srgbClr val="000000"/>
                </a:solidFill>
              </a:rPr>
              <a:t>事例集（</a:t>
            </a:r>
            <a:r>
              <a:rPr lang="en-US" altLang="ja-JP" sz="1400" dirty="0" smtClean="0">
                <a:solidFill>
                  <a:srgbClr val="000000"/>
                </a:solidFill>
              </a:rPr>
              <a:t>2020</a:t>
            </a:r>
            <a:r>
              <a:rPr lang="ja-JP" altLang="en-US" sz="1400" dirty="0" smtClean="0">
                <a:solidFill>
                  <a:srgbClr val="000000"/>
                </a:solidFill>
              </a:rPr>
              <a:t>度版</a:t>
            </a:r>
            <a:r>
              <a:rPr lang="ja-JP" altLang="en-US" sz="1400" dirty="0">
                <a:solidFill>
                  <a:srgbClr val="000000"/>
                </a:solidFill>
              </a:rPr>
              <a:t>）</a:t>
            </a:r>
            <a:endParaRPr lang="en-US" altLang="ja-JP" sz="1400" dirty="0" smtClean="0">
              <a:solidFill>
                <a:srgbClr val="000000"/>
              </a:solidFill>
            </a:endParaRPr>
          </a:p>
        </p:txBody>
      </p:sp>
      <p:pic>
        <p:nvPicPr>
          <p:cNvPr id="2" name="図 1"/>
          <p:cNvPicPr>
            <a:picLocks noChangeAspect="1"/>
          </p:cNvPicPr>
          <p:nvPr/>
        </p:nvPicPr>
        <p:blipFill>
          <a:blip r:embed="rId3"/>
          <a:stretch>
            <a:fillRect/>
          </a:stretch>
        </p:blipFill>
        <p:spPr>
          <a:xfrm>
            <a:off x="33337" y="809625"/>
            <a:ext cx="9077325" cy="5238750"/>
          </a:xfrm>
          <a:prstGeom prst="rect">
            <a:avLst/>
          </a:prstGeom>
        </p:spPr>
      </p:pic>
      <p:sp>
        <p:nvSpPr>
          <p:cNvPr id="6" name="テキスト ボックス 5"/>
          <p:cNvSpPr txBox="1"/>
          <p:nvPr/>
        </p:nvSpPr>
        <p:spPr>
          <a:xfrm>
            <a:off x="142373" y="1371924"/>
            <a:ext cx="755335" cy="769441"/>
          </a:xfrm>
          <a:prstGeom prst="rect">
            <a:avLst/>
          </a:prstGeom>
          <a:solidFill>
            <a:schemeClr val="accent2"/>
          </a:solidFill>
        </p:spPr>
        <p:txBody>
          <a:bodyPr wrap="none" rtlCol="0">
            <a:spAutoFit/>
          </a:bodyPr>
          <a:lstStyle/>
          <a:p>
            <a:r>
              <a:rPr kumimoji="1" lang="en-US" altLang="ja-JP" sz="4400" b="1" dirty="0" smtClean="0">
                <a:solidFill>
                  <a:schemeClr val="bg1"/>
                </a:solidFill>
              </a:rPr>
              <a:t>17</a:t>
            </a:r>
            <a:endParaRPr kumimoji="1" lang="ja-JP" altLang="en-US" sz="4400" b="1" dirty="0">
              <a:solidFill>
                <a:schemeClr val="bg1"/>
              </a:solidFill>
            </a:endParaRPr>
          </a:p>
        </p:txBody>
      </p:sp>
    </p:spTree>
    <p:extLst>
      <p:ext uri="{BB962C8B-B14F-4D97-AF65-F5344CB8AC3E}">
        <p14:creationId xmlns:p14="http://schemas.microsoft.com/office/powerpoint/2010/main" val="42444260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1"/>
          <p:cNvSpPr txBox="1">
            <a:spLocks noChangeArrowheads="1"/>
          </p:cNvSpPr>
          <p:nvPr/>
        </p:nvSpPr>
        <p:spPr bwMode="auto">
          <a:xfrm>
            <a:off x="4108994" y="6153270"/>
            <a:ext cx="465586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fontAlgn="base">
              <a:spcBef>
                <a:spcPct val="0"/>
              </a:spcBef>
              <a:spcAft>
                <a:spcPct val="0"/>
              </a:spcAft>
              <a:buFontTx/>
              <a:buNone/>
            </a:pPr>
            <a:r>
              <a:rPr lang="ja-JP" altLang="en-US" sz="1400" dirty="0">
                <a:solidFill>
                  <a:srgbClr val="000000"/>
                </a:solidFill>
              </a:rPr>
              <a:t>　</a:t>
            </a:r>
            <a:r>
              <a:rPr lang="ja-JP" altLang="en-US" sz="1400" dirty="0" smtClean="0">
                <a:solidFill>
                  <a:srgbClr val="000000"/>
                </a:solidFill>
              </a:rPr>
              <a:t>（出典</a:t>
            </a:r>
            <a:r>
              <a:rPr lang="ja-JP" altLang="en-US" sz="1400" dirty="0">
                <a:solidFill>
                  <a:srgbClr val="000000"/>
                </a:solidFill>
              </a:rPr>
              <a:t>）</a:t>
            </a:r>
            <a:r>
              <a:rPr lang="ja-JP" altLang="en-US" sz="1400" dirty="0" smtClean="0">
                <a:solidFill>
                  <a:srgbClr val="000000"/>
                </a:solidFill>
              </a:rPr>
              <a:t>総務省 インターネットトラブル</a:t>
            </a:r>
            <a:r>
              <a:rPr lang="ja-JP" altLang="en-US" sz="1400" dirty="0">
                <a:solidFill>
                  <a:srgbClr val="000000"/>
                </a:solidFill>
              </a:rPr>
              <a:t>事例集（</a:t>
            </a:r>
            <a:r>
              <a:rPr lang="en-US" altLang="ja-JP" sz="1400" dirty="0" smtClean="0">
                <a:solidFill>
                  <a:srgbClr val="000000"/>
                </a:solidFill>
              </a:rPr>
              <a:t>2020</a:t>
            </a:r>
            <a:r>
              <a:rPr lang="ja-JP" altLang="en-US" sz="1400" dirty="0" smtClean="0">
                <a:solidFill>
                  <a:srgbClr val="000000"/>
                </a:solidFill>
              </a:rPr>
              <a:t>度版</a:t>
            </a:r>
            <a:r>
              <a:rPr lang="ja-JP" altLang="en-US" sz="1400" dirty="0">
                <a:solidFill>
                  <a:srgbClr val="000000"/>
                </a:solidFill>
              </a:rPr>
              <a:t>）</a:t>
            </a:r>
            <a:endParaRPr lang="en-US" altLang="ja-JP" sz="1400" dirty="0" smtClean="0">
              <a:solidFill>
                <a:srgbClr val="000000"/>
              </a:solidFill>
            </a:endParaRPr>
          </a:p>
        </p:txBody>
      </p:sp>
      <p:pic>
        <p:nvPicPr>
          <p:cNvPr id="2" name="図 1"/>
          <p:cNvPicPr>
            <a:picLocks noChangeAspect="1"/>
          </p:cNvPicPr>
          <p:nvPr/>
        </p:nvPicPr>
        <p:blipFill>
          <a:blip r:embed="rId3"/>
          <a:stretch>
            <a:fillRect/>
          </a:stretch>
        </p:blipFill>
        <p:spPr>
          <a:xfrm>
            <a:off x="19050" y="833437"/>
            <a:ext cx="9105900" cy="5191125"/>
          </a:xfrm>
          <a:prstGeom prst="rect">
            <a:avLst/>
          </a:prstGeom>
        </p:spPr>
      </p:pic>
      <p:sp>
        <p:nvSpPr>
          <p:cNvPr id="6" name="テキスト ボックス 5"/>
          <p:cNvSpPr txBox="1"/>
          <p:nvPr/>
        </p:nvSpPr>
        <p:spPr>
          <a:xfrm>
            <a:off x="241724" y="1390828"/>
            <a:ext cx="755335" cy="769441"/>
          </a:xfrm>
          <a:prstGeom prst="rect">
            <a:avLst/>
          </a:prstGeom>
          <a:solidFill>
            <a:schemeClr val="accent2"/>
          </a:solidFill>
        </p:spPr>
        <p:txBody>
          <a:bodyPr wrap="none" rtlCol="0">
            <a:spAutoFit/>
          </a:bodyPr>
          <a:lstStyle/>
          <a:p>
            <a:r>
              <a:rPr kumimoji="1" lang="en-US" altLang="ja-JP" sz="4400" b="1" dirty="0" smtClean="0">
                <a:solidFill>
                  <a:schemeClr val="bg1"/>
                </a:solidFill>
              </a:rPr>
              <a:t>18</a:t>
            </a:r>
            <a:endParaRPr kumimoji="1" lang="ja-JP" altLang="en-US" sz="4400" b="1" dirty="0">
              <a:solidFill>
                <a:schemeClr val="bg1"/>
              </a:solidFill>
            </a:endParaRPr>
          </a:p>
        </p:txBody>
      </p:sp>
    </p:spTree>
    <p:extLst>
      <p:ext uri="{BB962C8B-B14F-4D97-AF65-F5344CB8AC3E}">
        <p14:creationId xmlns:p14="http://schemas.microsoft.com/office/powerpoint/2010/main" val="24891263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1"/>
          <p:cNvSpPr txBox="1">
            <a:spLocks noChangeArrowheads="1"/>
          </p:cNvSpPr>
          <p:nvPr/>
        </p:nvSpPr>
        <p:spPr bwMode="auto">
          <a:xfrm>
            <a:off x="4108994" y="6153270"/>
            <a:ext cx="465586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fontAlgn="base">
              <a:spcBef>
                <a:spcPct val="0"/>
              </a:spcBef>
              <a:spcAft>
                <a:spcPct val="0"/>
              </a:spcAft>
              <a:buFontTx/>
              <a:buNone/>
            </a:pPr>
            <a:r>
              <a:rPr lang="ja-JP" altLang="en-US" sz="1400" dirty="0">
                <a:solidFill>
                  <a:srgbClr val="000000"/>
                </a:solidFill>
              </a:rPr>
              <a:t>　</a:t>
            </a:r>
            <a:r>
              <a:rPr lang="ja-JP" altLang="en-US" sz="1400" dirty="0" smtClean="0">
                <a:solidFill>
                  <a:srgbClr val="000000"/>
                </a:solidFill>
              </a:rPr>
              <a:t>（出典</a:t>
            </a:r>
            <a:r>
              <a:rPr lang="ja-JP" altLang="en-US" sz="1400" dirty="0">
                <a:solidFill>
                  <a:srgbClr val="000000"/>
                </a:solidFill>
              </a:rPr>
              <a:t>）</a:t>
            </a:r>
            <a:r>
              <a:rPr lang="ja-JP" altLang="en-US" sz="1400" dirty="0" smtClean="0">
                <a:solidFill>
                  <a:srgbClr val="000000"/>
                </a:solidFill>
              </a:rPr>
              <a:t>総務省 インターネットトラブル</a:t>
            </a:r>
            <a:r>
              <a:rPr lang="ja-JP" altLang="en-US" sz="1400" dirty="0">
                <a:solidFill>
                  <a:srgbClr val="000000"/>
                </a:solidFill>
              </a:rPr>
              <a:t>事例集（</a:t>
            </a:r>
            <a:r>
              <a:rPr lang="en-US" altLang="ja-JP" sz="1400" dirty="0" smtClean="0">
                <a:solidFill>
                  <a:srgbClr val="000000"/>
                </a:solidFill>
              </a:rPr>
              <a:t>2020</a:t>
            </a:r>
            <a:r>
              <a:rPr lang="ja-JP" altLang="en-US" sz="1400" dirty="0" smtClean="0">
                <a:solidFill>
                  <a:srgbClr val="000000"/>
                </a:solidFill>
              </a:rPr>
              <a:t>度版</a:t>
            </a:r>
            <a:r>
              <a:rPr lang="ja-JP" altLang="en-US" sz="1400" dirty="0">
                <a:solidFill>
                  <a:srgbClr val="000000"/>
                </a:solidFill>
              </a:rPr>
              <a:t>）</a:t>
            </a:r>
            <a:endParaRPr lang="en-US" altLang="ja-JP" sz="1400" dirty="0" smtClean="0">
              <a:solidFill>
                <a:srgbClr val="000000"/>
              </a:solidFill>
            </a:endParaRPr>
          </a:p>
        </p:txBody>
      </p:sp>
      <p:pic>
        <p:nvPicPr>
          <p:cNvPr id="3" name="図 2"/>
          <p:cNvPicPr>
            <a:picLocks noChangeAspect="1"/>
          </p:cNvPicPr>
          <p:nvPr/>
        </p:nvPicPr>
        <p:blipFill>
          <a:blip r:embed="rId3"/>
          <a:stretch>
            <a:fillRect/>
          </a:stretch>
        </p:blipFill>
        <p:spPr>
          <a:xfrm>
            <a:off x="38100" y="828675"/>
            <a:ext cx="9105900" cy="5200650"/>
          </a:xfrm>
          <a:prstGeom prst="rect">
            <a:avLst/>
          </a:prstGeom>
        </p:spPr>
      </p:pic>
      <p:sp>
        <p:nvSpPr>
          <p:cNvPr id="6" name="テキスト ボックス 5"/>
          <p:cNvSpPr txBox="1"/>
          <p:nvPr/>
        </p:nvSpPr>
        <p:spPr>
          <a:xfrm>
            <a:off x="240997" y="1400523"/>
            <a:ext cx="755335" cy="769441"/>
          </a:xfrm>
          <a:prstGeom prst="rect">
            <a:avLst/>
          </a:prstGeom>
          <a:solidFill>
            <a:schemeClr val="accent2"/>
          </a:solidFill>
        </p:spPr>
        <p:txBody>
          <a:bodyPr wrap="none" rtlCol="0">
            <a:spAutoFit/>
          </a:bodyPr>
          <a:lstStyle/>
          <a:p>
            <a:r>
              <a:rPr kumimoji="1" lang="en-US" altLang="ja-JP" sz="4400" b="1" dirty="0" smtClean="0">
                <a:solidFill>
                  <a:schemeClr val="bg1"/>
                </a:solidFill>
              </a:rPr>
              <a:t>19</a:t>
            </a:r>
            <a:endParaRPr kumimoji="1" lang="ja-JP" altLang="en-US" sz="4400" b="1" dirty="0">
              <a:solidFill>
                <a:schemeClr val="bg1"/>
              </a:solidFill>
            </a:endParaRPr>
          </a:p>
        </p:txBody>
      </p:sp>
    </p:spTree>
    <p:extLst>
      <p:ext uri="{BB962C8B-B14F-4D97-AF65-F5344CB8AC3E}">
        <p14:creationId xmlns:p14="http://schemas.microsoft.com/office/powerpoint/2010/main" val="17391894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1"/>
          <p:cNvSpPr txBox="1">
            <a:spLocks noChangeArrowheads="1"/>
          </p:cNvSpPr>
          <p:nvPr/>
        </p:nvSpPr>
        <p:spPr bwMode="auto">
          <a:xfrm>
            <a:off x="3611880" y="6153270"/>
            <a:ext cx="515297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fontAlgn="base">
              <a:spcBef>
                <a:spcPct val="0"/>
              </a:spcBef>
              <a:spcAft>
                <a:spcPct val="0"/>
              </a:spcAft>
              <a:buFontTx/>
              <a:buNone/>
            </a:pPr>
            <a:r>
              <a:rPr lang="ja-JP" altLang="en-US" sz="1400" dirty="0">
                <a:solidFill>
                  <a:srgbClr val="000000"/>
                </a:solidFill>
              </a:rPr>
              <a:t>　</a:t>
            </a:r>
            <a:r>
              <a:rPr lang="ja-JP" altLang="en-US" sz="1400" dirty="0" smtClean="0">
                <a:solidFill>
                  <a:srgbClr val="000000"/>
                </a:solidFill>
              </a:rPr>
              <a:t>（出典</a:t>
            </a:r>
            <a:r>
              <a:rPr lang="ja-JP" altLang="en-US" sz="1400" dirty="0">
                <a:solidFill>
                  <a:srgbClr val="000000"/>
                </a:solidFill>
              </a:rPr>
              <a:t>）</a:t>
            </a:r>
            <a:r>
              <a:rPr lang="ja-JP" altLang="en-US" sz="1400" dirty="0" smtClean="0">
                <a:solidFill>
                  <a:srgbClr val="000000"/>
                </a:solidFill>
              </a:rPr>
              <a:t>総務省 インターネットトラブル事例集追補版（</a:t>
            </a:r>
            <a:r>
              <a:rPr lang="en-US" altLang="ja-JP" sz="1400" dirty="0" smtClean="0">
                <a:solidFill>
                  <a:srgbClr val="000000"/>
                </a:solidFill>
              </a:rPr>
              <a:t>2020</a:t>
            </a:r>
            <a:r>
              <a:rPr lang="ja-JP" altLang="en-US" sz="1400" dirty="0" smtClean="0">
                <a:solidFill>
                  <a:srgbClr val="000000"/>
                </a:solidFill>
              </a:rPr>
              <a:t>度版</a:t>
            </a:r>
            <a:r>
              <a:rPr lang="ja-JP" altLang="en-US" sz="1400" dirty="0">
                <a:solidFill>
                  <a:srgbClr val="000000"/>
                </a:solidFill>
              </a:rPr>
              <a:t>）</a:t>
            </a:r>
            <a:endParaRPr lang="en-US" altLang="ja-JP" sz="1400" dirty="0" smtClean="0">
              <a:solidFill>
                <a:srgbClr val="000000"/>
              </a:solidFill>
            </a:endParaRPr>
          </a:p>
        </p:txBody>
      </p:sp>
      <p:pic>
        <p:nvPicPr>
          <p:cNvPr id="2" name="図 1"/>
          <p:cNvPicPr>
            <a:picLocks noChangeAspect="1"/>
          </p:cNvPicPr>
          <p:nvPr/>
        </p:nvPicPr>
        <p:blipFill rotWithShape="1">
          <a:blip r:embed="rId3"/>
          <a:srcRect l="1153"/>
          <a:stretch/>
        </p:blipFill>
        <p:spPr>
          <a:xfrm>
            <a:off x="274319" y="660856"/>
            <a:ext cx="8743951" cy="5038903"/>
          </a:xfrm>
          <a:prstGeom prst="rect">
            <a:avLst/>
          </a:prstGeom>
        </p:spPr>
      </p:pic>
      <p:sp>
        <p:nvSpPr>
          <p:cNvPr id="6" name="テキスト ボックス 5"/>
          <p:cNvSpPr txBox="1"/>
          <p:nvPr/>
        </p:nvSpPr>
        <p:spPr>
          <a:xfrm>
            <a:off x="401017" y="1206213"/>
            <a:ext cx="755335" cy="769441"/>
          </a:xfrm>
          <a:prstGeom prst="rect">
            <a:avLst/>
          </a:prstGeom>
          <a:solidFill>
            <a:schemeClr val="accent2"/>
          </a:solidFill>
        </p:spPr>
        <p:txBody>
          <a:bodyPr wrap="none" rtlCol="0">
            <a:spAutoFit/>
          </a:bodyPr>
          <a:lstStyle/>
          <a:p>
            <a:r>
              <a:rPr kumimoji="1" lang="en-US" altLang="ja-JP" sz="4400" b="1" dirty="0" smtClean="0">
                <a:solidFill>
                  <a:schemeClr val="bg1"/>
                </a:solidFill>
              </a:rPr>
              <a:t>20</a:t>
            </a:r>
            <a:endParaRPr kumimoji="1" lang="ja-JP" altLang="en-US" sz="4400" b="1" dirty="0">
              <a:solidFill>
                <a:schemeClr val="bg1"/>
              </a:solidFill>
            </a:endParaRPr>
          </a:p>
        </p:txBody>
      </p:sp>
    </p:spTree>
    <p:extLst>
      <p:ext uri="{BB962C8B-B14F-4D97-AF65-F5344CB8AC3E}">
        <p14:creationId xmlns:p14="http://schemas.microsoft.com/office/powerpoint/2010/main" val="10022607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1294039" y="2708920"/>
            <a:ext cx="7416824" cy="3384376"/>
          </a:xfrm>
        </p:spPr>
        <p:txBody>
          <a:bodyPr>
            <a:noAutofit/>
          </a:bodyPr>
          <a:lstStyle/>
          <a:p>
            <a:pPr algn="l"/>
            <a:r>
              <a:rPr lang="ja-JP" altLang="en-US" sz="5400" dirty="0" smtClean="0">
                <a:solidFill>
                  <a:schemeClr val="tx1"/>
                </a:solidFill>
                <a:latin typeface="HGP創英角ｺﾞｼｯｸUB" panose="020B0900000000000000" pitchFamily="50" charset="-128"/>
                <a:ea typeface="HGP創英角ｺﾞｼｯｸUB" panose="020B0900000000000000" pitchFamily="50" charset="-128"/>
              </a:rPr>
              <a:t>①ルール作り</a:t>
            </a:r>
            <a:endParaRPr lang="en-US" altLang="ja-JP" sz="5400" dirty="0" smtClean="0">
              <a:solidFill>
                <a:schemeClr val="tx1"/>
              </a:solidFill>
              <a:latin typeface="HGP創英角ｺﾞｼｯｸUB" panose="020B0900000000000000" pitchFamily="50" charset="-128"/>
              <a:ea typeface="HGP創英角ｺﾞｼｯｸUB" panose="020B0900000000000000" pitchFamily="50" charset="-128"/>
            </a:endParaRPr>
          </a:p>
          <a:p>
            <a:pPr algn="l"/>
            <a:r>
              <a:rPr lang="ja-JP" altLang="en-US" sz="5400" dirty="0" smtClean="0">
                <a:solidFill>
                  <a:schemeClr val="tx1"/>
                </a:solidFill>
                <a:latin typeface="HGP創英角ｺﾞｼｯｸUB" panose="020B0900000000000000" pitchFamily="50" charset="-128"/>
                <a:ea typeface="HGP創英角ｺﾞｼｯｸUB" panose="020B0900000000000000" pitchFamily="50" charset="-128"/>
              </a:rPr>
              <a:t>②機器とアプリの設定</a:t>
            </a:r>
            <a:endParaRPr lang="en-US" altLang="ja-JP" sz="5400" dirty="0">
              <a:solidFill>
                <a:schemeClr val="tx1"/>
              </a:solidFill>
              <a:latin typeface="HGP創英角ｺﾞｼｯｸUB" panose="020B0900000000000000" pitchFamily="50" charset="-128"/>
              <a:ea typeface="HGP創英角ｺﾞｼｯｸUB" panose="020B0900000000000000" pitchFamily="50" charset="-128"/>
            </a:endParaRPr>
          </a:p>
          <a:p>
            <a:pPr algn="l"/>
            <a:r>
              <a:rPr lang="ja-JP" altLang="en-US" sz="5400" dirty="0" smtClean="0">
                <a:solidFill>
                  <a:schemeClr val="tx1"/>
                </a:solidFill>
                <a:latin typeface="HGP創英角ｺﾞｼｯｸUB" panose="020B0900000000000000" pitchFamily="50" charset="-128"/>
                <a:ea typeface="HGP創英角ｺﾞｼｯｸUB" panose="020B0900000000000000" pitchFamily="50" charset="-128"/>
              </a:rPr>
              <a:t>③フィルタリング</a:t>
            </a:r>
            <a:endParaRPr lang="en-US" altLang="ja-JP" sz="5400" dirty="0">
              <a:solidFill>
                <a:schemeClr val="tx1"/>
              </a:solidFill>
              <a:latin typeface="HGP創英角ｺﾞｼｯｸUB" panose="020B0900000000000000" pitchFamily="50" charset="-128"/>
              <a:ea typeface="HGP創英角ｺﾞｼｯｸUB" panose="020B0900000000000000" pitchFamily="50" charset="-128"/>
            </a:endParaRPr>
          </a:p>
          <a:p>
            <a:pPr algn="l"/>
            <a:endParaRPr lang="en-US" altLang="ja-JP" sz="5400" dirty="0">
              <a:solidFill>
                <a:schemeClr val="tx1"/>
              </a:solidFill>
              <a:latin typeface="HGP創英角ｺﾞｼｯｸUB" panose="020B0900000000000000" pitchFamily="50" charset="-128"/>
              <a:ea typeface="HGP創英角ｺﾞｼｯｸUB" panose="020B0900000000000000" pitchFamily="50" charset="-128"/>
            </a:endParaRPr>
          </a:p>
          <a:p>
            <a:pPr algn="l"/>
            <a:endParaRPr kumimoji="1" lang="ja-JP" altLang="en-US" sz="540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4" name="テキスト ボックス 2"/>
          <p:cNvSpPr txBox="1">
            <a:spLocks noChangeArrowheads="1"/>
          </p:cNvSpPr>
          <p:nvPr/>
        </p:nvSpPr>
        <p:spPr bwMode="auto">
          <a:xfrm>
            <a:off x="458528" y="259086"/>
            <a:ext cx="8226931" cy="1692771"/>
          </a:xfrm>
          <a:prstGeom prst="rect">
            <a:avLst/>
          </a:prstGeom>
          <a:solidFill>
            <a:srgbClr val="FF0000"/>
          </a:solidFill>
          <a:ln>
            <a:noFill/>
          </a:ln>
          <a:extLst/>
        </p:spPr>
        <p:style>
          <a:lnRef idx="1">
            <a:schemeClr val="accent2"/>
          </a:lnRef>
          <a:fillRef idx="2">
            <a:schemeClr val="accent2"/>
          </a:fillRef>
          <a:effectRef idx="1">
            <a:schemeClr val="accent2"/>
          </a:effectRef>
          <a:fontRef idx="minor">
            <a:schemeClr val="dk1"/>
          </a:fontRef>
        </p:style>
        <p:txBody>
          <a:bodyPr wrap="none" anchor="ctr">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a:spcBef>
                <a:spcPct val="0"/>
              </a:spcBef>
              <a:buFontTx/>
              <a:buNone/>
            </a:pPr>
            <a:r>
              <a:rPr lang="ja-JP" altLang="en-US" sz="6000" dirty="0" smtClean="0">
                <a:solidFill>
                  <a:schemeClr val="bg1"/>
                </a:solidFill>
                <a:latin typeface="HGP創英角ｺﾞｼｯｸUB" pitchFamily="50" charset="-128"/>
                <a:ea typeface="HGP創英角ｺﾞｼｯｸUB" pitchFamily="50" charset="-128"/>
              </a:rPr>
              <a:t>対策のまとめ</a:t>
            </a:r>
            <a:endParaRPr lang="en-US" altLang="ja-JP" sz="6000" dirty="0" smtClean="0">
              <a:solidFill>
                <a:schemeClr val="bg1"/>
              </a:solidFill>
              <a:latin typeface="HGP創英角ｺﾞｼｯｸUB" pitchFamily="50" charset="-128"/>
              <a:ea typeface="HGP創英角ｺﾞｼｯｸUB" pitchFamily="50" charset="-128"/>
            </a:endParaRPr>
          </a:p>
          <a:p>
            <a:pPr algn="ctr">
              <a:spcBef>
                <a:spcPct val="0"/>
              </a:spcBef>
              <a:buFontTx/>
              <a:buNone/>
            </a:pPr>
            <a:r>
              <a:rPr lang="ja-JP" altLang="en-US" sz="4400" dirty="0" smtClean="0">
                <a:solidFill>
                  <a:schemeClr val="bg1"/>
                </a:solidFill>
                <a:latin typeface="HGP創英角ｺﾞｼｯｸUB" pitchFamily="50" charset="-128"/>
                <a:ea typeface="HGP創英角ｺﾞｼｯｸUB" pitchFamily="50" charset="-128"/>
              </a:rPr>
              <a:t>～保護者ができる３つのポイント～</a:t>
            </a:r>
            <a:endParaRPr lang="en-US" altLang="ja-JP" sz="4400" dirty="0">
              <a:solidFill>
                <a:schemeClr val="bg1"/>
              </a:solidFill>
              <a:latin typeface="HGP創英角ｺﾞｼｯｸUB" pitchFamily="50" charset="-128"/>
              <a:ea typeface="HGP創英角ｺﾞｼｯｸUB" pitchFamily="50" charset="-128"/>
            </a:endParaRPr>
          </a:p>
        </p:txBody>
      </p:sp>
    </p:spTree>
    <p:extLst>
      <p:ext uri="{BB962C8B-B14F-4D97-AF65-F5344CB8AC3E}">
        <p14:creationId xmlns:p14="http://schemas.microsoft.com/office/powerpoint/2010/main" val="35847714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10"/>
          <p:cNvSpPr txBox="1">
            <a:spLocks noChangeArrowheads="1"/>
          </p:cNvSpPr>
          <p:nvPr/>
        </p:nvSpPr>
        <p:spPr bwMode="auto">
          <a:xfrm>
            <a:off x="1844334" y="778780"/>
            <a:ext cx="543931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a:spcBef>
                <a:spcPct val="0"/>
              </a:spcBef>
              <a:buFontTx/>
              <a:buNone/>
            </a:pPr>
            <a:r>
              <a:rPr lang="ja-JP" altLang="en-US" sz="4800" dirty="0">
                <a:latin typeface="HGP創英角ｺﾞｼｯｸUB" pitchFamily="50" charset="-128"/>
                <a:ea typeface="HGP創英角ｺﾞｼｯｸUB" pitchFamily="50" charset="-128"/>
              </a:rPr>
              <a:t>ルール作りのポイント</a:t>
            </a:r>
            <a:endParaRPr lang="en-US" altLang="ja-JP" sz="4800" dirty="0">
              <a:latin typeface="HGP創英角ｺﾞｼｯｸUB" pitchFamily="50" charset="-128"/>
              <a:ea typeface="HGP創英角ｺﾞｼｯｸUB" pitchFamily="50" charset="-128"/>
            </a:endParaRPr>
          </a:p>
        </p:txBody>
      </p:sp>
      <p:sp>
        <p:nvSpPr>
          <p:cNvPr id="5" name="テキスト ボックス 11"/>
          <p:cNvSpPr txBox="1">
            <a:spLocks noChangeArrowheads="1"/>
          </p:cNvSpPr>
          <p:nvPr/>
        </p:nvSpPr>
        <p:spPr bwMode="auto">
          <a:xfrm>
            <a:off x="539552" y="2204864"/>
            <a:ext cx="792088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14350" indent="-514350">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spcBef>
                <a:spcPct val="0"/>
              </a:spcBef>
              <a:buFont typeface="ＭＳ Ｐゴシック" charset="-128"/>
              <a:buAutoNum type="circleNumDbPlain"/>
            </a:pPr>
            <a:r>
              <a:rPr lang="ja-JP" altLang="en-US" sz="3600" b="1" dirty="0">
                <a:latin typeface="Meiryo UI" pitchFamily="50" charset="-128"/>
                <a:ea typeface="Meiryo UI" pitchFamily="50" charset="-128"/>
                <a:cs typeface="Meiryo UI" pitchFamily="50" charset="-128"/>
              </a:rPr>
              <a:t>保護者と子ども</a:t>
            </a:r>
            <a:r>
              <a:rPr lang="ja-JP" altLang="en-US" sz="3600" b="1" dirty="0" smtClean="0">
                <a:latin typeface="Meiryo UI" pitchFamily="50" charset="-128"/>
                <a:ea typeface="Meiryo UI" pitchFamily="50" charset="-128"/>
                <a:cs typeface="Meiryo UI" pitchFamily="50" charset="-128"/>
              </a:rPr>
              <a:t>で話し合って</a:t>
            </a:r>
            <a:r>
              <a:rPr lang="ja-JP" altLang="en-US" sz="3600" b="1" dirty="0">
                <a:latin typeface="Meiryo UI" pitchFamily="50" charset="-128"/>
                <a:ea typeface="Meiryo UI" pitchFamily="50" charset="-128"/>
                <a:cs typeface="Meiryo UI" pitchFamily="50" charset="-128"/>
              </a:rPr>
              <a:t>決める。</a:t>
            </a:r>
            <a:endParaRPr lang="en-US" altLang="ja-JP" sz="3600" b="1" dirty="0">
              <a:latin typeface="Meiryo UI" pitchFamily="50" charset="-128"/>
              <a:ea typeface="Meiryo UI" pitchFamily="50" charset="-128"/>
              <a:cs typeface="Meiryo UI" pitchFamily="50" charset="-128"/>
            </a:endParaRPr>
          </a:p>
          <a:p>
            <a:pPr>
              <a:spcBef>
                <a:spcPct val="0"/>
              </a:spcBef>
              <a:buFont typeface="ＭＳ Ｐゴシック" charset="-128"/>
              <a:buAutoNum type="circleNumDbPlain"/>
            </a:pPr>
            <a:endParaRPr lang="en-US" altLang="ja-JP" sz="3600" dirty="0">
              <a:latin typeface="Meiryo UI" pitchFamily="50" charset="-128"/>
              <a:ea typeface="Meiryo UI" pitchFamily="50" charset="-128"/>
              <a:cs typeface="Meiryo UI" pitchFamily="50" charset="-128"/>
            </a:endParaRPr>
          </a:p>
          <a:p>
            <a:pPr>
              <a:spcBef>
                <a:spcPct val="0"/>
              </a:spcBef>
              <a:buFont typeface="ＭＳ Ｐゴシック" charset="-128"/>
              <a:buAutoNum type="circleNumDbPlain"/>
            </a:pPr>
            <a:r>
              <a:rPr lang="ja-JP" altLang="en-US" sz="3600" b="1" dirty="0">
                <a:latin typeface="Meiryo UI" pitchFamily="50" charset="-128"/>
                <a:ea typeface="Meiryo UI" pitchFamily="50" charset="-128"/>
                <a:cs typeface="Meiryo UI" pitchFamily="50" charset="-128"/>
              </a:rPr>
              <a:t>具体的なルールにする。</a:t>
            </a:r>
            <a:r>
              <a:rPr lang="en-US" altLang="ja-JP" sz="3600" b="1" dirty="0">
                <a:latin typeface="Meiryo UI" pitchFamily="50" charset="-128"/>
                <a:ea typeface="Meiryo UI" pitchFamily="50" charset="-128"/>
                <a:cs typeface="Meiryo UI" pitchFamily="50" charset="-128"/>
              </a:rPr>
              <a:t/>
            </a:r>
            <a:br>
              <a:rPr lang="en-US" altLang="ja-JP" sz="3600" b="1" dirty="0">
                <a:latin typeface="Meiryo UI" pitchFamily="50" charset="-128"/>
                <a:ea typeface="Meiryo UI" pitchFamily="50" charset="-128"/>
                <a:cs typeface="Meiryo UI" pitchFamily="50" charset="-128"/>
              </a:rPr>
            </a:br>
            <a:r>
              <a:rPr lang="en-US" altLang="ja-JP" sz="3600" dirty="0">
                <a:latin typeface="Meiryo UI" pitchFamily="50" charset="-128"/>
                <a:ea typeface="Meiryo UI" pitchFamily="50" charset="-128"/>
                <a:cs typeface="Meiryo UI" pitchFamily="50" charset="-128"/>
              </a:rPr>
              <a:t>×</a:t>
            </a:r>
            <a:r>
              <a:rPr lang="ja-JP" altLang="en-US" sz="3600" dirty="0">
                <a:latin typeface="Meiryo UI" pitchFamily="50" charset="-128"/>
                <a:ea typeface="Meiryo UI" pitchFamily="50" charset="-128"/>
                <a:cs typeface="Meiryo UI" pitchFamily="50" charset="-128"/>
              </a:rPr>
              <a:t>「夜遅くまで使わない」</a:t>
            </a:r>
            <a:r>
              <a:rPr lang="en-US" altLang="ja-JP" sz="3600" dirty="0">
                <a:latin typeface="Meiryo UI" pitchFamily="50" charset="-128"/>
                <a:ea typeface="Meiryo UI" pitchFamily="50" charset="-128"/>
                <a:cs typeface="Meiryo UI" pitchFamily="50" charset="-128"/>
              </a:rPr>
              <a:t/>
            </a:r>
            <a:br>
              <a:rPr lang="en-US" altLang="ja-JP" sz="3600" dirty="0">
                <a:latin typeface="Meiryo UI" pitchFamily="50" charset="-128"/>
                <a:ea typeface="Meiryo UI" pitchFamily="50" charset="-128"/>
                <a:cs typeface="Meiryo UI" pitchFamily="50" charset="-128"/>
              </a:rPr>
            </a:br>
            <a:r>
              <a:rPr lang="ja-JP" altLang="en-US" sz="3600" dirty="0">
                <a:latin typeface="Meiryo UI" pitchFamily="50" charset="-128"/>
                <a:ea typeface="Meiryo UI" pitchFamily="50" charset="-128"/>
                <a:cs typeface="Meiryo UI" pitchFamily="50" charset="-128"/>
              </a:rPr>
              <a:t>○「夜は○○時まで」</a:t>
            </a:r>
            <a:endParaRPr lang="en-US" altLang="ja-JP" sz="3600" dirty="0">
              <a:latin typeface="Meiryo UI" pitchFamily="50" charset="-128"/>
              <a:ea typeface="Meiryo UI" pitchFamily="50" charset="-128"/>
              <a:cs typeface="Meiryo UI" pitchFamily="50" charset="-128"/>
            </a:endParaRPr>
          </a:p>
          <a:p>
            <a:pPr>
              <a:spcBef>
                <a:spcPct val="0"/>
              </a:spcBef>
              <a:buFont typeface="ＭＳ Ｐゴシック" charset="-128"/>
              <a:buAutoNum type="circleNumDbPlain"/>
            </a:pPr>
            <a:endParaRPr lang="en-US" altLang="ja-JP" sz="3600" dirty="0">
              <a:latin typeface="Meiryo UI" pitchFamily="50" charset="-128"/>
              <a:ea typeface="Meiryo UI" pitchFamily="50" charset="-128"/>
              <a:cs typeface="Meiryo UI" pitchFamily="50" charset="-128"/>
            </a:endParaRPr>
          </a:p>
          <a:p>
            <a:pPr>
              <a:spcBef>
                <a:spcPct val="0"/>
              </a:spcBef>
              <a:buFont typeface="ＭＳ Ｐゴシック" charset="-128"/>
              <a:buAutoNum type="circleNumDbPlain"/>
            </a:pPr>
            <a:r>
              <a:rPr lang="ja-JP" altLang="en-US" sz="3600" b="1" dirty="0" smtClean="0">
                <a:latin typeface="Meiryo UI" pitchFamily="50" charset="-128"/>
                <a:ea typeface="Meiryo UI" pitchFamily="50" charset="-128"/>
                <a:cs typeface="Meiryo UI" pitchFamily="50" charset="-128"/>
              </a:rPr>
              <a:t>定期的に話し合って</a:t>
            </a:r>
            <a:r>
              <a:rPr lang="ja-JP" altLang="en-US" sz="3600" b="1" dirty="0">
                <a:latin typeface="Meiryo UI" pitchFamily="50" charset="-128"/>
                <a:ea typeface="Meiryo UI" pitchFamily="50" charset="-128"/>
                <a:cs typeface="Meiryo UI" pitchFamily="50" charset="-128"/>
              </a:rPr>
              <a:t>見直す。</a:t>
            </a:r>
            <a:endParaRPr lang="en-US" altLang="ja-JP" sz="3600" b="1" dirty="0">
              <a:latin typeface="Meiryo UI" pitchFamily="50" charset="-128"/>
              <a:ea typeface="Meiryo UI" pitchFamily="50" charset="-128"/>
              <a:cs typeface="Meiryo UI" pitchFamily="50" charset="-128"/>
            </a:endParaRPr>
          </a:p>
        </p:txBody>
      </p:sp>
      <p:pic>
        <p:nvPicPr>
          <p:cNvPr id="6" name="Picture 2"/>
          <p:cNvPicPr>
            <a:picLocks noChangeAspect="1" noChangeArrowheads="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805" y="1797554"/>
            <a:ext cx="9145588" cy="15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テキスト ボックス 9"/>
          <p:cNvSpPr txBox="1">
            <a:spLocks noChangeArrowheads="1"/>
          </p:cNvSpPr>
          <p:nvPr/>
        </p:nvSpPr>
        <p:spPr bwMode="auto">
          <a:xfrm>
            <a:off x="34925" y="96986"/>
            <a:ext cx="35381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spcBef>
                <a:spcPct val="0"/>
              </a:spcBef>
              <a:buFontTx/>
              <a:buNone/>
            </a:pPr>
            <a:r>
              <a:rPr lang="ja-JP" altLang="en-US" sz="2400" dirty="0">
                <a:latin typeface="HGP創英角ｺﾞｼｯｸUB" pitchFamily="50" charset="-128"/>
                <a:ea typeface="HGP創英角ｺﾞｼｯｸUB" pitchFamily="50" charset="-128"/>
              </a:rPr>
              <a:t>対策の</a:t>
            </a:r>
            <a:r>
              <a:rPr lang="ja-JP" altLang="en-US" sz="2400" dirty="0" smtClean="0">
                <a:latin typeface="HGP創英角ｺﾞｼｯｸUB" pitchFamily="50" charset="-128"/>
                <a:ea typeface="HGP創英角ｺﾞｼｯｸUB" pitchFamily="50" charset="-128"/>
              </a:rPr>
              <a:t>まとめ①ルール作り</a:t>
            </a:r>
            <a:endParaRPr lang="en-US" altLang="ja-JP" sz="2400" dirty="0">
              <a:latin typeface="HGP創英角ｺﾞｼｯｸUB" pitchFamily="50" charset="-128"/>
              <a:ea typeface="HGP創英角ｺﾞｼｯｸUB" pitchFamily="50" charset="-128"/>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8184" y="3011488"/>
            <a:ext cx="2520280" cy="2363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66499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コネクタ 5"/>
          <p:cNvCxnSpPr/>
          <p:nvPr/>
        </p:nvCxnSpPr>
        <p:spPr>
          <a:xfrm>
            <a:off x="323528" y="1668302"/>
            <a:ext cx="8568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a:off x="1747286" y="917444"/>
            <a:ext cx="5649303" cy="646331"/>
          </a:xfrm>
          <a:prstGeom prst="rect">
            <a:avLst/>
          </a:prstGeom>
          <a:noFill/>
          <a:ln>
            <a:noFill/>
          </a:ln>
        </p:spPr>
        <p:txBody>
          <a:bodyPr wrap="none" spcCol="0" rtlCol="0" anchor="ctr" anchorCtr="0">
            <a:spAutoFit/>
          </a:bodyPr>
          <a:lstStyle/>
          <a:p>
            <a:pPr algn="ctr"/>
            <a:r>
              <a:rPr lang="ja-JP" altLang="en-US" sz="3600" dirty="0" smtClean="0">
                <a:solidFill>
                  <a:prstClr val="black"/>
                </a:solidFill>
                <a:latin typeface="HGP創英角ｺﾞｼｯｸUB" pitchFamily="50" charset="-128"/>
                <a:ea typeface="HGP創英角ｺﾞｼｯｸUB" pitchFamily="50" charset="-128"/>
              </a:rPr>
              <a:t>機器とアプリの設定について</a:t>
            </a:r>
            <a:endParaRPr lang="en-US" altLang="ja-JP" sz="3600" dirty="0" smtClean="0">
              <a:solidFill>
                <a:prstClr val="black"/>
              </a:solidFill>
              <a:latin typeface="HGP創英角ｺﾞｼｯｸUB" pitchFamily="50" charset="-128"/>
              <a:ea typeface="HGP創英角ｺﾞｼｯｸUB" pitchFamily="50" charset="-128"/>
            </a:endParaRPr>
          </a:p>
        </p:txBody>
      </p:sp>
      <p:sp>
        <p:nvSpPr>
          <p:cNvPr id="17" name="テキスト ボックス 16"/>
          <p:cNvSpPr txBox="1"/>
          <p:nvPr/>
        </p:nvSpPr>
        <p:spPr>
          <a:xfrm>
            <a:off x="35496" y="97467"/>
            <a:ext cx="4692310" cy="461665"/>
          </a:xfrm>
          <a:prstGeom prst="rect">
            <a:avLst/>
          </a:prstGeom>
          <a:noFill/>
          <a:ln>
            <a:noFill/>
          </a:ln>
        </p:spPr>
        <p:txBody>
          <a:bodyPr wrap="none" spcCol="0" rtlCol="0" anchor="ctr" anchorCtr="0">
            <a:spAutoFit/>
          </a:bodyPr>
          <a:lstStyle/>
          <a:p>
            <a:r>
              <a:rPr lang="ja-JP" altLang="en-US" sz="2400" dirty="0" smtClean="0">
                <a:solidFill>
                  <a:prstClr val="black"/>
                </a:solidFill>
                <a:latin typeface="HGP創英角ｺﾞｼｯｸUB" pitchFamily="50" charset="-128"/>
                <a:ea typeface="HGP創英角ｺﾞｼｯｸUB" pitchFamily="50" charset="-128"/>
              </a:rPr>
              <a:t>対策のまとめ②機器とアプリの設定</a:t>
            </a:r>
            <a:endParaRPr lang="en-US" altLang="ja-JP" sz="2400" dirty="0" smtClean="0">
              <a:solidFill>
                <a:prstClr val="black"/>
              </a:solidFill>
              <a:latin typeface="HGP創英角ｺﾞｼｯｸUB" pitchFamily="50" charset="-128"/>
              <a:ea typeface="HGP創英角ｺﾞｼｯｸUB" pitchFamily="50" charset="-128"/>
            </a:endParaRPr>
          </a:p>
        </p:txBody>
      </p:sp>
      <p:sp>
        <p:nvSpPr>
          <p:cNvPr id="18" name="テキスト ボックス 17"/>
          <p:cNvSpPr txBox="1"/>
          <p:nvPr/>
        </p:nvSpPr>
        <p:spPr>
          <a:xfrm>
            <a:off x="1115616" y="1797558"/>
            <a:ext cx="3053074" cy="584775"/>
          </a:xfrm>
          <a:prstGeom prst="rect">
            <a:avLst/>
          </a:prstGeom>
          <a:noFill/>
          <a:ln>
            <a:noFill/>
          </a:ln>
        </p:spPr>
        <p:txBody>
          <a:bodyPr wrap="square" spcCol="0" rtlCol="0" anchor="ctr" anchorCtr="0">
            <a:spAutoFit/>
          </a:bodyPr>
          <a:lstStyle/>
          <a:p>
            <a:pPr algn="ctr"/>
            <a:r>
              <a:rPr lang="en-US" altLang="ja-JP" sz="3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OS</a:t>
            </a:r>
            <a:r>
              <a:rPr lang="ja-JP" altLang="en-US" sz="3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は最新に</a:t>
            </a:r>
            <a:endParaRPr lang="en-US" altLang="ja-JP" sz="3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18"/>
          <p:cNvSpPr txBox="1"/>
          <p:nvPr/>
        </p:nvSpPr>
        <p:spPr>
          <a:xfrm>
            <a:off x="5007561" y="1806269"/>
            <a:ext cx="3132589" cy="584775"/>
          </a:xfrm>
          <a:prstGeom prst="rect">
            <a:avLst/>
          </a:prstGeom>
          <a:noFill/>
          <a:ln>
            <a:noFill/>
          </a:ln>
        </p:spPr>
        <p:txBody>
          <a:bodyPr wrap="none" spcCol="0" rtlCol="0" anchor="ctr" anchorCtr="0">
            <a:spAutoFit/>
          </a:bodyPr>
          <a:lstStyle/>
          <a:p>
            <a:pPr algn="ctr"/>
            <a:r>
              <a:rPr lang="ja-JP" altLang="en-US" sz="3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ウイルス対策ソフト</a:t>
            </a:r>
            <a:endParaRPr lang="en-US" altLang="ja-JP" sz="3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テキスト ボックス 20"/>
          <p:cNvSpPr txBox="1"/>
          <p:nvPr/>
        </p:nvSpPr>
        <p:spPr>
          <a:xfrm>
            <a:off x="1274445" y="4211182"/>
            <a:ext cx="2768707" cy="584775"/>
          </a:xfrm>
          <a:prstGeom prst="rect">
            <a:avLst/>
          </a:prstGeom>
          <a:noFill/>
          <a:ln>
            <a:noFill/>
          </a:ln>
        </p:spPr>
        <p:txBody>
          <a:bodyPr wrap="none" spcCol="0" rtlCol="0" anchor="ctr" anchorCtr="0">
            <a:spAutoFit/>
          </a:bodyPr>
          <a:lstStyle/>
          <a:p>
            <a:pPr algn="ctr"/>
            <a:r>
              <a:rPr lang="ja-JP" altLang="en-US" sz="3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位置情報</a:t>
            </a:r>
            <a:r>
              <a:rPr lang="ja-JP" altLang="en-US" sz="3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はオフ</a:t>
            </a:r>
            <a:endParaRPr lang="en-US" altLang="ja-JP" sz="3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3074" name="Picture 2" descr="C:\Users\y-kudo\Desktop\FMMC資料作成\イラスト確認用\追加分\43_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9188" y="2391044"/>
            <a:ext cx="2148716" cy="157546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y-kudo\Desktop\FMMC資料作成\イラスト確認用\27_0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0716" y="2355118"/>
            <a:ext cx="1547588" cy="175540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y-kudo\Desktop\FMMC資料作成\イラスト確認用\25_03.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80901" y="4829414"/>
            <a:ext cx="1646883" cy="1656824"/>
          </a:xfrm>
          <a:prstGeom prst="rect">
            <a:avLst/>
          </a:prstGeom>
          <a:noFill/>
          <a:extLst>
            <a:ext uri="{909E8E84-426E-40DD-AFC4-6F175D3DCCD1}">
              <a14:hiddenFill xmlns:a14="http://schemas.microsoft.com/office/drawing/2010/main">
                <a:solidFill>
                  <a:srgbClr val="FFFFFF"/>
                </a:solidFill>
              </a14:hiddenFill>
            </a:ext>
          </a:extLst>
        </p:spPr>
      </p:pic>
      <p:sp>
        <p:nvSpPr>
          <p:cNvPr id="22" name="テキスト ボックス 21"/>
          <p:cNvSpPr txBox="1"/>
          <p:nvPr/>
        </p:nvSpPr>
        <p:spPr>
          <a:xfrm>
            <a:off x="2627784" y="5301208"/>
            <a:ext cx="1518364" cy="830997"/>
          </a:xfrm>
          <a:prstGeom prst="rect">
            <a:avLst/>
          </a:prstGeom>
          <a:noFill/>
          <a:ln w="38100">
            <a:noFill/>
          </a:ln>
        </p:spPr>
        <p:txBody>
          <a:bodyPr wrap="none" spcCol="0" rtlCol="0" anchor="ctr" anchorCtr="0">
            <a:spAutoFit/>
          </a:bodyPr>
          <a:lstStyle/>
          <a:p>
            <a:pPr algn="ctr"/>
            <a:r>
              <a:rPr lang="en-US" altLang="ja-JP" sz="4800" dirty="0" smtClean="0">
                <a:solidFill>
                  <a:srgbClr val="FF0000"/>
                </a:solidFill>
                <a:latin typeface="Arial Black" panose="020B0A04020102020204" pitchFamily="34" charset="0"/>
                <a:ea typeface="HGP創英角ｺﾞｼｯｸUB" panose="020B0900000000000000" pitchFamily="50" charset="-128"/>
              </a:rPr>
              <a:t>OFF</a:t>
            </a:r>
          </a:p>
        </p:txBody>
      </p:sp>
      <p:sp>
        <p:nvSpPr>
          <p:cNvPr id="24" name="テキスト ボックス 23"/>
          <p:cNvSpPr txBox="1"/>
          <p:nvPr/>
        </p:nvSpPr>
        <p:spPr>
          <a:xfrm>
            <a:off x="4571936" y="4212377"/>
            <a:ext cx="3960504" cy="584775"/>
          </a:xfrm>
          <a:prstGeom prst="rect">
            <a:avLst/>
          </a:prstGeom>
          <a:noFill/>
          <a:ln>
            <a:noFill/>
          </a:ln>
        </p:spPr>
        <p:txBody>
          <a:bodyPr wrap="square" spcCol="0" rtlCol="0" anchor="ctr" anchorCtr="0">
            <a:spAutoFit/>
          </a:bodyPr>
          <a:lstStyle/>
          <a:p>
            <a:pPr algn="ctr"/>
            <a:r>
              <a:rPr lang="ja-JP" altLang="en-US" sz="3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アプリの設定</a:t>
            </a:r>
            <a:endParaRPr lang="en-US" altLang="ja-JP" sz="3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0" name="Picture 2" descr="C:\Users\y-kudo\Desktop\FMMC資料作成\イラスト確認用\43_05b.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60550" y="4762812"/>
            <a:ext cx="959722" cy="1762532"/>
          </a:xfrm>
          <a:prstGeom prst="rect">
            <a:avLst/>
          </a:prstGeom>
          <a:noFill/>
          <a:extLst>
            <a:ext uri="{909E8E84-426E-40DD-AFC4-6F175D3DCCD1}">
              <a14:hiddenFill xmlns:a14="http://schemas.microsoft.com/office/drawing/2010/main">
                <a:solidFill>
                  <a:srgbClr val="FFFFFF"/>
                </a:solidFill>
              </a14:hiddenFill>
            </a:ext>
          </a:extLst>
        </p:spPr>
      </p:pic>
      <p:sp>
        <p:nvSpPr>
          <p:cNvPr id="15" name="テキスト ボックス 1"/>
          <p:cNvSpPr txBox="1">
            <a:spLocks noChangeArrowheads="1"/>
          </p:cNvSpPr>
          <p:nvPr/>
        </p:nvSpPr>
        <p:spPr bwMode="auto">
          <a:xfrm>
            <a:off x="4343400" y="585139"/>
            <a:ext cx="4800601" cy="307777"/>
          </a:xfrm>
          <a:prstGeom prst="rect">
            <a:avLst/>
          </a:prstGeom>
          <a:solidFill>
            <a:schemeClr val="bg1"/>
          </a:solidFill>
          <a:ln>
            <a:noFill/>
          </a:ln>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fontAlgn="base">
              <a:spcBef>
                <a:spcPct val="0"/>
              </a:spcBef>
              <a:spcAft>
                <a:spcPct val="0"/>
              </a:spcAft>
              <a:buFontTx/>
              <a:buNone/>
            </a:pPr>
            <a:r>
              <a:rPr lang="ja-JP" altLang="en-US" sz="1400" dirty="0">
                <a:solidFill>
                  <a:srgbClr val="000000"/>
                </a:solidFill>
              </a:rPr>
              <a:t>　</a:t>
            </a:r>
            <a:r>
              <a:rPr lang="ja-JP" altLang="en-US" sz="1400" dirty="0" smtClean="0">
                <a:solidFill>
                  <a:srgbClr val="000000"/>
                </a:solidFill>
              </a:rPr>
              <a:t>（出典）総務省・文部科学省支援 </a:t>
            </a:r>
            <a:r>
              <a:rPr lang="en-US" altLang="ja-JP" sz="1400" dirty="0" smtClean="0">
                <a:solidFill>
                  <a:srgbClr val="000000"/>
                </a:solidFill>
              </a:rPr>
              <a:t> e-</a:t>
            </a:r>
            <a:r>
              <a:rPr lang="ja-JP" altLang="en-US" sz="1400" dirty="0" smtClean="0">
                <a:solidFill>
                  <a:srgbClr val="000000"/>
                </a:solidFill>
              </a:rPr>
              <a:t>ネットキャラバンテキスト</a:t>
            </a:r>
            <a:endParaRPr lang="en-US" altLang="ja-JP" sz="1400" dirty="0" smtClean="0">
              <a:solidFill>
                <a:srgbClr val="000000"/>
              </a:solidFill>
            </a:endParaRPr>
          </a:p>
        </p:txBody>
      </p:sp>
    </p:spTree>
    <p:extLst>
      <p:ext uri="{BB962C8B-B14F-4D97-AF65-F5344CB8AC3E}">
        <p14:creationId xmlns:p14="http://schemas.microsoft.com/office/powerpoint/2010/main" val="33709320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コネクタ 5"/>
          <p:cNvCxnSpPr/>
          <p:nvPr/>
        </p:nvCxnSpPr>
        <p:spPr>
          <a:xfrm>
            <a:off x="323528" y="1657151"/>
            <a:ext cx="8568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666107" y="1732061"/>
            <a:ext cx="7811754" cy="1077218"/>
          </a:xfrm>
          <a:prstGeom prst="rect">
            <a:avLst/>
          </a:prstGeom>
          <a:noFill/>
          <a:ln>
            <a:noFill/>
          </a:ln>
        </p:spPr>
        <p:txBody>
          <a:bodyPr wrap="none" spcCol="0" rtlCol="0" anchor="ctr" anchorCtr="0">
            <a:spAutoFit/>
          </a:bodyPr>
          <a:lstStyle/>
          <a:p>
            <a:pPr algn="ctr"/>
            <a:r>
              <a:rPr lang="ja-JP" altLang="en-US" sz="3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不適切なサイトやアプリをブロックするサービス。</a:t>
            </a:r>
            <a:endParaRPr lang="en-US" altLang="ja-JP" sz="3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3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必要なサイトやアプリは許可することもできる。</a:t>
            </a:r>
            <a:endParaRPr lang="en-US" altLang="ja-JP" sz="3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35496" y="97467"/>
            <a:ext cx="3892412" cy="461665"/>
          </a:xfrm>
          <a:prstGeom prst="rect">
            <a:avLst/>
          </a:prstGeom>
          <a:noFill/>
          <a:ln>
            <a:noFill/>
          </a:ln>
        </p:spPr>
        <p:txBody>
          <a:bodyPr wrap="none" spcCol="0" rtlCol="0" anchor="ctr" anchorCtr="0">
            <a:spAutoFit/>
          </a:bodyPr>
          <a:lstStyle/>
          <a:p>
            <a:r>
              <a:rPr lang="ja-JP" altLang="en-US" sz="2400" dirty="0">
                <a:solidFill>
                  <a:prstClr val="black"/>
                </a:solidFill>
                <a:latin typeface="HGP創英角ｺﾞｼｯｸUB" pitchFamily="50" charset="-128"/>
                <a:ea typeface="HGP創英角ｺﾞｼｯｸUB" pitchFamily="50" charset="-128"/>
              </a:rPr>
              <a:t>対策の</a:t>
            </a:r>
            <a:r>
              <a:rPr lang="ja-JP" altLang="en-US" sz="2400" dirty="0" smtClean="0">
                <a:solidFill>
                  <a:prstClr val="black"/>
                </a:solidFill>
                <a:latin typeface="HGP創英角ｺﾞｼｯｸUB" pitchFamily="50" charset="-128"/>
                <a:ea typeface="HGP創英角ｺﾞｼｯｸUB" pitchFamily="50" charset="-128"/>
              </a:rPr>
              <a:t>まとめ③フィルタリング</a:t>
            </a:r>
            <a:endParaRPr lang="en-US" altLang="ja-JP" sz="2400" dirty="0" smtClean="0">
              <a:solidFill>
                <a:prstClr val="black"/>
              </a:solidFill>
              <a:latin typeface="HGP創英角ｺﾞｼｯｸUB" pitchFamily="50" charset="-128"/>
              <a:ea typeface="HGP創英角ｺﾞｼｯｸUB" pitchFamily="50" charset="-128"/>
            </a:endParaRPr>
          </a:p>
        </p:txBody>
      </p:sp>
      <p:sp>
        <p:nvSpPr>
          <p:cNvPr id="11" name="テキスト ボックス 10"/>
          <p:cNvSpPr txBox="1"/>
          <p:nvPr/>
        </p:nvSpPr>
        <p:spPr>
          <a:xfrm>
            <a:off x="2793265" y="906293"/>
            <a:ext cx="3557384" cy="646331"/>
          </a:xfrm>
          <a:prstGeom prst="rect">
            <a:avLst/>
          </a:prstGeom>
          <a:noFill/>
          <a:ln>
            <a:noFill/>
          </a:ln>
        </p:spPr>
        <p:txBody>
          <a:bodyPr wrap="none" spcCol="0" rtlCol="0" anchor="ctr" anchorCtr="0">
            <a:spAutoFit/>
          </a:bodyPr>
          <a:lstStyle/>
          <a:p>
            <a:pPr algn="ctr"/>
            <a:r>
              <a:rPr lang="ja-JP" altLang="en-US" sz="3600" dirty="0" smtClean="0">
                <a:solidFill>
                  <a:prstClr val="black"/>
                </a:solidFill>
                <a:latin typeface="HGP創英角ｺﾞｼｯｸUB" pitchFamily="50" charset="-128"/>
                <a:ea typeface="HGP創英角ｺﾞｼｯｸUB" pitchFamily="50" charset="-128"/>
              </a:rPr>
              <a:t>フィルタリングとは</a:t>
            </a:r>
            <a:endParaRPr lang="en-US" altLang="ja-JP" sz="3600" dirty="0" smtClean="0">
              <a:solidFill>
                <a:prstClr val="black"/>
              </a:solidFill>
              <a:latin typeface="HGP創英角ｺﾞｼｯｸUB" pitchFamily="50" charset="-128"/>
              <a:ea typeface="HGP創英角ｺﾞｼｯｸUB" pitchFamily="50" charset="-128"/>
            </a:endParaRPr>
          </a:p>
        </p:txBody>
      </p:sp>
      <p:pic>
        <p:nvPicPr>
          <p:cNvPr id="31746" name="Picture 2" descr="C:\Users\y-kudo\Desktop\FMMC資料作成\イラスト確認用\41_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158" y="3764538"/>
            <a:ext cx="2702657" cy="2688798"/>
          </a:xfrm>
          <a:prstGeom prst="rect">
            <a:avLst/>
          </a:prstGeom>
          <a:noFill/>
          <a:extLst>
            <a:ext uri="{909E8E84-426E-40DD-AFC4-6F175D3DCCD1}">
              <a14:hiddenFill xmlns:a14="http://schemas.microsoft.com/office/drawing/2010/main">
                <a:solidFill>
                  <a:srgbClr val="FFFFFF"/>
                </a:solidFill>
              </a14:hiddenFill>
            </a:ext>
          </a:extLst>
        </p:spPr>
      </p:pic>
      <p:pic>
        <p:nvPicPr>
          <p:cNvPr id="31747" name="Picture 3" descr="C:\Users\y-kudo\Desktop\FMMC資料作成\イラスト確認用\41_0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7784" y="2914740"/>
            <a:ext cx="3644268" cy="2597143"/>
          </a:xfrm>
          <a:prstGeom prst="rect">
            <a:avLst/>
          </a:prstGeom>
          <a:noFill/>
          <a:extLst>
            <a:ext uri="{909E8E84-426E-40DD-AFC4-6F175D3DCCD1}">
              <a14:hiddenFill xmlns:a14="http://schemas.microsoft.com/office/drawing/2010/main">
                <a:solidFill>
                  <a:srgbClr val="FFFFFF"/>
                </a:solidFill>
              </a14:hiddenFill>
            </a:ext>
          </a:extLst>
        </p:spPr>
      </p:pic>
      <p:pic>
        <p:nvPicPr>
          <p:cNvPr id="31748" name="Picture 4" descr="C:\Users\y-kudo\Desktop\FMMC資料作成\イラスト確認用\41_0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52120" y="4221088"/>
            <a:ext cx="3384376" cy="2260301"/>
          </a:xfrm>
          <a:prstGeom prst="rect">
            <a:avLst/>
          </a:prstGeom>
          <a:noFill/>
          <a:extLst>
            <a:ext uri="{909E8E84-426E-40DD-AFC4-6F175D3DCCD1}">
              <a14:hiddenFill xmlns:a14="http://schemas.microsoft.com/office/drawing/2010/main">
                <a:solidFill>
                  <a:srgbClr val="FFFFFF"/>
                </a:solidFill>
              </a14:hiddenFill>
            </a:ext>
          </a:extLst>
        </p:spPr>
      </p:pic>
      <p:sp>
        <p:nvSpPr>
          <p:cNvPr id="13" name="テキスト ボックス 1"/>
          <p:cNvSpPr txBox="1">
            <a:spLocks noChangeArrowheads="1"/>
          </p:cNvSpPr>
          <p:nvPr/>
        </p:nvSpPr>
        <p:spPr bwMode="auto">
          <a:xfrm>
            <a:off x="4343400" y="585139"/>
            <a:ext cx="4800601" cy="307777"/>
          </a:xfrm>
          <a:prstGeom prst="rect">
            <a:avLst/>
          </a:prstGeom>
          <a:solidFill>
            <a:schemeClr val="bg1"/>
          </a:solidFill>
          <a:ln>
            <a:noFill/>
          </a:ln>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fontAlgn="base">
              <a:spcBef>
                <a:spcPct val="0"/>
              </a:spcBef>
              <a:spcAft>
                <a:spcPct val="0"/>
              </a:spcAft>
              <a:buFontTx/>
              <a:buNone/>
            </a:pPr>
            <a:r>
              <a:rPr lang="ja-JP" altLang="en-US" sz="1400" dirty="0">
                <a:solidFill>
                  <a:srgbClr val="000000"/>
                </a:solidFill>
              </a:rPr>
              <a:t>　</a:t>
            </a:r>
            <a:r>
              <a:rPr lang="ja-JP" altLang="en-US" sz="1400" dirty="0" smtClean="0">
                <a:solidFill>
                  <a:srgbClr val="000000"/>
                </a:solidFill>
              </a:rPr>
              <a:t>（出典）総務省・文部科学省支援 </a:t>
            </a:r>
            <a:r>
              <a:rPr lang="en-US" altLang="ja-JP" sz="1400" dirty="0" smtClean="0">
                <a:solidFill>
                  <a:srgbClr val="000000"/>
                </a:solidFill>
              </a:rPr>
              <a:t> e-</a:t>
            </a:r>
            <a:r>
              <a:rPr lang="ja-JP" altLang="en-US" sz="1400" dirty="0" smtClean="0">
                <a:solidFill>
                  <a:srgbClr val="000000"/>
                </a:solidFill>
              </a:rPr>
              <a:t>ネットキャラバンテキスト</a:t>
            </a:r>
            <a:endParaRPr lang="en-US" altLang="ja-JP" sz="1400" dirty="0" smtClean="0">
              <a:solidFill>
                <a:srgbClr val="000000"/>
              </a:solidFill>
            </a:endParaRPr>
          </a:p>
        </p:txBody>
      </p:sp>
    </p:spTree>
    <p:extLst>
      <p:ext uri="{BB962C8B-B14F-4D97-AF65-F5344CB8AC3E}">
        <p14:creationId xmlns:p14="http://schemas.microsoft.com/office/powerpoint/2010/main" val="2911196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テキスト ボックス 3"/>
          <p:cNvSpPr txBox="1">
            <a:spLocks noChangeArrowheads="1"/>
          </p:cNvSpPr>
          <p:nvPr/>
        </p:nvSpPr>
        <p:spPr bwMode="auto">
          <a:xfrm>
            <a:off x="1639743" y="476091"/>
            <a:ext cx="590738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a:spcBef>
                <a:spcPct val="0"/>
              </a:spcBef>
              <a:buFontTx/>
              <a:buNone/>
            </a:pPr>
            <a:r>
              <a:rPr lang="ja-JP" altLang="en-US" sz="3600" dirty="0" smtClean="0">
                <a:latin typeface="HGP創英角ｺﾞｼｯｸUB" panose="020B0900000000000000" pitchFamily="50" charset="-128"/>
                <a:ea typeface="HGP創英角ｺﾞｼｯｸUB" panose="020B0900000000000000" pitchFamily="50" charset="-128"/>
              </a:rPr>
              <a:t>しかし</a:t>
            </a:r>
            <a:r>
              <a:rPr lang="ja-JP" altLang="en-US" sz="3600" dirty="0">
                <a:latin typeface="HGP創英角ｺﾞｼｯｸUB" panose="020B0900000000000000" pitchFamily="50" charset="-128"/>
                <a:ea typeface="HGP創英角ｺﾞｼｯｸUB" panose="020B0900000000000000" pitchFamily="50" charset="-128"/>
              </a:rPr>
              <a:t>、使い方を間違えると</a:t>
            </a:r>
            <a:r>
              <a:rPr lang="en-US" altLang="ja-JP" sz="3600" dirty="0">
                <a:latin typeface="HGP創英角ｺﾞｼｯｸUB" panose="020B0900000000000000" pitchFamily="50" charset="-128"/>
                <a:ea typeface="HGP創英角ｺﾞｼｯｸUB" panose="020B0900000000000000" pitchFamily="50" charset="-128"/>
              </a:rPr>
              <a:t>…</a:t>
            </a:r>
          </a:p>
        </p:txBody>
      </p:sp>
      <p:pic>
        <p:nvPicPr>
          <p:cNvPr id="11" name="Picture 8" descr="http://2.bp.blogspot.com/-gmL_AD3K3_w/Vt_uC7eJm9I/AAAAAAAA4sY/XutAJJ49XS4/s800/study_wakaranai_girl.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8485" y="1399061"/>
            <a:ext cx="2232248" cy="223224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http://2.bp.blogspot.com/-3KZ5Db3J6rA/VRE5H7XQD-I/AAAAAAAAsZQ/yn1Y7NekzfQ/s800/net_ijime_woma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98351" y="1506286"/>
            <a:ext cx="2404020" cy="2235160"/>
          </a:xfrm>
          <a:prstGeom prst="rect">
            <a:avLst/>
          </a:prstGeom>
          <a:noFill/>
          <a:extLst>
            <a:ext uri="{909E8E84-426E-40DD-AFC4-6F175D3DCCD1}">
              <a14:hiddenFill xmlns:a14="http://schemas.microsoft.com/office/drawing/2010/main">
                <a:solidFill>
                  <a:srgbClr val="FFFFFF"/>
                </a:solidFill>
              </a14:hiddenFill>
            </a:ext>
          </a:extLst>
        </p:spPr>
      </p:pic>
      <p:grpSp>
        <p:nvGrpSpPr>
          <p:cNvPr id="2" name="グループ化 1"/>
          <p:cNvGrpSpPr/>
          <p:nvPr/>
        </p:nvGrpSpPr>
        <p:grpSpPr>
          <a:xfrm>
            <a:off x="5738107" y="1546430"/>
            <a:ext cx="2792625" cy="1828507"/>
            <a:chOff x="4345529" y="2646961"/>
            <a:chExt cx="2516117" cy="1367002"/>
          </a:xfrm>
        </p:grpSpPr>
        <p:grpSp>
          <p:nvGrpSpPr>
            <p:cNvPr id="13" name="グループ化 12"/>
            <p:cNvGrpSpPr/>
            <p:nvPr/>
          </p:nvGrpSpPr>
          <p:grpSpPr>
            <a:xfrm>
              <a:off x="4345529" y="3022208"/>
              <a:ext cx="1116126" cy="976426"/>
              <a:chOff x="4694779" y="3092058"/>
              <a:chExt cx="1116126" cy="976426"/>
            </a:xfrm>
          </p:grpSpPr>
          <p:pic>
            <p:nvPicPr>
              <p:cNvPr id="14" name="Picture 2" descr="http://2.bp.blogspot.com/-wiEJvsGTli8/VuaPnrfknmI/AAAAAAAA400/Pz27n8gIr-ACmtoTwGGHoA2KIXHMfIthw/s800/computer_email.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9466980">
                <a:off x="5285327" y="3092058"/>
                <a:ext cx="525578" cy="52557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ttp://2.bp.blogspot.com/-wiEJvsGTli8/VuaPnrfknmI/AAAAAAAA400/Pz27n8gIr-ACmtoTwGGHoA2KIXHMfIthw/s800/computer_email.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863384">
                <a:off x="5190078" y="3542906"/>
                <a:ext cx="525578" cy="52557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http://2.bp.blogspot.com/-wiEJvsGTli8/VuaPnrfknmI/AAAAAAAA400/Pz27n8gIr-ACmtoTwGGHoA2KIXHMfIthw/s800/computer_email.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8860049">
                <a:off x="4694779" y="3263508"/>
                <a:ext cx="525578" cy="52557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 name="グループ化 16"/>
            <p:cNvGrpSpPr/>
            <p:nvPr/>
          </p:nvGrpSpPr>
          <p:grpSpPr>
            <a:xfrm>
              <a:off x="5642378" y="2646961"/>
              <a:ext cx="1219268" cy="1367002"/>
              <a:chOff x="5689558" y="2672361"/>
              <a:chExt cx="1219268" cy="1367002"/>
            </a:xfrm>
          </p:grpSpPr>
          <p:pic>
            <p:nvPicPr>
              <p:cNvPr id="18" name="図 17"/>
              <p:cNvPicPr>
                <a:picLocks noChangeAspect="1"/>
              </p:cNvPicPr>
              <p:nvPr/>
            </p:nvPicPr>
            <p:blipFill>
              <a:blip r:embed="rId8"/>
              <a:stretch>
                <a:fillRect/>
              </a:stretch>
            </p:blipFill>
            <p:spPr>
              <a:xfrm>
                <a:off x="5689558" y="3011042"/>
                <a:ext cx="923152" cy="1028321"/>
              </a:xfrm>
              <a:prstGeom prst="rect">
                <a:avLst/>
              </a:prstGeom>
            </p:spPr>
          </p:pic>
          <p:pic>
            <p:nvPicPr>
              <p:cNvPr id="19" name="Picture 8" descr="http://4.bp.blogspot.com/-D3Uc3xrDOY8/VWmBA-LlaeI/AAAAAAAAt3U/dGYpOE5qSgs/s800/mark_manpu14_aseru.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2142008">
                <a:off x="6176722" y="2672361"/>
                <a:ext cx="732104" cy="672858"/>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3" name="グループ化 2"/>
          <p:cNvGrpSpPr/>
          <p:nvPr/>
        </p:nvGrpSpPr>
        <p:grpSpPr>
          <a:xfrm>
            <a:off x="388823" y="4484224"/>
            <a:ext cx="2232248" cy="1991389"/>
            <a:chOff x="4807501" y="3996323"/>
            <a:chExt cx="1998956" cy="1924576"/>
          </a:xfrm>
        </p:grpSpPr>
        <p:pic>
          <p:nvPicPr>
            <p:cNvPr id="21" name="Picture 6" descr="http://4.bp.blogspot.com/--WcbDAiKCLM/U-8FxLYXUxI/AAAAAAAAkx8/uF2u7PFSiUA/s800/warumono.png"/>
            <p:cNvPicPr>
              <a:picLocks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flipH="1">
              <a:off x="5768959" y="3996323"/>
              <a:ext cx="1037498" cy="123137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2" name="オブジェクト 21"/>
            <p:cNvGraphicFramePr>
              <a:graphicFrameLocks noChangeAspect="1"/>
            </p:cNvGraphicFramePr>
            <p:nvPr>
              <p:extLst/>
            </p:nvPr>
          </p:nvGraphicFramePr>
          <p:xfrm>
            <a:off x="4807501" y="4620456"/>
            <a:ext cx="881508" cy="1300443"/>
          </p:xfrm>
          <a:graphic>
            <a:graphicData uri="http://schemas.openxmlformats.org/presentationml/2006/ole">
              <mc:AlternateContent xmlns:mc="http://schemas.openxmlformats.org/markup-compatibility/2006">
                <mc:Choice xmlns:v="urn:schemas-microsoft-com:vml" Requires="v">
                  <p:oleObj spid="_x0000_s1327" name="Image" r:id="rId11" imgW="1282320" imgH="1891800" progId="Photoshop.Image.6">
                    <p:embed/>
                  </p:oleObj>
                </mc:Choice>
                <mc:Fallback>
                  <p:oleObj name="Image" r:id="rId11" imgW="1282320" imgH="1891800" progId="Photoshop.Image.6">
                    <p:embed/>
                    <p:pic>
                      <p:nvPicPr>
                        <p:cNvPr id="0" name=""/>
                        <p:cNvPicPr/>
                        <p:nvPr/>
                      </p:nvPicPr>
                      <p:blipFill>
                        <a:blip r:embed="rId12"/>
                        <a:stretch>
                          <a:fillRect/>
                        </a:stretch>
                      </p:blipFill>
                      <p:spPr>
                        <a:xfrm>
                          <a:off x="4807501" y="4620456"/>
                          <a:ext cx="881508" cy="1300443"/>
                        </a:xfrm>
                        <a:prstGeom prst="rect">
                          <a:avLst/>
                        </a:prstGeom>
                      </p:spPr>
                    </p:pic>
                  </p:oleObj>
                </mc:Fallback>
              </mc:AlternateContent>
            </a:graphicData>
          </a:graphic>
        </p:graphicFrame>
      </p:grpSp>
      <p:pic>
        <p:nvPicPr>
          <p:cNvPr id="4" name="図 3"/>
          <p:cNvPicPr>
            <a:picLocks noChangeAspect="1"/>
          </p:cNvPicPr>
          <p:nvPr/>
        </p:nvPicPr>
        <p:blipFill>
          <a:blip r:embed="rId13"/>
          <a:stretch>
            <a:fillRect/>
          </a:stretch>
        </p:blipFill>
        <p:spPr>
          <a:xfrm>
            <a:off x="3053179" y="4285385"/>
            <a:ext cx="2794819" cy="1980943"/>
          </a:xfrm>
          <a:prstGeom prst="rect">
            <a:avLst/>
          </a:prstGeom>
        </p:spPr>
      </p:pic>
      <p:pic>
        <p:nvPicPr>
          <p:cNvPr id="6" name="図 5"/>
          <p:cNvPicPr>
            <a:picLocks noChangeAspect="1"/>
          </p:cNvPicPr>
          <p:nvPr/>
        </p:nvPicPr>
        <p:blipFill>
          <a:blip r:embed="rId14"/>
          <a:stretch>
            <a:fillRect/>
          </a:stretch>
        </p:blipFill>
        <p:spPr>
          <a:xfrm>
            <a:off x="6842250" y="3980475"/>
            <a:ext cx="1695045" cy="2555216"/>
          </a:xfrm>
          <a:prstGeom prst="rect">
            <a:avLst/>
          </a:prstGeom>
        </p:spPr>
      </p:pic>
    </p:spTree>
    <p:extLst>
      <p:ext uri="{BB962C8B-B14F-4D97-AF65-F5344CB8AC3E}">
        <p14:creationId xmlns:p14="http://schemas.microsoft.com/office/powerpoint/2010/main" val="2713633448"/>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9"/>
          <p:cNvSpPr txBox="1">
            <a:spLocks noChangeArrowheads="1"/>
          </p:cNvSpPr>
          <p:nvPr/>
        </p:nvSpPr>
        <p:spPr bwMode="auto">
          <a:xfrm>
            <a:off x="34925" y="96838"/>
            <a:ext cx="38925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spcBef>
                <a:spcPct val="0"/>
              </a:spcBef>
              <a:buFontTx/>
              <a:buNone/>
            </a:pPr>
            <a:r>
              <a:rPr lang="ja-JP" altLang="en-US" sz="2400" dirty="0">
                <a:latin typeface="HGP創英角ｺﾞｼｯｸUB" pitchFamily="50" charset="-128"/>
                <a:ea typeface="HGP創英角ｺﾞｼｯｸUB" pitchFamily="50" charset="-128"/>
              </a:rPr>
              <a:t>対策のまとめ③フィルタリング</a:t>
            </a:r>
            <a:endParaRPr lang="en-US" altLang="ja-JP" sz="2400" dirty="0">
              <a:latin typeface="HGP創英角ｺﾞｼｯｸUB" pitchFamily="50" charset="-128"/>
              <a:ea typeface="HGP創英角ｺﾞｼｯｸUB" pitchFamily="50" charset="-128"/>
            </a:endParaRPr>
          </a:p>
        </p:txBody>
      </p:sp>
      <p:pic>
        <p:nvPicPr>
          <p:cNvPr id="7" name="図 6"/>
          <p:cNvPicPr>
            <a:picLocks noChangeAspect="1"/>
          </p:cNvPicPr>
          <p:nvPr/>
        </p:nvPicPr>
        <p:blipFill>
          <a:blip r:embed="rId3"/>
          <a:stretch>
            <a:fillRect/>
          </a:stretch>
        </p:blipFill>
        <p:spPr>
          <a:xfrm>
            <a:off x="0" y="2679513"/>
            <a:ext cx="9144000" cy="3851820"/>
          </a:xfrm>
          <a:prstGeom prst="rect">
            <a:avLst/>
          </a:prstGeom>
        </p:spPr>
      </p:pic>
      <p:sp>
        <p:nvSpPr>
          <p:cNvPr id="8" name="テキスト ボックス 10"/>
          <p:cNvSpPr txBox="1">
            <a:spLocks noChangeArrowheads="1"/>
          </p:cNvSpPr>
          <p:nvPr/>
        </p:nvSpPr>
        <p:spPr bwMode="auto">
          <a:xfrm>
            <a:off x="1356215" y="644977"/>
            <a:ext cx="643156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a:spcBef>
                <a:spcPct val="0"/>
              </a:spcBef>
              <a:buFontTx/>
              <a:buNone/>
            </a:pPr>
            <a:r>
              <a:rPr lang="ja-JP" altLang="en-US" sz="3600" dirty="0" smtClean="0">
                <a:latin typeface="HGP創英角ｺﾞｼｯｸUB" pitchFamily="50" charset="-128"/>
                <a:ea typeface="HGP創英角ｺﾞｼｯｸUB" pitchFamily="50" charset="-128"/>
              </a:rPr>
              <a:t>青少年インターネット環境整備法</a:t>
            </a:r>
            <a:endParaRPr lang="en-US" altLang="ja-JP" sz="3600" dirty="0">
              <a:latin typeface="HGP創英角ｺﾞｼｯｸUB" pitchFamily="50" charset="-128"/>
              <a:ea typeface="HGP創英角ｺﾞｼｯｸUB" pitchFamily="50" charset="-128"/>
            </a:endParaRPr>
          </a:p>
        </p:txBody>
      </p:sp>
      <p:pic>
        <p:nvPicPr>
          <p:cNvPr id="9" name="Picture 2"/>
          <p:cNvPicPr>
            <a:picLocks noChangeAspect="1" noChangeArrowheads="1"/>
          </p:cNvPicPr>
          <p:nvPr/>
        </p:nvPicPr>
        <p:blipFill>
          <a:blip r:embed="rId4">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588" y="1291199"/>
            <a:ext cx="9145588" cy="15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テキスト ボックス 8"/>
          <p:cNvSpPr txBox="1">
            <a:spLocks noChangeArrowheads="1"/>
          </p:cNvSpPr>
          <p:nvPr/>
        </p:nvSpPr>
        <p:spPr bwMode="auto">
          <a:xfrm>
            <a:off x="-1588" y="1470140"/>
            <a:ext cx="914558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a:spcBef>
                <a:spcPct val="0"/>
              </a:spcBef>
              <a:buFontTx/>
              <a:buNone/>
            </a:pPr>
            <a:r>
              <a:rPr lang="ja-JP" altLang="en-US" dirty="0" smtClean="0">
                <a:latin typeface="Meiryo UI" pitchFamily="50" charset="-128"/>
                <a:ea typeface="Meiryo UI" pitchFamily="50" charset="-128"/>
                <a:cs typeface="Meiryo UI" pitchFamily="50" charset="-128"/>
              </a:rPr>
              <a:t>青少年が</a:t>
            </a:r>
            <a:r>
              <a:rPr lang="ja-JP" altLang="en-US" dirty="0" smtClean="0">
                <a:solidFill>
                  <a:srgbClr val="FF0000"/>
                </a:solidFill>
                <a:latin typeface="Meiryo UI" pitchFamily="50" charset="-128"/>
                <a:ea typeface="Meiryo UI" pitchFamily="50" charset="-128"/>
                <a:cs typeface="Meiryo UI" pitchFamily="50" charset="-128"/>
              </a:rPr>
              <a:t>フィルタリング</a:t>
            </a:r>
            <a:r>
              <a:rPr lang="ja-JP" altLang="en-US" dirty="0" smtClean="0">
                <a:latin typeface="Meiryo UI" pitchFamily="50" charset="-128"/>
                <a:ea typeface="Meiryo UI" pitchFamily="50" charset="-128"/>
                <a:cs typeface="Meiryo UI" pitchFamily="50" charset="-128"/>
              </a:rPr>
              <a:t>を活用して安全に使うため</a:t>
            </a:r>
            <a:endParaRPr lang="en-US" altLang="ja-JP" dirty="0" smtClean="0">
              <a:latin typeface="Meiryo UI" pitchFamily="50" charset="-128"/>
              <a:ea typeface="Meiryo UI" pitchFamily="50" charset="-128"/>
              <a:cs typeface="Meiryo UI" pitchFamily="50" charset="-128"/>
            </a:endParaRPr>
          </a:p>
          <a:p>
            <a:pPr algn="ctr">
              <a:spcBef>
                <a:spcPct val="0"/>
              </a:spcBef>
              <a:buFontTx/>
              <a:buNone/>
            </a:pPr>
            <a:r>
              <a:rPr lang="ja-JP" altLang="en-US" dirty="0" smtClean="0">
                <a:latin typeface="Meiryo UI" pitchFamily="50" charset="-128"/>
                <a:ea typeface="Meiryo UI" pitchFamily="50" charset="-128"/>
                <a:cs typeface="Meiryo UI" pitchFamily="50" charset="-128"/>
              </a:rPr>
              <a:t>携帯電話会社、契約代理店へ</a:t>
            </a:r>
            <a:r>
              <a:rPr lang="ja-JP" altLang="en-US" dirty="0" smtClean="0">
                <a:solidFill>
                  <a:srgbClr val="FF0000"/>
                </a:solidFill>
                <a:latin typeface="Meiryo UI" pitchFamily="50" charset="-128"/>
                <a:ea typeface="Meiryo UI" pitchFamily="50" charset="-128"/>
                <a:cs typeface="Meiryo UI" pitchFamily="50" charset="-128"/>
              </a:rPr>
              <a:t>義務付けを強化</a:t>
            </a:r>
            <a:endParaRPr lang="en-US" altLang="ja-JP" dirty="0">
              <a:solidFill>
                <a:srgbClr val="FF0000"/>
              </a:solidFill>
              <a:latin typeface="Meiryo UI" pitchFamily="50" charset="-128"/>
              <a:ea typeface="Meiryo UI" pitchFamily="50" charset="-128"/>
              <a:cs typeface="Meiryo UI" pitchFamily="50" charset="-128"/>
            </a:endParaRPr>
          </a:p>
        </p:txBody>
      </p:sp>
      <p:sp>
        <p:nvSpPr>
          <p:cNvPr id="11" name="テキスト ボックス 1"/>
          <p:cNvSpPr txBox="1">
            <a:spLocks noChangeArrowheads="1"/>
          </p:cNvSpPr>
          <p:nvPr/>
        </p:nvSpPr>
        <p:spPr bwMode="auto">
          <a:xfrm>
            <a:off x="1304693" y="6524639"/>
            <a:ext cx="781700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fontAlgn="base">
              <a:spcBef>
                <a:spcPct val="0"/>
              </a:spcBef>
              <a:spcAft>
                <a:spcPct val="0"/>
              </a:spcAft>
              <a:buFontTx/>
              <a:buNone/>
            </a:pPr>
            <a:r>
              <a:rPr lang="ja-JP" altLang="en-US" sz="1400" dirty="0">
                <a:solidFill>
                  <a:srgbClr val="000000"/>
                </a:solidFill>
              </a:rPr>
              <a:t>　</a:t>
            </a:r>
            <a:r>
              <a:rPr lang="ja-JP" altLang="en-US" sz="1400" dirty="0" smtClean="0">
                <a:solidFill>
                  <a:srgbClr val="000000"/>
                </a:solidFill>
              </a:rPr>
              <a:t>（出典</a:t>
            </a:r>
            <a:r>
              <a:rPr lang="ja-JP" altLang="en-US" sz="1400" dirty="0">
                <a:solidFill>
                  <a:srgbClr val="000000"/>
                </a:solidFill>
              </a:rPr>
              <a:t>）内閣府等：ネットの危険からお子様を守るために今、保護者ができること（平成</a:t>
            </a:r>
            <a:r>
              <a:rPr lang="en-US" altLang="ja-JP" sz="1400" dirty="0">
                <a:solidFill>
                  <a:srgbClr val="000000"/>
                </a:solidFill>
              </a:rPr>
              <a:t>29</a:t>
            </a:r>
            <a:r>
              <a:rPr lang="ja-JP" altLang="en-US" sz="1400" dirty="0">
                <a:solidFill>
                  <a:srgbClr val="000000"/>
                </a:solidFill>
              </a:rPr>
              <a:t>年</a:t>
            </a:r>
            <a:r>
              <a:rPr lang="en-US" altLang="ja-JP" sz="1400" dirty="0">
                <a:solidFill>
                  <a:srgbClr val="000000"/>
                </a:solidFill>
              </a:rPr>
              <a:t>11</a:t>
            </a:r>
            <a:r>
              <a:rPr lang="ja-JP" altLang="en-US" sz="1400" dirty="0">
                <a:solidFill>
                  <a:srgbClr val="000000"/>
                </a:solidFill>
              </a:rPr>
              <a:t>月版）</a:t>
            </a:r>
            <a:r>
              <a:rPr lang="en-US" altLang="ja-JP" sz="1400" dirty="0">
                <a:solidFill>
                  <a:srgbClr val="000000"/>
                </a:solidFill>
              </a:rPr>
              <a:t>】</a:t>
            </a:r>
          </a:p>
        </p:txBody>
      </p:sp>
    </p:spTree>
    <p:extLst>
      <p:ext uri="{BB962C8B-B14F-4D97-AF65-F5344CB8AC3E}">
        <p14:creationId xmlns:p14="http://schemas.microsoft.com/office/powerpoint/2010/main" val="233509229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8718" y="309765"/>
            <a:ext cx="8965282" cy="1143000"/>
          </a:xfrm>
        </p:spPr>
        <p:txBody>
          <a:bodyPr>
            <a:normAutofit/>
          </a:bodyPr>
          <a:lstStyle/>
          <a:p>
            <a:r>
              <a:rPr kumimoji="1" lang="ja-JP" altLang="en-US" sz="3500" dirty="0" smtClean="0">
                <a:latin typeface="HGP創英角ｺﾞｼｯｸUB" panose="020B0900000000000000" pitchFamily="50" charset="-128"/>
                <a:ea typeface="HGP創英角ｺﾞｼｯｸUB" panose="020B0900000000000000" pitchFamily="50" charset="-128"/>
              </a:rPr>
              <a:t>子供にスマートフォンを持たせる前に</a:t>
            </a:r>
            <a:r>
              <a:rPr kumimoji="1" lang="en-US" altLang="ja-JP" sz="3500" dirty="0" smtClean="0">
                <a:latin typeface="HGP創英角ｺﾞｼｯｸUB" panose="020B0900000000000000" pitchFamily="50" charset="-128"/>
                <a:ea typeface="HGP創英角ｺﾞｼｯｸUB" panose="020B0900000000000000" pitchFamily="50" charset="-128"/>
              </a:rPr>
              <a:t/>
            </a:r>
            <a:br>
              <a:rPr kumimoji="1" lang="en-US" altLang="ja-JP" sz="3500" dirty="0" smtClean="0">
                <a:latin typeface="HGP創英角ｺﾞｼｯｸUB" panose="020B0900000000000000" pitchFamily="50" charset="-128"/>
                <a:ea typeface="HGP創英角ｺﾞｼｯｸUB" panose="020B0900000000000000" pitchFamily="50" charset="-128"/>
              </a:rPr>
            </a:br>
            <a:r>
              <a:rPr kumimoji="1" lang="ja-JP" altLang="en-US" sz="3500" dirty="0" smtClean="0">
                <a:latin typeface="HGP創英角ｺﾞｼｯｸUB" panose="020B0900000000000000" pitchFamily="50" charset="-128"/>
                <a:ea typeface="HGP創英角ｺﾞｼｯｸUB" panose="020B0900000000000000" pitchFamily="50" charset="-128"/>
              </a:rPr>
              <a:t>チェックシートで保護者の役割を確認しましょう。</a:t>
            </a:r>
            <a:endParaRPr kumimoji="1" lang="ja-JP" altLang="en-US" sz="3500" dirty="0">
              <a:latin typeface="HGP創英角ｺﾞｼｯｸUB" panose="020B0900000000000000" pitchFamily="50" charset="-128"/>
              <a:ea typeface="HGP創英角ｺﾞｼｯｸUB" panose="020B0900000000000000" pitchFamily="50" charset="-128"/>
            </a:endParaRPr>
          </a:p>
        </p:txBody>
      </p:sp>
      <p:sp>
        <p:nvSpPr>
          <p:cNvPr id="3" name="テキスト ボックス 8"/>
          <p:cNvSpPr txBox="1">
            <a:spLocks noChangeArrowheads="1"/>
          </p:cNvSpPr>
          <p:nvPr/>
        </p:nvSpPr>
        <p:spPr bwMode="auto">
          <a:xfrm>
            <a:off x="34925" y="-71438"/>
            <a:ext cx="12779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r>
              <a:rPr lang="ja-JP" altLang="en-US" sz="2400" dirty="0">
                <a:latin typeface="HGP創英角ｺﾞｼｯｸUB" pitchFamily="50" charset="-128"/>
                <a:ea typeface="HGP創英角ｺﾞｼｯｸUB" pitchFamily="50" charset="-128"/>
              </a:rPr>
              <a:t>さいごに</a:t>
            </a:r>
            <a:endParaRPr lang="en-US" altLang="ja-JP" sz="2400" dirty="0">
              <a:latin typeface="HGP創英角ｺﾞｼｯｸUB" pitchFamily="50" charset="-128"/>
              <a:ea typeface="HGP創英角ｺﾞｼｯｸUB" pitchFamily="50" charset="-128"/>
            </a:endParaRPr>
          </a:p>
        </p:txBody>
      </p:sp>
      <p:pic>
        <p:nvPicPr>
          <p:cNvPr id="4" name="Picture 2"/>
          <p:cNvPicPr>
            <a:picLocks noChangeAspect="1" noChangeArrowheads="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588" y="1452563"/>
            <a:ext cx="9145588" cy="15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正方形/長方形 17"/>
          <p:cNvSpPr/>
          <p:nvPr/>
        </p:nvSpPr>
        <p:spPr>
          <a:xfrm>
            <a:off x="236910" y="1726849"/>
            <a:ext cx="369132" cy="369132"/>
          </a:xfrm>
          <a:prstGeom prst="rect">
            <a:avLst/>
          </a:prstGeom>
          <a:solidFill>
            <a:schemeClr val="bg1"/>
          </a:solidFill>
          <a:ln w="19050">
            <a:solidFill>
              <a:srgbClr val="DE81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p>
        </p:txBody>
      </p:sp>
      <p:sp>
        <p:nvSpPr>
          <p:cNvPr id="19" name="正方形/長方形 18"/>
          <p:cNvSpPr/>
          <p:nvPr/>
        </p:nvSpPr>
        <p:spPr>
          <a:xfrm>
            <a:off x="635030" y="1749832"/>
            <a:ext cx="8508970" cy="400110"/>
          </a:xfrm>
          <a:prstGeom prst="rect">
            <a:avLst/>
          </a:prstGeom>
        </p:spPr>
        <p:txBody>
          <a:bodyPr wrap="square">
            <a:spAutoFit/>
          </a:bodyPr>
          <a:lstStyle/>
          <a:p>
            <a:pPr>
              <a:spcBef>
                <a:spcPts val="200"/>
              </a:spcBef>
            </a:pPr>
            <a:r>
              <a:rPr lang="ja-JP" altLang="en-US" sz="2000" dirty="0">
                <a:latin typeface="Arial Bold" panose="020B0704020202020204" pitchFamily="34" charset="0"/>
                <a:ea typeface="HGP創英角ｺﾞｼｯｸUB" panose="020B0900000000000000" pitchFamily="50" charset="-128"/>
                <a:cs typeface="Arial" panose="020B0604020202020204" pitchFamily="34" charset="0"/>
              </a:rPr>
              <a:t>スマートフォンを操作</a:t>
            </a:r>
            <a:r>
              <a:rPr lang="ja-JP" altLang="en-US" sz="2000" dirty="0" smtClean="0">
                <a:latin typeface="Arial Bold" panose="020B0704020202020204" pitchFamily="34" charset="0"/>
                <a:ea typeface="HGP創英角ｺﾞｼｯｸUB" panose="020B0900000000000000" pitchFamily="50" charset="-128"/>
                <a:cs typeface="Arial" panose="020B0604020202020204" pitchFamily="34" charset="0"/>
              </a:rPr>
              <a:t>できる（</a:t>
            </a:r>
            <a:r>
              <a:rPr lang="ja-JP" altLang="en-US" sz="2000" dirty="0">
                <a:latin typeface="Arial Bold" panose="020B0704020202020204" pitchFamily="34" charset="0"/>
                <a:ea typeface="HGP創英角ｺﾞｼｯｸUB" panose="020B0900000000000000" pitchFamily="50" charset="-128"/>
                <a:cs typeface="Arial" panose="020B0604020202020204" pitchFamily="34" charset="0"/>
              </a:rPr>
              <a:t>資料や情報などが</a:t>
            </a:r>
            <a:r>
              <a:rPr lang="ja-JP" altLang="en-US" sz="2000" dirty="0" smtClean="0">
                <a:latin typeface="Arial Bold" panose="020B0704020202020204" pitchFamily="34" charset="0"/>
                <a:ea typeface="HGP創英角ｺﾞｼｯｸUB" panose="020B0900000000000000" pitchFamily="50" charset="-128"/>
                <a:cs typeface="Arial" panose="020B0604020202020204" pitchFamily="34" charset="0"/>
              </a:rPr>
              <a:t>あれば</a:t>
            </a:r>
            <a:r>
              <a:rPr lang="ja-JP" altLang="en-US" sz="2000" spc="-150" dirty="0" smtClean="0">
                <a:latin typeface="Arial Bold" panose="020B0704020202020204" pitchFamily="34" charset="0"/>
                <a:ea typeface="HGP創英角ｺﾞｼｯｸUB" panose="020B0900000000000000" pitchFamily="50" charset="-128"/>
                <a:cs typeface="Arial" panose="020B0604020202020204" pitchFamily="34" charset="0"/>
              </a:rPr>
              <a:t>簡単</a:t>
            </a:r>
            <a:r>
              <a:rPr lang="ja-JP" altLang="en-US" sz="2000" spc="-150" dirty="0">
                <a:latin typeface="Arial Bold" panose="020B0704020202020204" pitchFamily="34" charset="0"/>
                <a:ea typeface="HGP創英角ｺﾞｼｯｸUB" panose="020B0900000000000000" pitchFamily="50" charset="-128"/>
                <a:cs typeface="Arial" panose="020B0604020202020204" pitchFamily="34" charset="0"/>
              </a:rPr>
              <a:t>な設定も自分でできる）</a:t>
            </a:r>
          </a:p>
        </p:txBody>
      </p:sp>
      <p:sp>
        <p:nvSpPr>
          <p:cNvPr id="20" name="正方形/長方形 19"/>
          <p:cNvSpPr/>
          <p:nvPr/>
        </p:nvSpPr>
        <p:spPr>
          <a:xfrm>
            <a:off x="241862" y="4922950"/>
            <a:ext cx="369132" cy="369132"/>
          </a:xfrm>
          <a:prstGeom prst="rect">
            <a:avLst/>
          </a:prstGeom>
          <a:solidFill>
            <a:schemeClr val="bg1"/>
          </a:solidFill>
          <a:ln w="19050">
            <a:solidFill>
              <a:srgbClr val="DE81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p>
        </p:txBody>
      </p:sp>
      <p:sp>
        <p:nvSpPr>
          <p:cNvPr id="21" name="正方形/長方形 20"/>
          <p:cNvSpPr/>
          <p:nvPr/>
        </p:nvSpPr>
        <p:spPr>
          <a:xfrm>
            <a:off x="635030" y="5781198"/>
            <a:ext cx="8508213" cy="400110"/>
          </a:xfrm>
          <a:prstGeom prst="rect">
            <a:avLst/>
          </a:prstGeom>
        </p:spPr>
        <p:txBody>
          <a:bodyPr wrap="square">
            <a:spAutoFit/>
          </a:bodyPr>
          <a:lstStyle/>
          <a:p>
            <a:pPr>
              <a:spcBef>
                <a:spcPts val="200"/>
              </a:spcBef>
            </a:pPr>
            <a:r>
              <a:rPr lang="ja-JP" altLang="en-US" sz="2000" dirty="0">
                <a:latin typeface="Arial Bold" panose="020B0704020202020204" pitchFamily="34" charset="0"/>
                <a:ea typeface="HGP創英角ｺﾞｼｯｸUB" panose="020B0900000000000000" pitchFamily="50" charset="-128"/>
                <a:cs typeface="Arial" panose="020B0604020202020204" pitchFamily="34" charset="0"/>
              </a:rPr>
              <a:t>家庭内で決めたルール</a:t>
            </a:r>
            <a:r>
              <a:rPr lang="ja-JP" altLang="en-US" sz="2000" dirty="0" smtClean="0">
                <a:latin typeface="Arial Bold" panose="020B0704020202020204" pitchFamily="34" charset="0"/>
                <a:ea typeface="HGP創英角ｺﾞｼｯｸUB" panose="020B0900000000000000" pitchFamily="50" charset="-128"/>
                <a:cs typeface="Arial" panose="020B0604020202020204" pitchFamily="34" charset="0"/>
              </a:rPr>
              <a:t>を定期的</a:t>
            </a:r>
            <a:r>
              <a:rPr lang="ja-JP" altLang="en-US" sz="2000" dirty="0">
                <a:latin typeface="Arial Bold" panose="020B0704020202020204" pitchFamily="34" charset="0"/>
                <a:ea typeface="HGP創英角ｺﾞｼｯｸUB" panose="020B0900000000000000" pitchFamily="50" charset="-128"/>
                <a:cs typeface="Arial" panose="020B0604020202020204" pitchFamily="34" charset="0"/>
              </a:rPr>
              <a:t>に話し合い</a:t>
            </a:r>
            <a:r>
              <a:rPr lang="ja-JP" altLang="en-US" sz="2000" dirty="0" smtClean="0">
                <a:latin typeface="Arial Bold" panose="020B0704020202020204" pitchFamily="34" charset="0"/>
                <a:ea typeface="HGP創英角ｺﾞｼｯｸUB" panose="020B0900000000000000" pitchFamily="50" charset="-128"/>
                <a:cs typeface="Arial" panose="020B0604020202020204" pitchFamily="34" charset="0"/>
              </a:rPr>
              <a:t>、適宜</a:t>
            </a:r>
            <a:r>
              <a:rPr lang="ja-JP" altLang="en-US" sz="2000" dirty="0">
                <a:latin typeface="Arial Bold" panose="020B0704020202020204" pitchFamily="34" charset="0"/>
                <a:ea typeface="HGP創英角ｺﾞｼｯｸUB" panose="020B0900000000000000" pitchFamily="50" charset="-128"/>
                <a:cs typeface="Arial" panose="020B0604020202020204" pitchFamily="34" charset="0"/>
              </a:rPr>
              <a:t>見直すことができる</a:t>
            </a:r>
          </a:p>
        </p:txBody>
      </p:sp>
      <p:sp>
        <p:nvSpPr>
          <p:cNvPr id="22" name="正方形/長方形 21"/>
          <p:cNvSpPr/>
          <p:nvPr/>
        </p:nvSpPr>
        <p:spPr>
          <a:xfrm>
            <a:off x="236910" y="2472907"/>
            <a:ext cx="369132" cy="369132"/>
          </a:xfrm>
          <a:prstGeom prst="rect">
            <a:avLst/>
          </a:prstGeom>
          <a:solidFill>
            <a:schemeClr val="bg1"/>
          </a:solidFill>
          <a:ln w="19050">
            <a:solidFill>
              <a:srgbClr val="DE81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p>
        </p:txBody>
      </p:sp>
      <p:sp>
        <p:nvSpPr>
          <p:cNvPr id="23" name="正方形/長方形 22"/>
          <p:cNvSpPr/>
          <p:nvPr/>
        </p:nvSpPr>
        <p:spPr>
          <a:xfrm>
            <a:off x="635030" y="2484739"/>
            <a:ext cx="8508213" cy="400110"/>
          </a:xfrm>
          <a:prstGeom prst="rect">
            <a:avLst/>
          </a:prstGeom>
        </p:spPr>
        <p:txBody>
          <a:bodyPr wrap="square">
            <a:spAutoFit/>
          </a:bodyPr>
          <a:lstStyle/>
          <a:p>
            <a:pPr>
              <a:spcBef>
                <a:spcPts val="200"/>
              </a:spcBef>
            </a:pPr>
            <a:r>
              <a:rPr lang="ja-JP" altLang="en-US" sz="2000" dirty="0">
                <a:latin typeface="Arial Bold" panose="020B0704020202020204" pitchFamily="34" charset="0"/>
                <a:ea typeface="HGP創英角ｺﾞｼｯｸUB" panose="020B0900000000000000" pitchFamily="50" charset="-128"/>
                <a:cs typeface="Arial" panose="020B0604020202020204" pitchFamily="34" charset="0"/>
              </a:rPr>
              <a:t>情報モラルや</a:t>
            </a:r>
            <a:r>
              <a:rPr lang="ja-JP" altLang="en-US" sz="2000" dirty="0" smtClean="0">
                <a:latin typeface="Arial Bold" panose="020B0704020202020204" pitchFamily="34" charset="0"/>
                <a:ea typeface="HGP創英角ｺﾞｼｯｸUB" panose="020B0900000000000000" pitchFamily="50" charset="-128"/>
                <a:cs typeface="Arial" panose="020B0604020202020204" pitchFamily="34" charset="0"/>
              </a:rPr>
              <a:t>フィルタリング</a:t>
            </a:r>
            <a:r>
              <a:rPr lang="ja-JP" altLang="en-US" sz="2000" spc="-150" dirty="0" smtClean="0">
                <a:latin typeface="Arial Bold" panose="020B0704020202020204" pitchFamily="34" charset="0"/>
                <a:ea typeface="HGP創英角ｺﾞｼｯｸUB" panose="020B0900000000000000" pitchFamily="50" charset="-128"/>
                <a:cs typeface="Arial" panose="020B0604020202020204" pitchFamily="34" charset="0"/>
              </a:rPr>
              <a:t>に</a:t>
            </a:r>
            <a:r>
              <a:rPr lang="ja-JP" altLang="en-US" sz="2000" spc="-150" dirty="0">
                <a:latin typeface="Arial Bold" panose="020B0704020202020204" pitchFamily="34" charset="0"/>
                <a:ea typeface="HGP創英角ｺﾞｼｯｸUB" panose="020B0900000000000000" pitchFamily="50" charset="-128"/>
                <a:cs typeface="Arial" panose="020B0604020202020204" pitchFamily="34" charset="0"/>
              </a:rPr>
              <a:t>ついての基礎知識がある</a:t>
            </a:r>
          </a:p>
        </p:txBody>
      </p:sp>
      <p:sp>
        <p:nvSpPr>
          <p:cNvPr id="24" name="正方形/長方形 23"/>
          <p:cNvSpPr/>
          <p:nvPr/>
        </p:nvSpPr>
        <p:spPr>
          <a:xfrm>
            <a:off x="236910" y="3274720"/>
            <a:ext cx="369132" cy="369132"/>
          </a:xfrm>
          <a:prstGeom prst="rect">
            <a:avLst/>
          </a:prstGeom>
          <a:solidFill>
            <a:schemeClr val="bg1"/>
          </a:solidFill>
          <a:ln w="19050">
            <a:solidFill>
              <a:srgbClr val="DE81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p>
        </p:txBody>
      </p:sp>
      <p:sp>
        <p:nvSpPr>
          <p:cNvPr id="25" name="正方形/長方形 24"/>
          <p:cNvSpPr/>
          <p:nvPr/>
        </p:nvSpPr>
        <p:spPr>
          <a:xfrm>
            <a:off x="635030" y="3297703"/>
            <a:ext cx="8508213" cy="400110"/>
          </a:xfrm>
          <a:prstGeom prst="rect">
            <a:avLst/>
          </a:prstGeom>
        </p:spPr>
        <p:txBody>
          <a:bodyPr wrap="square">
            <a:spAutoFit/>
          </a:bodyPr>
          <a:lstStyle/>
          <a:p>
            <a:pPr>
              <a:spcBef>
                <a:spcPts val="200"/>
              </a:spcBef>
            </a:pPr>
            <a:r>
              <a:rPr lang="ja-JP" altLang="en-US" sz="2000" dirty="0">
                <a:latin typeface="Arial Bold" panose="020B0704020202020204" pitchFamily="34" charset="0"/>
                <a:ea typeface="HGP創英角ｺﾞｼｯｸUB" panose="020B0900000000000000" pitchFamily="50" charset="-128"/>
                <a:cs typeface="Arial" panose="020B0604020202020204" pitchFamily="34" charset="0"/>
              </a:rPr>
              <a:t>スマートフォンの正しい</a:t>
            </a:r>
            <a:r>
              <a:rPr lang="ja-JP" altLang="en-US" sz="2000" dirty="0" smtClean="0">
                <a:latin typeface="Arial Bold" panose="020B0704020202020204" pitchFamily="34" charset="0"/>
                <a:ea typeface="HGP創英角ｺﾞｼｯｸUB" panose="020B0900000000000000" pitchFamily="50" charset="-128"/>
                <a:cs typeface="Arial" panose="020B0604020202020204" pitchFamily="34" charset="0"/>
              </a:rPr>
              <a:t>利用を</a:t>
            </a:r>
            <a:r>
              <a:rPr lang="ja-JP" altLang="en-US" sz="2000" dirty="0">
                <a:latin typeface="Arial Bold" panose="020B0704020202020204" pitchFamily="34" charset="0"/>
                <a:ea typeface="HGP創英角ｺﾞｼｯｸUB" panose="020B0900000000000000" pitchFamily="50" charset="-128"/>
                <a:cs typeface="Arial" panose="020B0604020202020204" pitchFamily="34" charset="0"/>
              </a:rPr>
              <a:t>態度で示すことができる</a:t>
            </a:r>
          </a:p>
        </p:txBody>
      </p:sp>
      <p:sp>
        <p:nvSpPr>
          <p:cNvPr id="26" name="正方形/長方形 25"/>
          <p:cNvSpPr/>
          <p:nvPr/>
        </p:nvSpPr>
        <p:spPr>
          <a:xfrm>
            <a:off x="236910" y="5758215"/>
            <a:ext cx="369132" cy="369132"/>
          </a:xfrm>
          <a:prstGeom prst="rect">
            <a:avLst/>
          </a:prstGeom>
          <a:solidFill>
            <a:schemeClr val="bg1"/>
          </a:solidFill>
          <a:ln w="19050">
            <a:solidFill>
              <a:srgbClr val="DE81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p>
        </p:txBody>
      </p:sp>
      <p:sp>
        <p:nvSpPr>
          <p:cNvPr id="27" name="正方形/長方形 26"/>
          <p:cNvSpPr/>
          <p:nvPr/>
        </p:nvSpPr>
        <p:spPr>
          <a:xfrm>
            <a:off x="635030" y="4945933"/>
            <a:ext cx="8508213" cy="400110"/>
          </a:xfrm>
          <a:prstGeom prst="rect">
            <a:avLst/>
          </a:prstGeom>
        </p:spPr>
        <p:txBody>
          <a:bodyPr wrap="square">
            <a:spAutoFit/>
          </a:bodyPr>
          <a:lstStyle/>
          <a:p>
            <a:pPr>
              <a:spcBef>
                <a:spcPts val="200"/>
              </a:spcBef>
            </a:pPr>
            <a:r>
              <a:rPr lang="ja-JP" altLang="en-US" sz="2000" dirty="0">
                <a:latin typeface="Arial Bold" panose="020B0704020202020204" pitchFamily="34" charset="0"/>
                <a:ea typeface="HGP創英角ｺﾞｼｯｸUB" panose="020B0900000000000000" pitchFamily="50" charset="-128"/>
                <a:cs typeface="Arial" panose="020B0604020202020204" pitchFamily="34" charset="0"/>
              </a:rPr>
              <a:t>スマートフォンの利用</a:t>
            </a:r>
            <a:r>
              <a:rPr lang="ja-JP" altLang="en-US" sz="2000" dirty="0" smtClean="0">
                <a:latin typeface="Arial Bold" panose="020B0704020202020204" pitchFamily="34" charset="0"/>
                <a:ea typeface="HGP創英角ｺﾞｼｯｸUB" panose="020B0900000000000000" pitchFamily="50" charset="-128"/>
                <a:cs typeface="Arial" panose="020B0604020202020204" pitchFamily="34" charset="0"/>
              </a:rPr>
              <a:t>ルールを</a:t>
            </a:r>
            <a:r>
              <a:rPr lang="ja-JP" altLang="en-US" sz="2000" dirty="0">
                <a:latin typeface="Arial Bold" panose="020B0704020202020204" pitchFamily="34" charset="0"/>
                <a:ea typeface="HGP創英角ｺﾞｼｯｸUB" panose="020B0900000000000000" pitchFamily="50" charset="-128"/>
                <a:cs typeface="Arial" panose="020B0604020202020204" pitchFamily="34" charset="0"/>
              </a:rPr>
              <a:t>子供と一緒に</a:t>
            </a:r>
            <a:r>
              <a:rPr lang="ja-JP" altLang="en-US" sz="2000" dirty="0" smtClean="0">
                <a:latin typeface="Arial Bold" panose="020B0704020202020204" pitchFamily="34" charset="0"/>
                <a:ea typeface="HGP創英角ｺﾞｼｯｸUB" panose="020B0900000000000000" pitchFamily="50" charset="-128"/>
                <a:cs typeface="Arial" panose="020B0604020202020204" pitchFamily="34" charset="0"/>
              </a:rPr>
              <a:t>考えて決める</a:t>
            </a:r>
            <a:r>
              <a:rPr lang="ja-JP" altLang="en-US" sz="2000" dirty="0">
                <a:latin typeface="Arial Bold" panose="020B0704020202020204" pitchFamily="34" charset="0"/>
                <a:ea typeface="HGP創英角ｺﾞｼｯｸUB" panose="020B0900000000000000" pitchFamily="50" charset="-128"/>
                <a:cs typeface="Arial" panose="020B0604020202020204" pitchFamily="34" charset="0"/>
              </a:rPr>
              <a:t>ことができる</a:t>
            </a:r>
          </a:p>
        </p:txBody>
      </p:sp>
      <p:sp>
        <p:nvSpPr>
          <p:cNvPr id="28" name="正方形/長方形 27"/>
          <p:cNvSpPr/>
          <p:nvPr/>
        </p:nvSpPr>
        <p:spPr>
          <a:xfrm>
            <a:off x="236910" y="4065382"/>
            <a:ext cx="369132" cy="369132"/>
          </a:xfrm>
          <a:prstGeom prst="rect">
            <a:avLst/>
          </a:prstGeom>
          <a:solidFill>
            <a:schemeClr val="bg1"/>
          </a:solidFill>
          <a:ln w="19050">
            <a:solidFill>
              <a:srgbClr val="DE81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p>
        </p:txBody>
      </p:sp>
      <p:sp>
        <p:nvSpPr>
          <p:cNvPr id="29" name="正方形/長方形 28"/>
          <p:cNvSpPr/>
          <p:nvPr/>
        </p:nvSpPr>
        <p:spPr>
          <a:xfrm>
            <a:off x="635030" y="4088365"/>
            <a:ext cx="8508213" cy="400110"/>
          </a:xfrm>
          <a:prstGeom prst="rect">
            <a:avLst/>
          </a:prstGeom>
        </p:spPr>
        <p:txBody>
          <a:bodyPr wrap="square">
            <a:spAutoFit/>
          </a:bodyPr>
          <a:lstStyle/>
          <a:p>
            <a:pPr>
              <a:spcBef>
                <a:spcPts val="200"/>
              </a:spcBef>
            </a:pPr>
            <a:r>
              <a:rPr lang="ja-JP" altLang="en-US" sz="2000" spc="-150" dirty="0">
                <a:latin typeface="Arial Bold" panose="020B0704020202020204" pitchFamily="34" charset="0"/>
                <a:ea typeface="HGP創英角ｺﾞｼｯｸUB" panose="020B0900000000000000" pitchFamily="50" charset="-128"/>
                <a:cs typeface="Arial" panose="020B0604020202020204" pitchFamily="34" charset="0"/>
              </a:rPr>
              <a:t>スマートフォンの使用目的</a:t>
            </a:r>
            <a:r>
              <a:rPr lang="ja-JP" altLang="en-US" sz="2000" spc="-150" dirty="0" smtClean="0">
                <a:latin typeface="Arial Bold" panose="020B0704020202020204" pitchFamily="34" charset="0"/>
                <a:ea typeface="HGP創英角ｺﾞｼｯｸUB" panose="020B0900000000000000" pitchFamily="50" charset="-128"/>
                <a:cs typeface="Arial" panose="020B0604020202020204" pitchFamily="34" charset="0"/>
              </a:rPr>
              <a:t>や</a:t>
            </a:r>
            <a:r>
              <a:rPr lang="ja-JP" altLang="en-US" sz="2000" dirty="0" smtClean="0">
                <a:latin typeface="Arial Bold" panose="020B0704020202020204" pitchFamily="34" charset="0"/>
                <a:ea typeface="HGP創英角ｺﾞｼｯｸUB" panose="020B0900000000000000" pitchFamily="50" charset="-128"/>
                <a:cs typeface="Arial" panose="020B0604020202020204" pitchFamily="34" charset="0"/>
              </a:rPr>
              <a:t>使い方</a:t>
            </a:r>
            <a:r>
              <a:rPr lang="ja-JP" altLang="en-US" sz="2000" dirty="0">
                <a:latin typeface="Arial Bold" panose="020B0704020202020204" pitchFamily="34" charset="0"/>
                <a:ea typeface="HGP創英角ｺﾞｼｯｸUB" panose="020B0900000000000000" pitchFamily="50" charset="-128"/>
                <a:cs typeface="Arial" panose="020B0604020202020204" pitchFamily="34" charset="0"/>
              </a:rPr>
              <a:t>について、子供</a:t>
            </a:r>
            <a:r>
              <a:rPr lang="ja-JP" altLang="en-US" sz="2000" dirty="0" smtClean="0">
                <a:latin typeface="Arial Bold" panose="020B0704020202020204" pitchFamily="34" charset="0"/>
                <a:ea typeface="HGP創英角ｺﾞｼｯｸUB" panose="020B0900000000000000" pitchFamily="50" charset="-128"/>
                <a:cs typeface="Arial" panose="020B0604020202020204" pitchFamily="34" charset="0"/>
              </a:rPr>
              <a:t>と話し合う</a:t>
            </a:r>
            <a:r>
              <a:rPr lang="ja-JP" altLang="en-US" sz="2000" dirty="0">
                <a:latin typeface="Arial Bold" panose="020B0704020202020204" pitchFamily="34" charset="0"/>
                <a:ea typeface="HGP創英角ｺﾞｼｯｸUB" panose="020B0900000000000000" pitchFamily="50" charset="-128"/>
                <a:cs typeface="Arial" panose="020B0604020202020204" pitchFamily="34" charset="0"/>
              </a:rPr>
              <a:t>ことができる</a:t>
            </a:r>
          </a:p>
        </p:txBody>
      </p:sp>
      <p:sp>
        <p:nvSpPr>
          <p:cNvPr id="30" name="テキスト ボックス 1"/>
          <p:cNvSpPr txBox="1">
            <a:spLocks noChangeArrowheads="1"/>
          </p:cNvSpPr>
          <p:nvPr/>
        </p:nvSpPr>
        <p:spPr bwMode="auto">
          <a:xfrm>
            <a:off x="4025591" y="6495330"/>
            <a:ext cx="49065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fontAlgn="base">
              <a:spcBef>
                <a:spcPct val="0"/>
              </a:spcBef>
              <a:spcAft>
                <a:spcPct val="0"/>
              </a:spcAft>
              <a:buFontTx/>
              <a:buNone/>
            </a:pPr>
            <a:r>
              <a:rPr lang="ja-JP" altLang="en-US" sz="1400" dirty="0">
                <a:solidFill>
                  <a:srgbClr val="000000"/>
                </a:solidFill>
              </a:rPr>
              <a:t>　</a:t>
            </a:r>
            <a:r>
              <a:rPr lang="ja-JP" altLang="en-US" sz="1400" dirty="0" smtClean="0">
                <a:solidFill>
                  <a:srgbClr val="000000"/>
                </a:solidFill>
              </a:rPr>
              <a:t>（出典</a:t>
            </a:r>
            <a:r>
              <a:rPr lang="ja-JP" altLang="en-US" sz="1400" dirty="0">
                <a:solidFill>
                  <a:srgbClr val="000000"/>
                </a:solidFill>
              </a:rPr>
              <a:t>）</a:t>
            </a:r>
            <a:r>
              <a:rPr lang="ja-JP" altLang="en-US" sz="1400" dirty="0" smtClean="0">
                <a:solidFill>
                  <a:srgbClr val="000000"/>
                </a:solidFill>
              </a:rPr>
              <a:t>総務省 インターネットトラブル</a:t>
            </a:r>
            <a:r>
              <a:rPr lang="ja-JP" altLang="en-US" sz="1400" dirty="0">
                <a:solidFill>
                  <a:srgbClr val="000000"/>
                </a:solidFill>
              </a:rPr>
              <a:t>事例集</a:t>
            </a:r>
            <a:r>
              <a:rPr lang="ja-JP" altLang="en-US" sz="1400" dirty="0" smtClean="0">
                <a:solidFill>
                  <a:srgbClr val="000000"/>
                </a:solidFill>
              </a:rPr>
              <a:t>（平成</a:t>
            </a:r>
            <a:r>
              <a:rPr lang="en-US" altLang="ja-JP" sz="1400" dirty="0">
                <a:solidFill>
                  <a:srgbClr val="000000"/>
                </a:solidFill>
              </a:rPr>
              <a:t>29</a:t>
            </a:r>
            <a:r>
              <a:rPr lang="ja-JP" altLang="en-US" sz="1400" dirty="0" smtClean="0">
                <a:solidFill>
                  <a:srgbClr val="000000"/>
                </a:solidFill>
              </a:rPr>
              <a:t>年度版</a:t>
            </a:r>
            <a:r>
              <a:rPr lang="ja-JP" altLang="en-US" sz="1400" dirty="0">
                <a:solidFill>
                  <a:srgbClr val="000000"/>
                </a:solidFill>
              </a:rPr>
              <a:t>）</a:t>
            </a:r>
            <a:endParaRPr lang="en-US" altLang="ja-JP" sz="1400" dirty="0" smtClean="0">
              <a:solidFill>
                <a:srgbClr val="000000"/>
              </a:solidFill>
            </a:endParaRPr>
          </a:p>
        </p:txBody>
      </p:sp>
    </p:spTree>
    <p:extLst>
      <p:ext uri="{BB962C8B-B14F-4D97-AF65-F5344CB8AC3E}">
        <p14:creationId xmlns:p14="http://schemas.microsoft.com/office/powerpoint/2010/main" val="381004126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3"/>
          <p:cNvSpPr txBox="1">
            <a:spLocks noChangeArrowheads="1"/>
          </p:cNvSpPr>
          <p:nvPr/>
        </p:nvSpPr>
        <p:spPr bwMode="auto">
          <a:xfrm>
            <a:off x="250825" y="3068638"/>
            <a:ext cx="8713788"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pPr>
            <a:r>
              <a:rPr lang="ja-JP" altLang="en-US" sz="4400" b="1">
                <a:latin typeface="メイリオ" pitchFamily="50" charset="-128"/>
                <a:ea typeface="メイリオ" pitchFamily="50" charset="-128"/>
                <a:cs typeface="メイリオ" pitchFamily="50" charset="-128"/>
              </a:rPr>
              <a:t>ご清聴ありがとうございました。</a:t>
            </a:r>
          </a:p>
        </p:txBody>
      </p:sp>
    </p:spTree>
    <p:extLst>
      <p:ext uri="{BB962C8B-B14F-4D97-AF65-F5344CB8AC3E}">
        <p14:creationId xmlns:p14="http://schemas.microsoft.com/office/powerpoint/2010/main" val="1497175564"/>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2092263" y="274036"/>
            <a:ext cx="4959474" cy="537882"/>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smtClean="0">
                <a:solidFill>
                  <a:srgbClr val="FF0000"/>
                </a:solidFill>
              </a:rPr>
              <a:t>SNS</a:t>
            </a:r>
            <a:r>
              <a:rPr kumimoji="1" lang="ja-JP" altLang="en-US" sz="2800" dirty="0" smtClean="0">
                <a:solidFill>
                  <a:srgbClr val="FF0000"/>
                </a:solidFill>
              </a:rPr>
              <a:t>を通じた犯罪被害が増加</a:t>
            </a:r>
            <a:endParaRPr kumimoji="1" lang="ja-JP" altLang="en-US" sz="2800" dirty="0">
              <a:solidFill>
                <a:srgbClr val="FF0000"/>
              </a:solidFill>
            </a:endParaRPr>
          </a:p>
        </p:txBody>
      </p:sp>
      <p:sp>
        <p:nvSpPr>
          <p:cNvPr id="8" name="テキスト ボックス 1"/>
          <p:cNvSpPr txBox="1">
            <a:spLocks noChangeArrowheads="1"/>
          </p:cNvSpPr>
          <p:nvPr/>
        </p:nvSpPr>
        <p:spPr bwMode="auto">
          <a:xfrm>
            <a:off x="4010453" y="4615164"/>
            <a:ext cx="513354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fontAlgn="base">
              <a:spcBef>
                <a:spcPct val="0"/>
              </a:spcBef>
              <a:spcAft>
                <a:spcPct val="0"/>
              </a:spcAft>
              <a:buFontTx/>
              <a:buNone/>
            </a:pPr>
            <a:r>
              <a:rPr lang="ja-JP" altLang="en-US" sz="1400" dirty="0">
                <a:solidFill>
                  <a:srgbClr val="000000"/>
                </a:solidFill>
              </a:rPr>
              <a:t>（出典</a:t>
            </a:r>
            <a:r>
              <a:rPr lang="ja-JP" altLang="en-US" sz="1400" dirty="0" smtClean="0">
                <a:solidFill>
                  <a:srgbClr val="000000"/>
                </a:solidFill>
              </a:rPr>
              <a:t>）警察庁・文部科学省 </a:t>
            </a:r>
            <a:r>
              <a:rPr lang="en-US" altLang="ja-JP" sz="1400" dirty="0" smtClean="0">
                <a:solidFill>
                  <a:srgbClr val="000000"/>
                </a:solidFill>
              </a:rPr>
              <a:t>2020</a:t>
            </a:r>
            <a:r>
              <a:rPr lang="ja-JP" altLang="en-US" sz="1400" dirty="0" smtClean="0">
                <a:solidFill>
                  <a:srgbClr val="000000"/>
                </a:solidFill>
              </a:rPr>
              <a:t>年版「ネットには危険もいっぱい」</a:t>
            </a:r>
            <a:endParaRPr lang="en-US" altLang="ja-JP" sz="1400" dirty="0">
              <a:solidFill>
                <a:srgbClr val="000000"/>
              </a:solidFill>
            </a:endParaRPr>
          </a:p>
        </p:txBody>
      </p:sp>
      <p:pic>
        <p:nvPicPr>
          <p:cNvPr id="12" name="図 11"/>
          <p:cNvPicPr>
            <a:picLocks noChangeAspect="1"/>
          </p:cNvPicPr>
          <p:nvPr/>
        </p:nvPicPr>
        <p:blipFill rotWithShape="1">
          <a:blip r:embed="rId3"/>
          <a:srcRect l="1525" r="3729"/>
          <a:stretch/>
        </p:blipFill>
        <p:spPr>
          <a:xfrm>
            <a:off x="251460" y="1501949"/>
            <a:ext cx="4114800" cy="3134320"/>
          </a:xfrm>
          <a:prstGeom prst="rect">
            <a:avLst/>
          </a:prstGeom>
        </p:spPr>
      </p:pic>
      <p:pic>
        <p:nvPicPr>
          <p:cNvPr id="13" name="図 12"/>
          <p:cNvPicPr>
            <a:picLocks noChangeAspect="1"/>
          </p:cNvPicPr>
          <p:nvPr/>
        </p:nvPicPr>
        <p:blipFill rotWithShape="1">
          <a:blip r:embed="rId4"/>
          <a:srcRect l="8783" t="15386" r="1788"/>
          <a:stretch/>
        </p:blipFill>
        <p:spPr>
          <a:xfrm>
            <a:off x="4650062" y="1967884"/>
            <a:ext cx="4240265" cy="2486490"/>
          </a:xfrm>
          <a:prstGeom prst="rect">
            <a:avLst/>
          </a:prstGeom>
        </p:spPr>
      </p:pic>
      <p:sp>
        <p:nvSpPr>
          <p:cNvPr id="14" name="テキスト ボックス 13"/>
          <p:cNvSpPr txBox="1"/>
          <p:nvPr/>
        </p:nvSpPr>
        <p:spPr>
          <a:xfrm>
            <a:off x="45720" y="1029533"/>
            <a:ext cx="4743450" cy="369332"/>
          </a:xfrm>
          <a:prstGeom prst="rect">
            <a:avLst/>
          </a:prstGeom>
          <a:noFill/>
        </p:spPr>
        <p:txBody>
          <a:bodyPr wrap="square" rtlCol="0">
            <a:spAutoFit/>
          </a:bodyPr>
          <a:lstStyle/>
          <a:p>
            <a:r>
              <a:rPr kumimoji="1" lang="ja-JP" altLang="en-US" dirty="0" smtClean="0">
                <a:latin typeface="AR P丸ゴシック体E" panose="020F0900000000000000" pitchFamily="50" charset="-128"/>
                <a:ea typeface="AR P丸ゴシック体E" panose="020F0900000000000000" pitchFamily="50" charset="-128"/>
              </a:rPr>
              <a:t>■</a:t>
            </a:r>
            <a:r>
              <a:rPr kumimoji="1" lang="en-US" altLang="ja-JP" dirty="0" smtClean="0">
                <a:latin typeface="AR P丸ゴシック体E" panose="020F0900000000000000" pitchFamily="50" charset="-128"/>
                <a:ea typeface="AR P丸ゴシック体E" panose="020F0900000000000000" pitchFamily="50" charset="-128"/>
              </a:rPr>
              <a:t>SNS</a:t>
            </a:r>
            <a:r>
              <a:rPr kumimoji="1" lang="ja-JP" altLang="en-US" dirty="0" smtClean="0">
                <a:latin typeface="AR P丸ゴシック体E" panose="020F0900000000000000" pitchFamily="50" charset="-128"/>
                <a:ea typeface="AR P丸ゴシック体E" panose="020F0900000000000000" pitchFamily="50" charset="-128"/>
              </a:rPr>
              <a:t>に起因する学識別の被害児童数の推移</a:t>
            </a:r>
            <a:endParaRPr kumimoji="1" lang="ja-JP" altLang="en-US" dirty="0">
              <a:latin typeface="AR P丸ゴシック体E" panose="020F0900000000000000" pitchFamily="50" charset="-128"/>
              <a:ea typeface="AR P丸ゴシック体E" panose="020F0900000000000000" pitchFamily="50" charset="-128"/>
            </a:endParaRPr>
          </a:p>
        </p:txBody>
      </p:sp>
      <p:sp>
        <p:nvSpPr>
          <p:cNvPr id="15" name="テキスト ボックス 14"/>
          <p:cNvSpPr txBox="1"/>
          <p:nvPr/>
        </p:nvSpPr>
        <p:spPr>
          <a:xfrm>
            <a:off x="4909615" y="1140243"/>
            <a:ext cx="3721158" cy="646331"/>
          </a:xfrm>
          <a:prstGeom prst="rect">
            <a:avLst/>
          </a:prstGeom>
          <a:noFill/>
        </p:spPr>
        <p:txBody>
          <a:bodyPr wrap="square" rtlCol="0">
            <a:spAutoFit/>
          </a:bodyPr>
          <a:lstStyle/>
          <a:p>
            <a:r>
              <a:rPr kumimoji="1" lang="ja-JP" altLang="en-US" dirty="0" smtClean="0">
                <a:latin typeface="AR P丸ゴシック体E" panose="020F0900000000000000" pitchFamily="50" charset="-128"/>
                <a:ea typeface="AR P丸ゴシック体E" panose="020F0900000000000000" pitchFamily="50" charset="-128"/>
              </a:rPr>
              <a:t>■Ｈ３０年における</a:t>
            </a:r>
            <a:r>
              <a:rPr kumimoji="1" lang="en-US" altLang="ja-JP" dirty="0" smtClean="0">
                <a:latin typeface="AR P丸ゴシック体E" panose="020F0900000000000000" pitchFamily="50" charset="-128"/>
                <a:ea typeface="AR P丸ゴシック体E" panose="020F0900000000000000" pitchFamily="50" charset="-128"/>
              </a:rPr>
              <a:t>SNS</a:t>
            </a:r>
            <a:r>
              <a:rPr kumimoji="1" lang="ja-JP" altLang="en-US" dirty="0" smtClean="0">
                <a:latin typeface="AR P丸ゴシック体E" panose="020F0900000000000000" pitchFamily="50" charset="-128"/>
                <a:ea typeface="AR P丸ゴシック体E" panose="020F0900000000000000" pitchFamily="50" charset="-128"/>
              </a:rPr>
              <a:t>に起因する</a:t>
            </a:r>
            <a:endParaRPr kumimoji="1" lang="en-US" altLang="ja-JP" dirty="0" smtClean="0">
              <a:latin typeface="AR P丸ゴシック体E" panose="020F0900000000000000" pitchFamily="50" charset="-128"/>
              <a:ea typeface="AR P丸ゴシック体E" panose="020F0900000000000000" pitchFamily="50" charset="-128"/>
            </a:endParaRPr>
          </a:p>
          <a:p>
            <a:r>
              <a:rPr kumimoji="1" lang="ja-JP" altLang="en-US" dirty="0" smtClean="0">
                <a:latin typeface="AR P丸ゴシック体E" panose="020F0900000000000000" pitchFamily="50" charset="-128"/>
                <a:ea typeface="AR P丸ゴシック体E" panose="020F0900000000000000" pitchFamily="50" charset="-128"/>
              </a:rPr>
              <a:t>　罪種別の被害児童数</a:t>
            </a:r>
            <a:endParaRPr kumimoji="1" lang="ja-JP" altLang="en-US" dirty="0">
              <a:latin typeface="AR P丸ゴシック体E" panose="020F0900000000000000" pitchFamily="50" charset="-128"/>
              <a:ea typeface="AR P丸ゴシック体E" panose="020F0900000000000000" pitchFamily="50" charset="-128"/>
            </a:endParaRPr>
          </a:p>
        </p:txBody>
      </p:sp>
      <p:pic>
        <p:nvPicPr>
          <p:cNvPr id="3" name="図 2"/>
          <p:cNvPicPr>
            <a:picLocks noChangeAspect="1"/>
          </p:cNvPicPr>
          <p:nvPr/>
        </p:nvPicPr>
        <p:blipFill>
          <a:blip r:embed="rId5"/>
          <a:stretch>
            <a:fillRect/>
          </a:stretch>
        </p:blipFill>
        <p:spPr>
          <a:xfrm>
            <a:off x="273384" y="5000254"/>
            <a:ext cx="4376678" cy="1445383"/>
          </a:xfrm>
          <a:prstGeom prst="rect">
            <a:avLst/>
          </a:prstGeom>
        </p:spPr>
      </p:pic>
      <p:sp>
        <p:nvSpPr>
          <p:cNvPr id="9" name="テキスト ボックス 1"/>
          <p:cNvSpPr txBox="1">
            <a:spLocks noChangeArrowheads="1"/>
          </p:cNvSpPr>
          <p:nvPr/>
        </p:nvSpPr>
        <p:spPr bwMode="auto">
          <a:xfrm>
            <a:off x="4580084" y="6468776"/>
            <a:ext cx="399428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fontAlgn="base">
              <a:spcBef>
                <a:spcPct val="0"/>
              </a:spcBef>
              <a:spcAft>
                <a:spcPct val="0"/>
              </a:spcAft>
              <a:buFontTx/>
              <a:buNone/>
            </a:pPr>
            <a:r>
              <a:rPr lang="ja-JP" altLang="en-US" sz="1400" dirty="0">
                <a:solidFill>
                  <a:srgbClr val="000000"/>
                </a:solidFill>
              </a:rPr>
              <a:t>　</a:t>
            </a:r>
            <a:r>
              <a:rPr lang="ja-JP" altLang="en-US" sz="1400" dirty="0" smtClean="0">
                <a:solidFill>
                  <a:srgbClr val="000000"/>
                </a:solidFill>
              </a:rPr>
              <a:t>（出典）警察庁 令和元年「少年からのシグナル」</a:t>
            </a:r>
            <a:endParaRPr lang="en-US" altLang="ja-JP" sz="1400" dirty="0" smtClean="0">
              <a:solidFill>
                <a:srgbClr val="000000"/>
              </a:solidFill>
            </a:endParaRPr>
          </a:p>
        </p:txBody>
      </p:sp>
      <p:pic>
        <p:nvPicPr>
          <p:cNvPr id="4" name="図 3"/>
          <p:cNvPicPr>
            <a:picLocks noChangeAspect="1"/>
          </p:cNvPicPr>
          <p:nvPr/>
        </p:nvPicPr>
        <p:blipFill>
          <a:blip r:embed="rId6"/>
          <a:stretch>
            <a:fillRect/>
          </a:stretch>
        </p:blipFill>
        <p:spPr>
          <a:xfrm>
            <a:off x="4572000" y="5023393"/>
            <a:ext cx="4512112" cy="1318145"/>
          </a:xfrm>
          <a:prstGeom prst="rect">
            <a:avLst/>
          </a:prstGeom>
        </p:spPr>
      </p:pic>
    </p:spTree>
    <p:extLst>
      <p:ext uri="{BB962C8B-B14F-4D97-AF65-F5344CB8AC3E}">
        <p14:creationId xmlns:p14="http://schemas.microsoft.com/office/powerpoint/2010/main" val="5878698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194867" y="5628085"/>
            <a:ext cx="8423353" cy="800219"/>
          </a:xfrm>
          <a:prstGeom prst="rect">
            <a:avLst/>
          </a:prstGeom>
          <a:solidFill>
            <a:srgbClr val="FFFF00"/>
          </a:solidFill>
          <a:ln>
            <a:noFill/>
          </a:ln>
        </p:spPr>
        <p:txBody>
          <a:bodyPr wrap="square" rtlCol="0">
            <a:spAutoFit/>
          </a:bodyPr>
          <a:lstStyle/>
          <a:p>
            <a:endParaRPr lang="en-US" altLang="ja-JP" sz="2200" dirty="0">
              <a:latin typeface="+mn-ea"/>
            </a:endParaRPr>
          </a:p>
          <a:p>
            <a:r>
              <a:rPr lang="ja-JP" altLang="en-US" sz="2400" dirty="0" smtClean="0">
                <a:solidFill>
                  <a:srgbClr val="FF0000"/>
                </a:solidFill>
                <a:latin typeface="+mn-ea"/>
              </a:rPr>
              <a:t>少年に画像を要求した時点で、条例違反（</a:t>
            </a:r>
            <a:r>
              <a:rPr lang="en-US" altLang="ja-JP" sz="2400" dirty="0" smtClean="0">
                <a:solidFill>
                  <a:srgbClr val="FF0000"/>
                </a:solidFill>
                <a:latin typeface="+mn-ea"/>
              </a:rPr>
              <a:t>30</a:t>
            </a:r>
            <a:r>
              <a:rPr lang="ja-JP" altLang="en-US" sz="2400" dirty="0" smtClean="0">
                <a:solidFill>
                  <a:srgbClr val="FF0000"/>
                </a:solidFill>
                <a:latin typeface="+mn-ea"/>
              </a:rPr>
              <a:t>万円以下の罰金）</a:t>
            </a:r>
            <a:endParaRPr kumimoji="1" lang="en-US" altLang="ja-JP" sz="2400" dirty="0" smtClean="0">
              <a:solidFill>
                <a:srgbClr val="FF0000"/>
              </a:solidFill>
              <a:latin typeface="+mn-ea"/>
            </a:endParaRPr>
          </a:p>
        </p:txBody>
      </p:sp>
      <p:sp>
        <p:nvSpPr>
          <p:cNvPr id="10" name="テキスト ボックス 1"/>
          <p:cNvSpPr txBox="1">
            <a:spLocks noChangeArrowheads="1"/>
          </p:cNvSpPr>
          <p:nvPr/>
        </p:nvSpPr>
        <p:spPr bwMode="auto">
          <a:xfrm>
            <a:off x="3128985" y="5014073"/>
            <a:ext cx="512956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fontAlgn="base">
              <a:spcBef>
                <a:spcPct val="0"/>
              </a:spcBef>
              <a:spcAft>
                <a:spcPct val="0"/>
              </a:spcAft>
              <a:buFontTx/>
              <a:buNone/>
            </a:pPr>
            <a:r>
              <a:rPr lang="ja-JP" altLang="en-US" sz="1400" dirty="0">
                <a:solidFill>
                  <a:srgbClr val="000000"/>
                </a:solidFill>
              </a:rPr>
              <a:t>（出典</a:t>
            </a:r>
            <a:r>
              <a:rPr lang="ja-JP" altLang="en-US" sz="1400" dirty="0" smtClean="0">
                <a:solidFill>
                  <a:srgbClr val="000000"/>
                </a:solidFill>
              </a:rPr>
              <a:t>）警察庁・文部科学省 </a:t>
            </a:r>
            <a:r>
              <a:rPr lang="en-US" altLang="ja-JP" sz="1400" dirty="0" smtClean="0">
                <a:solidFill>
                  <a:srgbClr val="000000"/>
                </a:solidFill>
              </a:rPr>
              <a:t>2020</a:t>
            </a:r>
            <a:r>
              <a:rPr lang="ja-JP" altLang="en-US" sz="1400" dirty="0" smtClean="0">
                <a:solidFill>
                  <a:srgbClr val="000000"/>
                </a:solidFill>
              </a:rPr>
              <a:t>年版「ネットには危険もいっぱい」</a:t>
            </a:r>
            <a:endParaRPr lang="en-US" altLang="ja-JP" sz="1400" dirty="0">
              <a:solidFill>
                <a:srgbClr val="000000"/>
              </a:solidFill>
            </a:endParaRPr>
          </a:p>
        </p:txBody>
      </p:sp>
      <p:sp>
        <p:nvSpPr>
          <p:cNvPr id="13" name="角丸四角形 12"/>
          <p:cNvSpPr/>
          <p:nvPr/>
        </p:nvSpPr>
        <p:spPr>
          <a:xfrm>
            <a:off x="2718815" y="274036"/>
            <a:ext cx="3706371" cy="537882"/>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solidFill>
                  <a:srgbClr val="FF0000"/>
                </a:solidFill>
              </a:rPr>
              <a:t>自画撮り被害が増加</a:t>
            </a:r>
            <a:endParaRPr kumimoji="1" lang="ja-JP" altLang="en-US" sz="2800" dirty="0">
              <a:solidFill>
                <a:srgbClr val="FF0000"/>
              </a:solidFill>
            </a:endParaRPr>
          </a:p>
        </p:txBody>
      </p:sp>
      <p:pic>
        <p:nvPicPr>
          <p:cNvPr id="3" name="図 2"/>
          <p:cNvPicPr>
            <a:picLocks noChangeAspect="1"/>
          </p:cNvPicPr>
          <p:nvPr/>
        </p:nvPicPr>
        <p:blipFill>
          <a:blip r:embed="rId3"/>
          <a:stretch>
            <a:fillRect/>
          </a:stretch>
        </p:blipFill>
        <p:spPr>
          <a:xfrm>
            <a:off x="736477" y="1563105"/>
            <a:ext cx="6094315" cy="2728916"/>
          </a:xfrm>
          <a:prstGeom prst="rect">
            <a:avLst/>
          </a:prstGeom>
        </p:spPr>
      </p:pic>
      <p:sp>
        <p:nvSpPr>
          <p:cNvPr id="15" name="テキスト ボックス 14"/>
          <p:cNvSpPr txBox="1"/>
          <p:nvPr/>
        </p:nvSpPr>
        <p:spPr>
          <a:xfrm>
            <a:off x="961646" y="1040656"/>
            <a:ext cx="5463540" cy="369332"/>
          </a:xfrm>
          <a:prstGeom prst="rect">
            <a:avLst/>
          </a:prstGeom>
          <a:noFill/>
        </p:spPr>
        <p:txBody>
          <a:bodyPr wrap="square" rtlCol="0">
            <a:spAutoFit/>
          </a:bodyPr>
          <a:lstStyle/>
          <a:p>
            <a:r>
              <a:rPr kumimoji="1" lang="ja-JP" altLang="en-US" dirty="0" smtClean="0">
                <a:latin typeface="AR P丸ゴシック体E" panose="020F0900000000000000" pitchFamily="50" charset="-128"/>
                <a:ea typeface="AR P丸ゴシック体E" panose="020F0900000000000000" pitchFamily="50" charset="-128"/>
              </a:rPr>
              <a:t>■児童が自らを撮影した画像に伴う被害児童の推移</a:t>
            </a:r>
            <a:endParaRPr kumimoji="1" lang="ja-JP" altLang="en-US" dirty="0">
              <a:latin typeface="AR P丸ゴシック体E" panose="020F0900000000000000" pitchFamily="50" charset="-128"/>
              <a:ea typeface="AR P丸ゴシック体E" panose="020F0900000000000000" pitchFamily="50" charset="-128"/>
            </a:endParaRPr>
          </a:p>
        </p:txBody>
      </p:sp>
      <p:sp>
        <p:nvSpPr>
          <p:cNvPr id="7" name="テキスト ボックス 6"/>
          <p:cNvSpPr txBox="1"/>
          <p:nvPr/>
        </p:nvSpPr>
        <p:spPr>
          <a:xfrm>
            <a:off x="736477" y="4292021"/>
            <a:ext cx="7258050" cy="646331"/>
          </a:xfrm>
          <a:prstGeom prst="rect">
            <a:avLst/>
          </a:prstGeom>
          <a:noFill/>
        </p:spPr>
        <p:txBody>
          <a:bodyPr wrap="square" rtlCol="0">
            <a:spAutoFit/>
          </a:bodyPr>
          <a:lstStyle/>
          <a:p>
            <a:r>
              <a:rPr kumimoji="1" lang="ja-JP" altLang="en-US" dirty="0" smtClean="0">
                <a:latin typeface="AR P丸ゴシック体E" panose="020F0900000000000000" pitchFamily="50" charset="-128"/>
                <a:ea typeface="AR P丸ゴシック体E" panose="020F0900000000000000" pitchFamily="50" charset="-128"/>
              </a:rPr>
              <a:t>だまされたり、脅されたりして、子どもが自分の裸を撮影させられた上、</a:t>
            </a:r>
            <a:r>
              <a:rPr kumimoji="1" lang="en-US" altLang="ja-JP" dirty="0" smtClean="0">
                <a:latin typeface="AR P丸ゴシック体E" panose="020F0900000000000000" pitchFamily="50" charset="-128"/>
                <a:ea typeface="AR P丸ゴシック体E" panose="020F0900000000000000" pitchFamily="50" charset="-128"/>
              </a:rPr>
              <a:t>SNS</a:t>
            </a:r>
            <a:r>
              <a:rPr kumimoji="1" lang="ja-JP" altLang="en-US" dirty="0" smtClean="0">
                <a:latin typeface="AR P丸ゴシック体E" panose="020F0900000000000000" pitchFamily="50" charset="-128"/>
                <a:ea typeface="AR P丸ゴシック体E" panose="020F0900000000000000" pitchFamily="50" charset="-128"/>
              </a:rPr>
              <a:t>等で送信させられる被害が増加傾向にあります。</a:t>
            </a:r>
            <a:endParaRPr kumimoji="1" lang="ja-JP" altLang="en-US" dirty="0">
              <a:latin typeface="AR P丸ゴシック体E" panose="020F0900000000000000" pitchFamily="50" charset="-128"/>
              <a:ea typeface="AR P丸ゴシック体E" panose="020F0900000000000000" pitchFamily="50" charset="-128"/>
            </a:endParaRPr>
          </a:p>
        </p:txBody>
      </p:sp>
      <p:sp>
        <p:nvSpPr>
          <p:cNvPr id="16" name="角丸四角形 15"/>
          <p:cNvSpPr/>
          <p:nvPr/>
        </p:nvSpPr>
        <p:spPr>
          <a:xfrm>
            <a:off x="387262" y="5398387"/>
            <a:ext cx="3978998" cy="537882"/>
          </a:xfrm>
          <a:prstGeom prst="roundRect">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rgbClr val="0070C0"/>
                </a:solidFill>
              </a:rPr>
              <a:t>熊本県少年保護育成</a:t>
            </a:r>
            <a:r>
              <a:rPr lang="ja-JP" altLang="en-US" sz="2400" dirty="0" smtClean="0">
                <a:solidFill>
                  <a:srgbClr val="0070C0"/>
                </a:solidFill>
              </a:rPr>
              <a:t>条例</a:t>
            </a:r>
            <a:endParaRPr lang="ja-JP" altLang="en-US" sz="2400" dirty="0">
              <a:solidFill>
                <a:srgbClr val="0070C0"/>
              </a:solidFill>
            </a:endParaRPr>
          </a:p>
        </p:txBody>
      </p:sp>
    </p:spTree>
    <p:extLst>
      <p:ext uri="{BB962C8B-B14F-4D97-AF65-F5344CB8AC3E}">
        <p14:creationId xmlns:p14="http://schemas.microsoft.com/office/powerpoint/2010/main" val="37554421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rotWithShape="1">
          <a:blip r:embed="rId3"/>
          <a:srcRect l="8257" t="15661" r="5794" b="15344"/>
          <a:stretch/>
        </p:blipFill>
        <p:spPr>
          <a:xfrm>
            <a:off x="228599" y="763147"/>
            <a:ext cx="8805374" cy="5144359"/>
          </a:xfrm>
          <a:prstGeom prst="rect">
            <a:avLst/>
          </a:prstGeom>
        </p:spPr>
      </p:pic>
      <p:sp>
        <p:nvSpPr>
          <p:cNvPr id="6" name="テキスト ボックス 5"/>
          <p:cNvSpPr txBox="1"/>
          <p:nvPr/>
        </p:nvSpPr>
        <p:spPr>
          <a:xfrm>
            <a:off x="281359" y="1295670"/>
            <a:ext cx="784860" cy="769441"/>
          </a:xfrm>
          <a:prstGeom prst="rect">
            <a:avLst/>
          </a:prstGeom>
          <a:solidFill>
            <a:schemeClr val="accent2"/>
          </a:solidFill>
        </p:spPr>
        <p:txBody>
          <a:bodyPr wrap="square" rtlCol="0">
            <a:spAutoFit/>
          </a:bodyPr>
          <a:lstStyle/>
          <a:p>
            <a:pPr algn="ctr"/>
            <a:r>
              <a:rPr kumimoji="1" lang="ja-JP" altLang="en-US" sz="4400" b="1" dirty="0" smtClean="0">
                <a:solidFill>
                  <a:schemeClr val="bg1"/>
                </a:solidFill>
              </a:rPr>
              <a:t>１</a:t>
            </a:r>
            <a:endParaRPr kumimoji="1" lang="ja-JP" altLang="en-US" sz="4400" b="1" dirty="0">
              <a:solidFill>
                <a:schemeClr val="bg1"/>
              </a:solidFill>
            </a:endParaRPr>
          </a:p>
        </p:txBody>
      </p:sp>
      <p:sp>
        <p:nvSpPr>
          <p:cNvPr id="7" name="テキスト ボックス 1"/>
          <p:cNvSpPr txBox="1">
            <a:spLocks noChangeArrowheads="1"/>
          </p:cNvSpPr>
          <p:nvPr/>
        </p:nvSpPr>
        <p:spPr bwMode="auto">
          <a:xfrm>
            <a:off x="4108994" y="6153270"/>
            <a:ext cx="465586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fontAlgn="base">
              <a:spcBef>
                <a:spcPct val="0"/>
              </a:spcBef>
              <a:spcAft>
                <a:spcPct val="0"/>
              </a:spcAft>
              <a:buFontTx/>
              <a:buNone/>
            </a:pPr>
            <a:r>
              <a:rPr lang="ja-JP" altLang="en-US" sz="1400" dirty="0">
                <a:solidFill>
                  <a:srgbClr val="000000"/>
                </a:solidFill>
              </a:rPr>
              <a:t>　</a:t>
            </a:r>
            <a:r>
              <a:rPr lang="ja-JP" altLang="en-US" sz="1400" dirty="0" smtClean="0">
                <a:solidFill>
                  <a:srgbClr val="000000"/>
                </a:solidFill>
              </a:rPr>
              <a:t>（出典</a:t>
            </a:r>
            <a:r>
              <a:rPr lang="ja-JP" altLang="en-US" sz="1400" dirty="0">
                <a:solidFill>
                  <a:srgbClr val="000000"/>
                </a:solidFill>
              </a:rPr>
              <a:t>）</a:t>
            </a:r>
            <a:r>
              <a:rPr lang="ja-JP" altLang="en-US" sz="1400" dirty="0" smtClean="0">
                <a:solidFill>
                  <a:srgbClr val="000000"/>
                </a:solidFill>
              </a:rPr>
              <a:t>総務省 インターネットトラブル</a:t>
            </a:r>
            <a:r>
              <a:rPr lang="ja-JP" altLang="en-US" sz="1400" dirty="0">
                <a:solidFill>
                  <a:srgbClr val="000000"/>
                </a:solidFill>
              </a:rPr>
              <a:t>事例集（</a:t>
            </a:r>
            <a:r>
              <a:rPr lang="en-US" altLang="ja-JP" sz="1400" dirty="0" smtClean="0">
                <a:solidFill>
                  <a:srgbClr val="000000"/>
                </a:solidFill>
              </a:rPr>
              <a:t>2020</a:t>
            </a:r>
            <a:r>
              <a:rPr lang="ja-JP" altLang="en-US" sz="1400" dirty="0" smtClean="0">
                <a:solidFill>
                  <a:srgbClr val="000000"/>
                </a:solidFill>
              </a:rPr>
              <a:t>度版</a:t>
            </a:r>
            <a:r>
              <a:rPr lang="ja-JP" altLang="en-US" sz="1400" dirty="0">
                <a:solidFill>
                  <a:srgbClr val="000000"/>
                </a:solidFill>
              </a:rPr>
              <a:t>）</a:t>
            </a:r>
            <a:endParaRPr lang="en-US" altLang="ja-JP" sz="1400" dirty="0" smtClean="0">
              <a:solidFill>
                <a:srgbClr val="000000"/>
              </a:solidFill>
            </a:endParaRPr>
          </a:p>
        </p:txBody>
      </p:sp>
    </p:spTree>
    <p:extLst>
      <p:ext uri="{BB962C8B-B14F-4D97-AF65-F5344CB8AC3E}">
        <p14:creationId xmlns:p14="http://schemas.microsoft.com/office/powerpoint/2010/main" val="13025633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1"/>
          <p:cNvSpPr txBox="1">
            <a:spLocks noChangeArrowheads="1"/>
          </p:cNvSpPr>
          <p:nvPr/>
        </p:nvSpPr>
        <p:spPr bwMode="auto">
          <a:xfrm>
            <a:off x="4108994" y="6153270"/>
            <a:ext cx="465586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fontAlgn="base">
              <a:spcBef>
                <a:spcPct val="0"/>
              </a:spcBef>
              <a:spcAft>
                <a:spcPct val="0"/>
              </a:spcAft>
              <a:buFontTx/>
              <a:buNone/>
            </a:pPr>
            <a:r>
              <a:rPr lang="ja-JP" altLang="en-US" sz="1400" dirty="0">
                <a:solidFill>
                  <a:srgbClr val="000000"/>
                </a:solidFill>
              </a:rPr>
              <a:t>　</a:t>
            </a:r>
            <a:r>
              <a:rPr lang="ja-JP" altLang="en-US" sz="1400" dirty="0" smtClean="0">
                <a:solidFill>
                  <a:srgbClr val="000000"/>
                </a:solidFill>
              </a:rPr>
              <a:t>（出典</a:t>
            </a:r>
            <a:r>
              <a:rPr lang="ja-JP" altLang="en-US" sz="1400" dirty="0">
                <a:solidFill>
                  <a:srgbClr val="000000"/>
                </a:solidFill>
              </a:rPr>
              <a:t>）</a:t>
            </a:r>
            <a:r>
              <a:rPr lang="ja-JP" altLang="en-US" sz="1400" dirty="0" smtClean="0">
                <a:solidFill>
                  <a:srgbClr val="000000"/>
                </a:solidFill>
              </a:rPr>
              <a:t>総務省 インターネットトラブル</a:t>
            </a:r>
            <a:r>
              <a:rPr lang="ja-JP" altLang="en-US" sz="1400" dirty="0">
                <a:solidFill>
                  <a:srgbClr val="000000"/>
                </a:solidFill>
              </a:rPr>
              <a:t>事例集（</a:t>
            </a:r>
            <a:r>
              <a:rPr lang="en-US" altLang="ja-JP" sz="1400" dirty="0" smtClean="0">
                <a:solidFill>
                  <a:srgbClr val="000000"/>
                </a:solidFill>
              </a:rPr>
              <a:t>2020</a:t>
            </a:r>
            <a:r>
              <a:rPr lang="ja-JP" altLang="en-US" sz="1400" dirty="0" smtClean="0">
                <a:solidFill>
                  <a:srgbClr val="000000"/>
                </a:solidFill>
              </a:rPr>
              <a:t>度版</a:t>
            </a:r>
            <a:r>
              <a:rPr lang="ja-JP" altLang="en-US" sz="1400" dirty="0">
                <a:solidFill>
                  <a:srgbClr val="000000"/>
                </a:solidFill>
              </a:rPr>
              <a:t>）</a:t>
            </a:r>
            <a:endParaRPr lang="en-US" altLang="ja-JP" sz="1400" dirty="0" smtClean="0">
              <a:solidFill>
                <a:srgbClr val="000000"/>
              </a:solidFill>
            </a:endParaRPr>
          </a:p>
        </p:txBody>
      </p:sp>
      <p:pic>
        <p:nvPicPr>
          <p:cNvPr id="2" name="図 1"/>
          <p:cNvPicPr>
            <a:picLocks noChangeAspect="1"/>
          </p:cNvPicPr>
          <p:nvPr/>
        </p:nvPicPr>
        <p:blipFill>
          <a:blip r:embed="rId3"/>
          <a:stretch>
            <a:fillRect/>
          </a:stretch>
        </p:blipFill>
        <p:spPr>
          <a:xfrm>
            <a:off x="14287" y="785812"/>
            <a:ext cx="9115425" cy="5286375"/>
          </a:xfrm>
          <a:prstGeom prst="rect">
            <a:avLst/>
          </a:prstGeom>
        </p:spPr>
      </p:pic>
      <p:sp>
        <p:nvSpPr>
          <p:cNvPr id="7" name="テキスト ボックス 6"/>
          <p:cNvSpPr txBox="1"/>
          <p:nvPr/>
        </p:nvSpPr>
        <p:spPr>
          <a:xfrm>
            <a:off x="244907" y="1380628"/>
            <a:ext cx="784860" cy="769441"/>
          </a:xfrm>
          <a:prstGeom prst="rect">
            <a:avLst/>
          </a:prstGeom>
          <a:solidFill>
            <a:schemeClr val="accent2"/>
          </a:solidFill>
        </p:spPr>
        <p:txBody>
          <a:bodyPr wrap="square" rtlCol="0">
            <a:spAutoFit/>
          </a:bodyPr>
          <a:lstStyle/>
          <a:p>
            <a:pPr algn="ctr"/>
            <a:r>
              <a:rPr kumimoji="1" lang="ja-JP" altLang="en-US" sz="4400" b="1" dirty="0" smtClean="0">
                <a:solidFill>
                  <a:schemeClr val="bg1"/>
                </a:solidFill>
              </a:rPr>
              <a:t>２</a:t>
            </a:r>
            <a:endParaRPr kumimoji="1" lang="ja-JP" altLang="en-US" sz="4400" b="1" dirty="0">
              <a:solidFill>
                <a:schemeClr val="bg1"/>
              </a:solidFill>
            </a:endParaRPr>
          </a:p>
        </p:txBody>
      </p:sp>
    </p:spTree>
    <p:extLst>
      <p:ext uri="{BB962C8B-B14F-4D97-AF65-F5344CB8AC3E}">
        <p14:creationId xmlns:p14="http://schemas.microsoft.com/office/powerpoint/2010/main" val="4431255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1"/>
          <p:cNvSpPr txBox="1">
            <a:spLocks noChangeArrowheads="1"/>
          </p:cNvSpPr>
          <p:nvPr/>
        </p:nvSpPr>
        <p:spPr bwMode="auto">
          <a:xfrm>
            <a:off x="4108994" y="6153270"/>
            <a:ext cx="465586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fontAlgn="base">
              <a:spcBef>
                <a:spcPct val="0"/>
              </a:spcBef>
              <a:spcAft>
                <a:spcPct val="0"/>
              </a:spcAft>
              <a:buFontTx/>
              <a:buNone/>
            </a:pPr>
            <a:r>
              <a:rPr lang="ja-JP" altLang="en-US" sz="1400" dirty="0">
                <a:solidFill>
                  <a:srgbClr val="000000"/>
                </a:solidFill>
              </a:rPr>
              <a:t>　</a:t>
            </a:r>
            <a:r>
              <a:rPr lang="ja-JP" altLang="en-US" sz="1400" dirty="0" smtClean="0">
                <a:solidFill>
                  <a:srgbClr val="000000"/>
                </a:solidFill>
              </a:rPr>
              <a:t>（出典</a:t>
            </a:r>
            <a:r>
              <a:rPr lang="ja-JP" altLang="en-US" sz="1400" dirty="0">
                <a:solidFill>
                  <a:srgbClr val="000000"/>
                </a:solidFill>
              </a:rPr>
              <a:t>）</a:t>
            </a:r>
            <a:r>
              <a:rPr lang="ja-JP" altLang="en-US" sz="1400" dirty="0" smtClean="0">
                <a:solidFill>
                  <a:srgbClr val="000000"/>
                </a:solidFill>
              </a:rPr>
              <a:t>総務省 インターネットトラブル</a:t>
            </a:r>
            <a:r>
              <a:rPr lang="ja-JP" altLang="en-US" sz="1400" dirty="0">
                <a:solidFill>
                  <a:srgbClr val="000000"/>
                </a:solidFill>
              </a:rPr>
              <a:t>事例集（</a:t>
            </a:r>
            <a:r>
              <a:rPr lang="en-US" altLang="ja-JP" sz="1400" dirty="0" smtClean="0">
                <a:solidFill>
                  <a:srgbClr val="000000"/>
                </a:solidFill>
              </a:rPr>
              <a:t>2020</a:t>
            </a:r>
            <a:r>
              <a:rPr lang="ja-JP" altLang="en-US" sz="1400" dirty="0" smtClean="0">
                <a:solidFill>
                  <a:srgbClr val="000000"/>
                </a:solidFill>
              </a:rPr>
              <a:t>度版</a:t>
            </a:r>
            <a:r>
              <a:rPr lang="ja-JP" altLang="en-US" sz="1400" dirty="0">
                <a:solidFill>
                  <a:srgbClr val="000000"/>
                </a:solidFill>
              </a:rPr>
              <a:t>）</a:t>
            </a:r>
            <a:endParaRPr lang="en-US" altLang="ja-JP" sz="1400" dirty="0" smtClean="0">
              <a:solidFill>
                <a:srgbClr val="000000"/>
              </a:solidFill>
            </a:endParaRPr>
          </a:p>
        </p:txBody>
      </p:sp>
      <p:pic>
        <p:nvPicPr>
          <p:cNvPr id="2" name="図 1"/>
          <p:cNvPicPr>
            <a:picLocks noChangeAspect="1"/>
          </p:cNvPicPr>
          <p:nvPr/>
        </p:nvPicPr>
        <p:blipFill>
          <a:blip r:embed="rId3"/>
          <a:stretch>
            <a:fillRect/>
          </a:stretch>
        </p:blipFill>
        <p:spPr>
          <a:xfrm>
            <a:off x="38100" y="785812"/>
            <a:ext cx="9067800" cy="5286375"/>
          </a:xfrm>
          <a:prstGeom prst="rect">
            <a:avLst/>
          </a:prstGeom>
        </p:spPr>
      </p:pic>
      <p:sp>
        <p:nvSpPr>
          <p:cNvPr id="6" name="テキスト ボックス 5"/>
          <p:cNvSpPr txBox="1"/>
          <p:nvPr/>
        </p:nvSpPr>
        <p:spPr>
          <a:xfrm>
            <a:off x="209937" y="1357913"/>
            <a:ext cx="792480" cy="769441"/>
          </a:xfrm>
          <a:prstGeom prst="rect">
            <a:avLst/>
          </a:prstGeom>
          <a:solidFill>
            <a:schemeClr val="accent2"/>
          </a:solidFill>
        </p:spPr>
        <p:txBody>
          <a:bodyPr wrap="square" rtlCol="0">
            <a:spAutoFit/>
          </a:bodyPr>
          <a:lstStyle/>
          <a:p>
            <a:pPr algn="ctr"/>
            <a:r>
              <a:rPr kumimoji="1" lang="ja-JP" altLang="en-US" sz="4400" b="1" dirty="0" smtClean="0">
                <a:solidFill>
                  <a:schemeClr val="bg1"/>
                </a:solidFill>
              </a:rPr>
              <a:t>３</a:t>
            </a:r>
            <a:endParaRPr kumimoji="1" lang="ja-JP" altLang="en-US" sz="4400" b="1" dirty="0">
              <a:solidFill>
                <a:schemeClr val="bg1"/>
              </a:solidFill>
            </a:endParaRPr>
          </a:p>
        </p:txBody>
      </p:sp>
    </p:spTree>
    <p:extLst>
      <p:ext uri="{BB962C8B-B14F-4D97-AF65-F5344CB8AC3E}">
        <p14:creationId xmlns:p14="http://schemas.microsoft.com/office/powerpoint/2010/main" val="41167042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1"/>
          <p:cNvSpPr txBox="1">
            <a:spLocks noChangeArrowheads="1"/>
          </p:cNvSpPr>
          <p:nvPr/>
        </p:nvSpPr>
        <p:spPr bwMode="auto">
          <a:xfrm>
            <a:off x="4108994" y="6153270"/>
            <a:ext cx="465586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fontAlgn="base">
              <a:spcBef>
                <a:spcPct val="0"/>
              </a:spcBef>
              <a:spcAft>
                <a:spcPct val="0"/>
              </a:spcAft>
              <a:buFontTx/>
              <a:buNone/>
            </a:pPr>
            <a:r>
              <a:rPr lang="ja-JP" altLang="en-US" sz="1400" dirty="0">
                <a:solidFill>
                  <a:srgbClr val="000000"/>
                </a:solidFill>
              </a:rPr>
              <a:t>　</a:t>
            </a:r>
            <a:r>
              <a:rPr lang="ja-JP" altLang="en-US" sz="1400" dirty="0" smtClean="0">
                <a:solidFill>
                  <a:srgbClr val="000000"/>
                </a:solidFill>
              </a:rPr>
              <a:t>（出典</a:t>
            </a:r>
            <a:r>
              <a:rPr lang="ja-JP" altLang="en-US" sz="1400" dirty="0">
                <a:solidFill>
                  <a:srgbClr val="000000"/>
                </a:solidFill>
              </a:rPr>
              <a:t>）</a:t>
            </a:r>
            <a:r>
              <a:rPr lang="ja-JP" altLang="en-US" sz="1400" dirty="0" smtClean="0">
                <a:solidFill>
                  <a:srgbClr val="000000"/>
                </a:solidFill>
              </a:rPr>
              <a:t>総務省 インターネットトラブル</a:t>
            </a:r>
            <a:r>
              <a:rPr lang="ja-JP" altLang="en-US" sz="1400" dirty="0">
                <a:solidFill>
                  <a:srgbClr val="000000"/>
                </a:solidFill>
              </a:rPr>
              <a:t>事例集（</a:t>
            </a:r>
            <a:r>
              <a:rPr lang="en-US" altLang="ja-JP" sz="1400" dirty="0" smtClean="0">
                <a:solidFill>
                  <a:srgbClr val="000000"/>
                </a:solidFill>
              </a:rPr>
              <a:t>2020</a:t>
            </a:r>
            <a:r>
              <a:rPr lang="ja-JP" altLang="en-US" sz="1400" dirty="0" smtClean="0">
                <a:solidFill>
                  <a:srgbClr val="000000"/>
                </a:solidFill>
              </a:rPr>
              <a:t>度版</a:t>
            </a:r>
            <a:r>
              <a:rPr lang="ja-JP" altLang="en-US" sz="1400" dirty="0">
                <a:solidFill>
                  <a:srgbClr val="000000"/>
                </a:solidFill>
              </a:rPr>
              <a:t>）</a:t>
            </a:r>
            <a:endParaRPr lang="en-US" altLang="ja-JP" sz="1400" dirty="0" smtClean="0">
              <a:solidFill>
                <a:srgbClr val="000000"/>
              </a:solidFill>
            </a:endParaRPr>
          </a:p>
        </p:txBody>
      </p:sp>
      <p:pic>
        <p:nvPicPr>
          <p:cNvPr id="2" name="図 1"/>
          <p:cNvPicPr>
            <a:picLocks noChangeAspect="1"/>
          </p:cNvPicPr>
          <p:nvPr/>
        </p:nvPicPr>
        <p:blipFill>
          <a:blip r:embed="rId3"/>
          <a:stretch>
            <a:fillRect/>
          </a:stretch>
        </p:blipFill>
        <p:spPr>
          <a:xfrm>
            <a:off x="23812" y="819150"/>
            <a:ext cx="9096375" cy="5219700"/>
          </a:xfrm>
          <a:prstGeom prst="rect">
            <a:avLst/>
          </a:prstGeom>
        </p:spPr>
      </p:pic>
      <p:sp>
        <p:nvSpPr>
          <p:cNvPr id="6" name="テキスト ボックス 5"/>
          <p:cNvSpPr txBox="1"/>
          <p:nvPr/>
        </p:nvSpPr>
        <p:spPr>
          <a:xfrm>
            <a:off x="227686" y="1344497"/>
            <a:ext cx="763379" cy="769441"/>
          </a:xfrm>
          <a:prstGeom prst="rect">
            <a:avLst/>
          </a:prstGeom>
          <a:solidFill>
            <a:schemeClr val="accent2"/>
          </a:solidFill>
        </p:spPr>
        <p:txBody>
          <a:bodyPr wrap="square" rtlCol="0">
            <a:spAutoFit/>
          </a:bodyPr>
          <a:lstStyle/>
          <a:p>
            <a:pPr algn="ctr"/>
            <a:r>
              <a:rPr kumimoji="1" lang="ja-JP" altLang="en-US" sz="4400" b="1" dirty="0" smtClean="0">
                <a:solidFill>
                  <a:schemeClr val="bg1"/>
                </a:solidFill>
              </a:rPr>
              <a:t>４</a:t>
            </a:r>
            <a:endParaRPr kumimoji="1" lang="en-US" altLang="ja-JP" sz="4400" b="1" dirty="0" smtClean="0">
              <a:solidFill>
                <a:schemeClr val="bg1"/>
              </a:solidFill>
            </a:endParaRPr>
          </a:p>
        </p:txBody>
      </p:sp>
    </p:spTree>
    <p:extLst>
      <p:ext uri="{BB962C8B-B14F-4D97-AF65-F5344CB8AC3E}">
        <p14:creationId xmlns:p14="http://schemas.microsoft.com/office/powerpoint/2010/main" val="31873447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426319CDA2CF824890E517A8991FEA09" ma:contentTypeVersion="1" ma:contentTypeDescription="新しいドキュメントを作成します。" ma:contentTypeScope="" ma:versionID="10a98e67c23a5e5f06e181e37c29cad9">
  <xsd:schema xmlns:xsd="http://www.w3.org/2001/XMLSchema" xmlns:xs="http://www.w3.org/2001/XMLSchema" xmlns:p="http://schemas.microsoft.com/office/2006/metadata/properties" targetNamespace="http://schemas.microsoft.com/office/2006/metadata/properties" ma:root="true" ma:fieldsID="4228e8e9fea976210306e54c84ef487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ma:index="8" ma:displayName="説明"/>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A803713-7955-43E2-B7CC-7FBB0613BEA9}"/>
</file>

<file path=customXml/itemProps2.xml><?xml version="1.0" encoding="utf-8"?>
<ds:datastoreItem xmlns:ds="http://schemas.openxmlformats.org/officeDocument/2006/customXml" ds:itemID="{DD3114FF-8F49-43CF-93BD-C773C532943B}"/>
</file>

<file path=customXml/itemProps3.xml><?xml version="1.0" encoding="utf-8"?>
<ds:datastoreItem xmlns:ds="http://schemas.openxmlformats.org/officeDocument/2006/customXml" ds:itemID="{91C2610B-49B5-4F80-B648-BFBA840708AD}"/>
</file>

<file path=docProps/app.xml><?xml version="1.0" encoding="utf-8"?>
<Properties xmlns="http://schemas.openxmlformats.org/officeDocument/2006/extended-properties" xmlns:vt="http://schemas.openxmlformats.org/officeDocument/2006/docPropsVTypes">
  <Template>Office Theme</Template>
  <TotalTime>2217</TotalTime>
  <Words>6471</Words>
  <Application>Microsoft Office PowerPoint</Application>
  <PresentationFormat>画面に合わせる (4:3)</PresentationFormat>
  <Paragraphs>254</Paragraphs>
  <Slides>32</Slides>
  <Notes>32</Notes>
  <HiddenSlides>0</HiddenSlides>
  <MMClips>0</MMClips>
  <ScaleCrop>false</ScaleCrop>
  <HeadingPairs>
    <vt:vector size="8" baseType="variant">
      <vt:variant>
        <vt:lpstr>使用されているフォント</vt:lpstr>
      </vt:variant>
      <vt:variant>
        <vt:i4>11</vt:i4>
      </vt:variant>
      <vt:variant>
        <vt:lpstr>テーマ</vt:lpstr>
      </vt:variant>
      <vt:variant>
        <vt:i4>3</vt:i4>
      </vt:variant>
      <vt:variant>
        <vt:lpstr>埋め込まれた OLE サーバー</vt:lpstr>
      </vt:variant>
      <vt:variant>
        <vt:i4>1</vt:i4>
      </vt:variant>
      <vt:variant>
        <vt:lpstr>スライド タイトル</vt:lpstr>
      </vt:variant>
      <vt:variant>
        <vt:i4>32</vt:i4>
      </vt:variant>
    </vt:vector>
  </HeadingPairs>
  <TitlesOfParts>
    <vt:vector size="47" baseType="lpstr">
      <vt:lpstr>AR P丸ゴシック体E</vt:lpstr>
      <vt:lpstr>HGP創英角ｺﾞｼｯｸUB</vt:lpstr>
      <vt:lpstr>Meiryo UI</vt:lpstr>
      <vt:lpstr>ＭＳ Ｐゴシック</vt:lpstr>
      <vt:lpstr>ＭＳ ゴシック</vt:lpstr>
      <vt:lpstr>メイリオ</vt:lpstr>
      <vt:lpstr>Arial</vt:lpstr>
      <vt:lpstr>Arial Black</vt:lpstr>
      <vt:lpstr>Arial Bold</vt:lpstr>
      <vt:lpstr>Calibri</vt:lpstr>
      <vt:lpstr>Calibri Light</vt:lpstr>
      <vt:lpstr>Office テーマ</vt:lpstr>
      <vt:lpstr>Office ​​テーマ</vt:lpstr>
      <vt:lpstr>1_Office ​​テーマ</vt:lpstr>
      <vt:lpstr>Image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子供にスマートフォンを持たせる前に チェックシートで保護者の役割を確認しましょう。</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cp:lastModifiedBy>渡辺　純代(004787)</cp:lastModifiedBy>
  <cp:revision>55</cp:revision>
  <cp:lastPrinted>2020-01-09T01:05:44Z</cp:lastPrinted>
  <dcterms:created xsi:type="dcterms:W3CDTF">2017-12-19T08:07:48Z</dcterms:created>
  <dcterms:modified xsi:type="dcterms:W3CDTF">2021-02-08T00:43:07Z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0x010100426319CDA2CF824890E517A8991FEA09</vt:lpwstr>
  </property>
</Properties>
</file>