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65" r:id="rId3"/>
    <p:sldId id="260" r:id="rId4"/>
    <p:sldId id="257" r:id="rId5"/>
    <p:sldId id="258" r:id="rId6"/>
    <p:sldId id="259" r:id="rId7"/>
    <p:sldId id="264" r:id="rId8"/>
    <p:sldId id="261" r:id="rId9"/>
    <p:sldId id="263" r:id="rId10"/>
    <p:sldId id="26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24" autoAdjust="0"/>
  </p:normalViewPr>
  <p:slideViewPr>
    <p:cSldViewPr snapToGrid="0">
      <p:cViewPr varScale="1">
        <p:scale>
          <a:sx n="66" d="100"/>
          <a:sy n="66"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6344A-1E03-4E33-89C0-6A4DEA3566D2}" type="datetimeFigureOut">
              <a:rPr kumimoji="1" lang="ja-JP" altLang="en-US" smtClean="0"/>
              <a:t>2017/9/5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344F2-246D-4CA6-920C-D56A4A913772}" type="slidenum">
              <a:rPr kumimoji="1" lang="ja-JP" altLang="en-US" smtClean="0"/>
              <a:t>‹#›</a:t>
            </a:fld>
            <a:endParaRPr kumimoji="1" lang="ja-JP" altLang="en-US"/>
          </a:p>
        </p:txBody>
      </p:sp>
    </p:spTree>
    <p:extLst>
      <p:ext uri="{BB962C8B-B14F-4D97-AF65-F5344CB8AC3E}">
        <p14:creationId xmlns:p14="http://schemas.microsoft.com/office/powerpoint/2010/main" val="225165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科学的能力開発ゼミ　化学編</a:t>
            </a:r>
            <a:endParaRPr kumimoji="1" lang="en-US" altLang="ja-JP" dirty="0" smtClean="0"/>
          </a:p>
          <a:p>
            <a:endParaRPr kumimoji="1" lang="en-US" altLang="ja-JP" dirty="0" smtClean="0"/>
          </a:p>
          <a:p>
            <a:r>
              <a:rPr kumimoji="1" lang="ja-JP" altLang="en-US" dirty="0" smtClean="0"/>
              <a:t>科学的な能力を開発する目的で，この授業をおこなっていきます。題材はここに書いてある実験をもとに，進めていきたいと思います。</a:t>
            </a:r>
            <a:endParaRPr kumimoji="1" lang="en-US" altLang="ja-JP" dirty="0" smtClean="0"/>
          </a:p>
          <a:p>
            <a:endParaRPr kumimoji="1" lang="en-US" altLang="ja-JP" dirty="0" smtClean="0"/>
          </a:p>
          <a:p>
            <a:r>
              <a:rPr kumimoji="1" lang="ja-JP" altLang="en-US" dirty="0" smtClean="0"/>
              <a:t>今日は、これらの実験を行う上で必要な予備知識，また，化学とは何か？を学んでいきたいと思います。</a:t>
            </a:r>
            <a:endParaRPr kumimoji="1" lang="en-US" altLang="ja-JP" dirty="0" smtClean="0"/>
          </a:p>
          <a:p>
            <a:endParaRPr kumimoji="1" lang="en-US" altLang="ja-JP" dirty="0" smtClean="0"/>
          </a:p>
          <a:p>
            <a:r>
              <a:rPr kumimoji="1" lang="ja-JP" altLang="en-US" dirty="0" smtClean="0"/>
              <a:t>それでは，早速質問です。</a:t>
            </a:r>
            <a:endParaRPr kumimoji="1" lang="en-US" altLang="ja-JP" dirty="0" smtClean="0"/>
          </a:p>
          <a:p>
            <a:r>
              <a:rPr kumimoji="1" lang="ja-JP" altLang="en-US" dirty="0" smtClean="0"/>
              <a:t>科学的能力とは何でしょう？どのような能力を開発するのが目的なのでしょうか？さらに，なぜそのような能力を開発したいのでしょうか？</a:t>
            </a:r>
            <a:endParaRPr kumimoji="1" lang="en-US" altLang="ja-JP" dirty="0" smtClean="0"/>
          </a:p>
          <a:p>
            <a:r>
              <a:rPr kumimoji="1" lang="ja-JP" altLang="en-US" dirty="0" smtClean="0"/>
              <a:t>今から，１分間時間をとります。自分一人で頭の中で想像してみてください。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1344F2-246D-4CA6-920C-D56A4A913772}" type="slidenum">
              <a:rPr kumimoji="1" lang="ja-JP" altLang="en-US" smtClean="0"/>
              <a:t>1</a:t>
            </a:fld>
            <a:endParaRPr kumimoji="1" lang="ja-JP" altLang="en-US"/>
          </a:p>
        </p:txBody>
      </p:sp>
    </p:spTree>
    <p:extLst>
      <p:ext uri="{BB962C8B-B14F-4D97-AF65-F5344CB8AC3E}">
        <p14:creationId xmlns:p14="http://schemas.microsoft.com/office/powerpoint/2010/main" val="14042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想像してみましたか？</a:t>
            </a:r>
            <a:endParaRPr kumimoji="1" lang="en-US" altLang="ja-JP" dirty="0" smtClean="0"/>
          </a:p>
          <a:p>
            <a:endParaRPr kumimoji="1" lang="en-US" altLang="ja-JP" dirty="0" smtClean="0"/>
          </a:p>
          <a:p>
            <a:r>
              <a:rPr kumimoji="1" lang="ja-JP" altLang="en-US" dirty="0" smtClean="0"/>
              <a:t>今は，隣同士に相談せず，自分の中にイメージしておくだけで結構です。</a:t>
            </a:r>
            <a:endParaRPr kumimoji="1" lang="en-US" altLang="ja-JP" dirty="0" smtClean="0"/>
          </a:p>
          <a:p>
            <a:endParaRPr kumimoji="1" lang="en-US" altLang="ja-JP" dirty="0" smtClean="0"/>
          </a:p>
          <a:p>
            <a:r>
              <a:rPr kumimoji="1" lang="ja-JP" altLang="en-US" dirty="0" smtClean="0"/>
              <a:t>モヤモヤしていますか？</a:t>
            </a:r>
            <a:endParaRPr kumimoji="1" lang="en-US" altLang="ja-JP" dirty="0" smtClean="0"/>
          </a:p>
          <a:p>
            <a:endParaRPr kumimoji="1" lang="en-US" altLang="ja-JP" dirty="0" smtClean="0"/>
          </a:p>
          <a:p>
            <a:r>
              <a:rPr kumimoji="1" lang="ja-JP" altLang="en-US" dirty="0" smtClean="0"/>
              <a:t>では、始めていきましょう！！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51344F2-246D-4CA6-920C-D56A4A913772}" type="slidenum">
              <a:rPr kumimoji="1" lang="ja-JP" altLang="en-US" smtClean="0"/>
              <a:t>2</a:t>
            </a:fld>
            <a:endParaRPr kumimoji="1" lang="ja-JP" altLang="en-US"/>
          </a:p>
        </p:txBody>
      </p:sp>
    </p:spTree>
    <p:extLst>
      <p:ext uri="{BB962C8B-B14F-4D97-AF65-F5344CB8AC3E}">
        <p14:creationId xmlns:p14="http://schemas.microsoft.com/office/powerpoint/2010/main" val="153485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ここでは，「今、求められる力」について考えていきましょう！</a:t>
            </a:r>
            <a:endParaRPr kumimoji="1" lang="en-US" altLang="ja-JP" dirty="0" smtClean="0"/>
          </a:p>
          <a:p>
            <a:endParaRPr kumimoji="1" lang="en-US" altLang="ja-JP" dirty="0" smtClean="0"/>
          </a:p>
          <a:p>
            <a:r>
              <a:rPr kumimoji="1" lang="ja-JP" altLang="en-US" dirty="0" smtClean="0"/>
              <a:t>先ほど，「科学的能力を開発する目的」について，それぞれイメージしてもらいました。想像できた人とそうでない人がいると思いますが・・・</a:t>
            </a:r>
            <a:endParaRPr kumimoji="1" lang="en-US" altLang="ja-JP" dirty="0" smtClean="0"/>
          </a:p>
          <a:p>
            <a:endParaRPr kumimoji="1" lang="en-US" altLang="ja-JP" dirty="0" smtClean="0"/>
          </a:p>
          <a:p>
            <a:r>
              <a:rPr kumimoji="1" lang="ja-JP" altLang="en-US" dirty="0" smtClean="0"/>
              <a:t>まずは，「今，どんな力が求められているのか？」について，少し時間をとって，考えてみましょう！</a:t>
            </a:r>
            <a:endParaRPr kumimoji="1" lang="en-US" altLang="ja-JP" dirty="0" smtClean="0"/>
          </a:p>
          <a:p>
            <a:endParaRPr kumimoji="1" lang="en-US" altLang="ja-JP" dirty="0" smtClean="0"/>
          </a:p>
          <a:p>
            <a:r>
              <a:rPr kumimoji="1" lang="ja-JP" altLang="en-US" dirty="0" smtClean="0"/>
              <a:t>では、ここに「これからの日本の人口推移」示しています。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51344F2-246D-4CA6-920C-D56A4A913772}" type="slidenum">
              <a:rPr kumimoji="1" lang="ja-JP" altLang="en-US" smtClean="0"/>
              <a:t>3</a:t>
            </a:fld>
            <a:endParaRPr kumimoji="1" lang="ja-JP" altLang="en-US"/>
          </a:p>
        </p:txBody>
      </p:sp>
    </p:spTree>
    <p:extLst>
      <p:ext uri="{BB962C8B-B14F-4D97-AF65-F5344CB8AC3E}">
        <p14:creationId xmlns:p14="http://schemas.microsoft.com/office/powerpoint/2010/main" val="344344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1724896906"/>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smtClean="0"/>
              <a:t>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42187529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1882031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98024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5414232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1586298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smtClean="0"/>
              <a:t>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smtClean="0"/>
              <a:t>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smtClean="0"/>
              <a:t>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9945133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534233704"/>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50697221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64745712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65598344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1415522011"/>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524781555"/>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3698166267"/>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503731235"/>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489257457"/>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C705C2-0EFF-4B0D-89F2-B67978AC6C11}" type="datetimeFigureOut">
              <a:rPr kumimoji="1" lang="ja-JP" altLang="en-US" smtClean="0"/>
              <a:t>2017/9/5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1386371003"/>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C705C2-0EFF-4B0D-89F2-B67978AC6C11}" type="datetimeFigureOut">
              <a:rPr kumimoji="1" lang="ja-JP" altLang="en-US" smtClean="0"/>
              <a:t>2017/9/5</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4373FD-1D83-43A4-9530-4D7823B4F232}" type="slidenum">
              <a:rPr kumimoji="1" lang="ja-JP" altLang="en-US" smtClean="0"/>
              <a:t>‹#›</a:t>
            </a:fld>
            <a:endParaRPr kumimoji="1" lang="ja-JP" altLang="en-US"/>
          </a:p>
        </p:txBody>
      </p:sp>
    </p:spTree>
    <p:extLst>
      <p:ext uri="{BB962C8B-B14F-4D97-AF65-F5344CB8AC3E}">
        <p14:creationId xmlns:p14="http://schemas.microsoft.com/office/powerpoint/2010/main" val="260746591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684" y="908687"/>
            <a:ext cx="7736116" cy="3509097"/>
          </a:xfrm>
        </p:spPr>
        <p:txBody>
          <a:bodyPr>
            <a:normAutofit/>
          </a:bodyPr>
          <a:lstStyle/>
          <a:p>
            <a:pPr algn="ctr">
              <a:lnSpc>
                <a:spcPct val="150000"/>
              </a:lnSpc>
            </a:pPr>
            <a:r>
              <a:rPr lang="ja-JP" altLang="en-US" dirty="0" smtClean="0">
                <a:latin typeface="AR P丸ゴシック体E" panose="020F0900000000000000" pitchFamily="50" charset="-128"/>
                <a:ea typeface="AR P丸ゴシック体E" panose="020F0900000000000000" pitchFamily="50" charset="-128"/>
              </a:rPr>
              <a:t>１年</a:t>
            </a:r>
            <a:r>
              <a:rPr lang="ja-JP" altLang="en-US" dirty="0" smtClean="0">
                <a:latin typeface="AR P丸ゴシック体E" panose="020F0900000000000000" pitchFamily="50" charset="-128"/>
                <a:ea typeface="AR P丸ゴシック体E" panose="020F0900000000000000" pitchFamily="50" charset="-128"/>
              </a:rPr>
              <a:t>理数科</a:t>
            </a:r>
            <a:r>
              <a:rPr lang="en-US" altLang="ja-JP" dirty="0" smtClean="0">
                <a:latin typeface="AR P丸ゴシック体E" panose="020F0900000000000000" pitchFamily="50" charset="-128"/>
                <a:ea typeface="AR P丸ゴシック体E" panose="020F0900000000000000" pitchFamily="50" charset="-128"/>
              </a:rPr>
              <a:t/>
            </a:r>
            <a:br>
              <a:rPr lang="en-US" altLang="ja-JP" dirty="0" smtClean="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科学的能力開発</a:t>
            </a:r>
            <a:r>
              <a:rPr lang="ja-JP" altLang="en-US" dirty="0" smtClean="0">
                <a:latin typeface="AR P丸ゴシック体E" panose="020F0900000000000000" pitchFamily="50" charset="-128"/>
                <a:ea typeface="AR P丸ゴシック体E" panose="020F0900000000000000" pitchFamily="50" charset="-128"/>
              </a:rPr>
              <a:t>ゼミ</a:t>
            </a:r>
            <a:r>
              <a:rPr lang="en-US" altLang="ja-JP" dirty="0" smtClean="0">
                <a:latin typeface="AR P丸ゴシック体E" panose="020F0900000000000000" pitchFamily="50" charset="-128"/>
                <a:ea typeface="AR P丸ゴシック体E" panose="020F0900000000000000" pitchFamily="50" charset="-128"/>
              </a:rPr>
              <a:t/>
            </a:r>
            <a:br>
              <a:rPr lang="en-US" altLang="ja-JP" dirty="0" smtClean="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化学</a:t>
            </a:r>
            <a:r>
              <a:rPr lang="ja-JP" altLang="en-US" dirty="0" smtClean="0">
                <a:latin typeface="AR P丸ゴシック体E" panose="020F0900000000000000" pitchFamily="50" charset="-128"/>
                <a:ea typeface="AR P丸ゴシック体E" panose="020F0900000000000000" pitchFamily="50" charset="-128"/>
              </a:rPr>
              <a:t>・地学編</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3" name="サブタイトル 2"/>
          <p:cNvSpPr>
            <a:spLocks noGrp="1"/>
          </p:cNvSpPr>
          <p:nvPr>
            <p:ph type="subTitle" idx="1"/>
          </p:nvPr>
        </p:nvSpPr>
        <p:spPr>
          <a:xfrm>
            <a:off x="5386464" y="4967240"/>
            <a:ext cx="2741536" cy="1186817"/>
          </a:xfrm>
        </p:spPr>
        <p:txBody>
          <a:bodyPr>
            <a:noAutofit/>
          </a:bodyPr>
          <a:lstStyle/>
          <a:p>
            <a:r>
              <a:rPr kumimoji="1" lang="ja-JP" altLang="en-US" sz="2400" dirty="0" smtClean="0">
                <a:solidFill>
                  <a:schemeClr val="tx1"/>
                </a:solidFill>
                <a:latin typeface="AR P丸ゴシック体E" panose="020F0900000000000000" pitchFamily="50" charset="-128"/>
                <a:ea typeface="AR P丸ゴシック体E" panose="020F0900000000000000" pitchFamily="50" charset="-128"/>
              </a:rPr>
              <a:t>・アセチレンの燃焼</a:t>
            </a:r>
            <a:endParaRPr kumimoji="1"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・ロウソクの科学</a:t>
            </a:r>
            <a:endParaRPr kumimoji="1" lang="ja-JP" altLang="en-US" sz="2400" dirty="0">
              <a:solidFill>
                <a:schemeClr val="tx1"/>
              </a:solidFill>
              <a:latin typeface="AR P丸ゴシック体E" panose="020F0900000000000000" pitchFamily="50" charset="-128"/>
              <a:ea typeface="AR P丸ゴシック体E" panose="020F0900000000000000" pitchFamily="50" charset="-128"/>
            </a:endParaRPr>
          </a:p>
        </p:txBody>
      </p:sp>
      <p:pic>
        <p:nvPicPr>
          <p:cNvPr id="1028" name="Picture 4" descr="研究12-三角フラスコ 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737" y="4639912"/>
            <a:ext cx="916141" cy="1514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研究17-ビーカー 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700" y="4865640"/>
            <a:ext cx="1090451" cy="1273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4.bp.blogspot.com/-FEPdqZ-LdCA/UZM45QKHZEI/AAAAAAAASO8/u66ImGdeNOo/s800/candle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5483" y="4006596"/>
            <a:ext cx="799717" cy="213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609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AR P丸ゴシック体E" panose="020F0900000000000000" pitchFamily="50" charset="-128"/>
                <a:ea typeface="AR P丸ゴシック体E" panose="020F0900000000000000" pitchFamily="50" charset="-128"/>
              </a:rPr>
              <a:t>気体反応の法則，アボガドロの法則</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idx="1"/>
          </p:nvPr>
        </p:nvSpPr>
        <p:spPr>
          <a:xfrm>
            <a:off x="838200" y="1983887"/>
            <a:ext cx="10515600" cy="4351338"/>
          </a:xfrm>
        </p:spPr>
        <p:txBody>
          <a:bodyPr/>
          <a:lstStyle/>
          <a:p>
            <a:r>
              <a:rPr kumimoji="1" lang="ja-JP" altLang="en-US" b="1" dirty="0" smtClean="0">
                <a:solidFill>
                  <a:srgbClr val="FFFF00"/>
                </a:solidFill>
                <a:latin typeface="AR P丸ゴシック体E" panose="020F0900000000000000" pitchFamily="50" charset="-128"/>
                <a:ea typeface="AR P丸ゴシック体E" panose="020F0900000000000000" pitchFamily="50" charset="-128"/>
              </a:rPr>
              <a:t>気体反応の法則</a:t>
            </a:r>
            <a:endParaRPr kumimoji="1" lang="en-US" altLang="ja-JP" b="1" dirty="0" smtClean="0">
              <a:solidFill>
                <a:srgbClr val="FFFF00"/>
              </a:solidFill>
              <a:latin typeface="AR P丸ゴシック体E" panose="020F0900000000000000" pitchFamily="50" charset="-128"/>
              <a:ea typeface="AR P丸ゴシック体E" panose="020F0900000000000000" pitchFamily="50" charset="-128"/>
            </a:endParaRPr>
          </a:p>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気体どうしが反応する場合、それら気体の体積には簡単な整数比が成り立つ。</a:t>
            </a:r>
            <a:endParaRPr lang="en-US" altLang="ja-JP" dirty="0">
              <a:latin typeface="AR P丸ゴシック体E" panose="020F0900000000000000" pitchFamily="50" charset="-128"/>
              <a:ea typeface="AR P丸ゴシック体E" panose="020F0900000000000000" pitchFamily="50" charset="-128"/>
            </a:endParaRPr>
          </a:p>
          <a:p>
            <a:pPr marL="0" indent="0">
              <a:buNone/>
            </a:pPr>
            <a:endParaRPr lang="en-US" altLang="ja-JP" dirty="0">
              <a:latin typeface="AR P丸ゴシック体E" panose="020F0900000000000000" pitchFamily="50" charset="-128"/>
              <a:ea typeface="AR P丸ゴシック体E" panose="020F0900000000000000" pitchFamily="50" charset="-128"/>
            </a:endParaRPr>
          </a:p>
          <a:p>
            <a:r>
              <a:rPr kumimoji="1" lang="ja-JP" altLang="en-US" b="1" dirty="0" smtClean="0">
                <a:solidFill>
                  <a:srgbClr val="FFFF00"/>
                </a:solidFill>
                <a:latin typeface="AR P丸ゴシック体E" panose="020F0900000000000000" pitchFamily="50" charset="-128"/>
                <a:ea typeface="AR P丸ゴシック体E" panose="020F0900000000000000" pitchFamily="50" charset="-128"/>
              </a:rPr>
              <a:t>アボガドロの法則</a:t>
            </a:r>
            <a:endParaRPr kumimoji="1" lang="en-US" altLang="ja-JP" b="1" dirty="0" smtClean="0">
              <a:solidFill>
                <a:srgbClr val="FFFF00"/>
              </a:solidFill>
              <a:latin typeface="AR P丸ゴシック体E" panose="020F0900000000000000" pitchFamily="50" charset="-128"/>
              <a:ea typeface="AR P丸ゴシック体E" panose="020F0900000000000000" pitchFamily="50" charset="-128"/>
            </a:endParaRPr>
          </a:p>
          <a:p>
            <a:pPr marL="0" indent="0">
              <a:buNone/>
            </a:pPr>
            <a:r>
              <a:rPr lang="ja-JP" altLang="en-US" sz="2400" dirty="0" smtClean="0">
                <a:latin typeface="AR P丸ゴシック体E" panose="020F0900000000000000" pitchFamily="50" charset="-128"/>
                <a:ea typeface="AR P丸ゴシック体E" panose="020F0900000000000000" pitchFamily="50" charset="-128"/>
              </a:rPr>
              <a:t>　同温・同圧のもとで同じ体積の気体には，気体の種類によらず，同じ数の分子が含まれている。</a:t>
            </a:r>
            <a:endParaRPr lang="en-US" altLang="ja-JP" sz="2400" dirty="0" smtClean="0">
              <a:latin typeface="AR P丸ゴシック体E" panose="020F0900000000000000" pitchFamily="50" charset="-128"/>
              <a:ea typeface="AR P丸ゴシック体E" panose="020F0900000000000000" pitchFamily="50" charset="-128"/>
            </a:endParaRPr>
          </a:p>
          <a:p>
            <a:pPr marL="0" indent="0">
              <a:buNone/>
            </a:pPr>
            <a:r>
              <a:rPr kumimoji="1" lang="ja-JP" altLang="en-US" sz="2400" dirty="0" smtClean="0"/>
              <a:t>　</a:t>
            </a:r>
            <a:endParaRPr kumimoji="1" lang="ja-JP" altLang="en-US" sz="2400" dirty="0"/>
          </a:p>
        </p:txBody>
      </p:sp>
      <p:grpSp>
        <p:nvGrpSpPr>
          <p:cNvPr id="10" name="グループ化 9"/>
          <p:cNvGrpSpPr/>
          <p:nvPr/>
        </p:nvGrpSpPr>
        <p:grpSpPr>
          <a:xfrm>
            <a:off x="1352614" y="5351158"/>
            <a:ext cx="2303584" cy="1195754"/>
            <a:chOff x="2989385" y="5275385"/>
            <a:chExt cx="2303584" cy="1195754"/>
          </a:xfrm>
          <a:noFill/>
        </p:grpSpPr>
        <p:sp>
          <p:nvSpPr>
            <p:cNvPr id="4" name="雲 3"/>
            <p:cNvSpPr/>
            <p:nvPr/>
          </p:nvSpPr>
          <p:spPr>
            <a:xfrm>
              <a:off x="2989385" y="5275385"/>
              <a:ext cx="2303584" cy="119575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08393" y="5526020"/>
              <a:ext cx="641522" cy="584775"/>
            </a:xfrm>
            <a:prstGeom prst="rect">
              <a:avLst/>
            </a:prstGeom>
            <a:grpFill/>
            <a:ln>
              <a:noFill/>
            </a:ln>
          </p:spPr>
          <p:txBody>
            <a:bodyPr wrap="none" rtlCol="0">
              <a:spAutoFit/>
            </a:bodyPr>
            <a:lstStyle/>
            <a:p>
              <a:r>
                <a:rPr kumimoji="1" lang="en-US" altLang="ja-JP" sz="3200" dirty="0" smtClean="0">
                  <a:solidFill>
                    <a:srgbClr val="FFFF00"/>
                  </a:solidFill>
                </a:rPr>
                <a:t>O</a:t>
              </a:r>
              <a:r>
                <a:rPr kumimoji="1" lang="en-US" altLang="ja-JP" sz="2000" dirty="0" smtClean="0">
                  <a:solidFill>
                    <a:srgbClr val="FFFF00"/>
                  </a:solidFill>
                </a:rPr>
                <a:t>2</a:t>
              </a:r>
              <a:endParaRPr kumimoji="1" lang="ja-JP" altLang="en-US" sz="2000" dirty="0">
                <a:solidFill>
                  <a:srgbClr val="FFFF00"/>
                </a:solidFill>
              </a:endParaRPr>
            </a:p>
          </p:txBody>
        </p:sp>
      </p:grpSp>
      <p:grpSp>
        <p:nvGrpSpPr>
          <p:cNvPr id="9" name="グループ化 8"/>
          <p:cNvGrpSpPr/>
          <p:nvPr/>
        </p:nvGrpSpPr>
        <p:grpSpPr>
          <a:xfrm>
            <a:off x="4188764" y="5296303"/>
            <a:ext cx="2303584" cy="1195754"/>
            <a:chOff x="7444154" y="5275385"/>
            <a:chExt cx="2303584" cy="1195754"/>
          </a:xfrm>
          <a:noFill/>
        </p:grpSpPr>
        <p:sp>
          <p:nvSpPr>
            <p:cNvPr id="5" name="雲 4"/>
            <p:cNvSpPr/>
            <p:nvPr/>
          </p:nvSpPr>
          <p:spPr>
            <a:xfrm>
              <a:off x="7444154" y="5275385"/>
              <a:ext cx="2303584" cy="119575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194426" y="5526020"/>
              <a:ext cx="889987" cy="584775"/>
            </a:xfrm>
            <a:prstGeom prst="rect">
              <a:avLst/>
            </a:prstGeom>
            <a:grpFill/>
            <a:ln>
              <a:noFill/>
            </a:ln>
          </p:spPr>
          <p:txBody>
            <a:bodyPr wrap="none" rtlCol="0">
              <a:spAutoFit/>
            </a:bodyPr>
            <a:lstStyle/>
            <a:p>
              <a:r>
                <a:rPr kumimoji="1" lang="en-US" altLang="ja-JP" sz="3200" dirty="0" smtClean="0">
                  <a:solidFill>
                    <a:srgbClr val="FFFF00"/>
                  </a:solidFill>
                </a:rPr>
                <a:t>CO</a:t>
              </a:r>
              <a:r>
                <a:rPr kumimoji="1" lang="en-US" altLang="ja-JP" sz="2000" dirty="0" smtClean="0">
                  <a:solidFill>
                    <a:srgbClr val="FFFF00"/>
                  </a:solidFill>
                </a:rPr>
                <a:t>2</a:t>
              </a:r>
              <a:endParaRPr kumimoji="1" lang="ja-JP" altLang="en-US" sz="2000" dirty="0">
                <a:solidFill>
                  <a:srgbClr val="FFFF00"/>
                </a:solidFill>
              </a:endParaRPr>
            </a:p>
          </p:txBody>
        </p:sp>
      </p:grpSp>
      <mc:AlternateContent xmlns:mc="http://schemas.openxmlformats.org/markup-compatibility/2006">
        <mc:Choice xmlns:a14="http://schemas.microsoft.com/office/drawing/2010/main" Requires="a14">
          <p:sp>
            <p:nvSpPr>
              <p:cNvPr id="8" name="テキスト ボックス 7"/>
              <p:cNvSpPr txBox="1"/>
              <p:nvPr/>
            </p:nvSpPr>
            <p:spPr>
              <a:xfrm>
                <a:off x="7024914" y="5526019"/>
                <a:ext cx="4542972" cy="584775"/>
              </a:xfrm>
              <a:prstGeom prst="rect">
                <a:avLst/>
              </a:prstGeom>
              <a:noFill/>
            </p:spPr>
            <p:txBody>
              <a:bodyPr wrap="square" rtlCol="0">
                <a:spAutoFit/>
              </a:bodyPr>
              <a:lstStyle/>
              <a:p>
                <a:r>
                  <a:rPr kumimoji="1" lang="en-US" altLang="ja-JP" sz="3200" dirty="0" smtClean="0">
                    <a:latin typeface="AR P丸ゴシック体E" panose="020F0900000000000000" pitchFamily="50" charset="-128"/>
                    <a:ea typeface="AR P丸ゴシック体E" panose="020F0900000000000000" pitchFamily="50" charset="-128"/>
                  </a:rPr>
                  <a:t>22.4 L = 6.0×</a:t>
                </a:r>
                <a14:m>
                  <m:oMath xmlns:m="http://schemas.openxmlformats.org/officeDocument/2006/math">
                    <m:sSup>
                      <m:sSupPr>
                        <m:ctrlPr>
                          <a:rPr kumimoji="1" lang="en-US" altLang="ja-JP" sz="3200" i="1" dirty="0" smtClean="0">
                            <a:latin typeface="Cambria Math" panose="02040503050406030204" pitchFamily="18" charset="0"/>
                          </a:rPr>
                        </m:ctrlPr>
                      </m:sSupPr>
                      <m:e>
                        <m:r>
                          <a:rPr kumimoji="1" lang="en-US" altLang="ja-JP" sz="3200" b="0" i="1" dirty="0" smtClean="0">
                            <a:latin typeface="Cambria Math" panose="02040503050406030204" pitchFamily="18" charset="0"/>
                          </a:rPr>
                          <m:t>10</m:t>
                        </m:r>
                      </m:e>
                      <m:sup>
                        <m:r>
                          <a:rPr kumimoji="1" lang="en-US" altLang="ja-JP" sz="3200" b="0" i="0" dirty="0" smtClean="0">
                            <a:latin typeface="Cambria Math" panose="02040503050406030204" pitchFamily="18" charset="0"/>
                          </a:rPr>
                          <m:t>23</m:t>
                        </m:r>
                      </m:sup>
                    </m:sSup>
                    <m:r>
                      <a:rPr lang="ja-JP" altLang="en-US" sz="3200" i="1" dirty="0">
                        <a:latin typeface="Cambria Math" panose="02040503050406030204" pitchFamily="18" charset="0"/>
                      </a:rPr>
                      <m:t>個</m:t>
                    </m:r>
                  </m:oMath>
                </a14:m>
                <a:endParaRPr kumimoji="1" lang="ja-JP" altLang="en-US" sz="3200" dirty="0">
                  <a:latin typeface="AR P丸ゴシック体E" panose="020F0900000000000000" pitchFamily="50" charset="-128"/>
                  <a:ea typeface="AR P丸ゴシック体E" panose="020F0900000000000000" pitchFamily="50" charset="-128"/>
                </a:endParaRPr>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7024914" y="5526019"/>
                <a:ext cx="4542972" cy="584775"/>
              </a:xfrm>
              <a:prstGeom prst="rect">
                <a:avLst/>
              </a:prstGeom>
              <a:blipFill rotWithShape="0">
                <a:blip r:embed="rId2"/>
                <a:stretch>
                  <a:fillRect l="-3351" t="-12500"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257348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雲 1"/>
          <p:cNvSpPr/>
          <p:nvPr/>
        </p:nvSpPr>
        <p:spPr>
          <a:xfrm>
            <a:off x="984738" y="1107830"/>
            <a:ext cx="5117124" cy="2558559"/>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科学的な能力とは？</a:t>
            </a:r>
            <a:endParaRPr kumimoji="1" lang="ja-JP" altLang="en-US" sz="2800" dirty="0">
              <a:solidFill>
                <a:schemeClr val="bg1"/>
              </a:solidFill>
            </a:endParaRPr>
          </a:p>
        </p:txBody>
      </p:sp>
      <p:sp>
        <p:nvSpPr>
          <p:cNvPr id="3" name="雲 2"/>
          <p:cNvSpPr/>
          <p:nvPr/>
        </p:nvSpPr>
        <p:spPr>
          <a:xfrm>
            <a:off x="2696307" y="4000497"/>
            <a:ext cx="4718539" cy="2664072"/>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科学的能力を</a:t>
            </a:r>
            <a:r>
              <a:rPr lang="ja-JP" altLang="en-US" sz="2800" dirty="0">
                <a:solidFill>
                  <a:schemeClr val="bg1"/>
                </a:solidFill>
              </a:rPr>
              <a:t>開発</a:t>
            </a:r>
            <a:r>
              <a:rPr lang="ja-JP" altLang="en-US" sz="2800" dirty="0" smtClean="0">
                <a:solidFill>
                  <a:schemeClr val="bg1"/>
                </a:solidFill>
              </a:rPr>
              <a:t>する目的とは</a:t>
            </a:r>
            <a:r>
              <a:rPr kumimoji="1" lang="ja-JP" altLang="en-US" sz="2800" dirty="0" smtClean="0">
                <a:solidFill>
                  <a:schemeClr val="bg1"/>
                </a:solidFill>
              </a:rPr>
              <a:t>？</a:t>
            </a:r>
            <a:endParaRPr kumimoji="1" lang="ja-JP" altLang="en-US" sz="2800" dirty="0">
              <a:solidFill>
                <a:schemeClr val="bg1"/>
              </a:solidFill>
            </a:endParaRPr>
          </a:p>
        </p:txBody>
      </p:sp>
      <p:sp>
        <p:nvSpPr>
          <p:cNvPr id="4" name="雲 3"/>
          <p:cNvSpPr/>
          <p:nvPr/>
        </p:nvSpPr>
        <p:spPr>
          <a:xfrm>
            <a:off x="7215552" y="1389185"/>
            <a:ext cx="4460633" cy="2611312"/>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rPr>
              <a:t>科学，</a:t>
            </a:r>
            <a:r>
              <a:rPr kumimoji="1" lang="ja-JP" altLang="en-US" sz="2800" dirty="0" smtClean="0">
                <a:solidFill>
                  <a:schemeClr val="bg1"/>
                </a:solidFill>
              </a:rPr>
              <a:t>化学とは？</a:t>
            </a:r>
            <a:endParaRPr kumimoji="1" lang="ja-JP" altLang="en-US" sz="2800" dirty="0">
              <a:solidFill>
                <a:schemeClr val="bg1"/>
              </a:solidFill>
            </a:endParaRPr>
          </a:p>
        </p:txBody>
      </p:sp>
    </p:spTree>
    <p:extLst>
      <p:ext uri="{BB962C8B-B14F-4D97-AF65-F5344CB8AC3E}">
        <p14:creationId xmlns:p14="http://schemas.microsoft.com/office/powerpoint/2010/main" val="1020754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今、求められる力とは？</a:t>
            </a:r>
            <a:endParaRPr kumimoji="1" lang="ja-JP" altLang="en-US" dirty="0"/>
          </a:p>
        </p:txBody>
      </p:sp>
      <p:sp>
        <p:nvSpPr>
          <p:cNvPr id="3" name="コンテンツ プレースホルダー 2"/>
          <p:cNvSpPr>
            <a:spLocks noGrp="1"/>
          </p:cNvSpPr>
          <p:nvPr>
            <p:ph idx="1"/>
          </p:nvPr>
        </p:nvSpPr>
        <p:spPr>
          <a:xfrm>
            <a:off x="838200" y="1683956"/>
            <a:ext cx="10515600" cy="3480471"/>
          </a:xfrm>
          <a:ln>
            <a:solidFill>
              <a:schemeClr val="tx1"/>
            </a:solidFill>
          </a:ln>
        </p:spPr>
        <p:txBody>
          <a:bodyPr>
            <a:normAutofit fontScale="92500" lnSpcReduction="10000"/>
          </a:bodyPr>
          <a:lstStyle/>
          <a:p>
            <a:r>
              <a:rPr kumimoji="1" lang="ja-JP" altLang="en-US" dirty="0" smtClean="0"/>
              <a:t>日本の人口</a:t>
            </a:r>
            <a:endParaRPr kumimoji="1" lang="en-US" altLang="ja-JP" dirty="0" smtClean="0"/>
          </a:p>
          <a:p>
            <a:pPr marL="0" indent="0">
              <a:buNone/>
            </a:pPr>
            <a:r>
              <a:rPr lang="ja-JP" altLang="en-US" dirty="0" smtClean="0"/>
              <a:t>２０６０年には総人口が</a:t>
            </a:r>
            <a:r>
              <a:rPr lang="ja-JP" altLang="en-US" dirty="0" smtClean="0">
                <a:solidFill>
                  <a:srgbClr val="FFFF00"/>
                </a:solidFill>
              </a:rPr>
              <a:t>９０００万人</a:t>
            </a:r>
            <a:r>
              <a:rPr lang="ja-JP" altLang="en-US" dirty="0" smtClean="0"/>
              <a:t>を割り込み、高齢化率（６５歳以上人口割合）は</a:t>
            </a:r>
            <a:r>
              <a:rPr lang="ja-JP" altLang="en-US" dirty="0" smtClean="0">
                <a:solidFill>
                  <a:srgbClr val="FFFF00"/>
                </a:solidFill>
              </a:rPr>
              <a:t>４０％</a:t>
            </a:r>
            <a:r>
              <a:rPr lang="ja-JP" altLang="en-US" dirty="0" smtClean="0"/>
              <a:t>近い水準になる。　</a:t>
            </a:r>
            <a:r>
              <a:rPr lang="en-US" altLang="ja-JP" sz="2400" dirty="0" smtClean="0"/>
              <a:t>【</a:t>
            </a:r>
            <a:r>
              <a:rPr lang="ja-JP" altLang="en-US" sz="2400" dirty="0" smtClean="0"/>
              <a:t>厚生労働省資料参照</a:t>
            </a:r>
            <a:r>
              <a:rPr lang="en-US" altLang="ja-JP" sz="2400" dirty="0" smtClean="0"/>
              <a:t>】</a:t>
            </a:r>
          </a:p>
          <a:p>
            <a:pPr marL="0" indent="0">
              <a:buNone/>
            </a:pPr>
            <a:endParaRPr lang="en-US" altLang="ja-JP" dirty="0"/>
          </a:p>
          <a:p>
            <a:r>
              <a:rPr kumimoji="1" lang="ja-JP" altLang="en-US" dirty="0" smtClean="0"/>
              <a:t>職業の自動化</a:t>
            </a:r>
            <a:endParaRPr kumimoji="1" lang="en-US" altLang="ja-JP" dirty="0" smtClean="0"/>
          </a:p>
          <a:p>
            <a:pPr marL="0" indent="0">
              <a:buNone/>
            </a:pPr>
            <a:r>
              <a:rPr lang="ja-JP" altLang="en-US" dirty="0" smtClean="0"/>
              <a:t>今後１０～２０年で</a:t>
            </a:r>
            <a:r>
              <a:rPr lang="ja-JP" altLang="en-US" dirty="0" smtClean="0">
                <a:solidFill>
                  <a:srgbClr val="FFFF00"/>
                </a:solidFill>
              </a:rPr>
              <a:t>４７％</a:t>
            </a:r>
            <a:r>
              <a:rPr lang="ja-JP" altLang="en-US" dirty="0" smtClean="0"/>
              <a:t>の仕事が機械に取って代わる。</a:t>
            </a:r>
            <a:endParaRPr kumimoji="1" lang="en-US" altLang="ja-JP" dirty="0" smtClean="0"/>
          </a:p>
          <a:p>
            <a:pPr marL="0" indent="0">
              <a:buNone/>
            </a:pPr>
            <a:r>
              <a:rPr lang="en-US" altLang="ja-JP" sz="2400" dirty="0" smtClean="0"/>
              <a:t>【</a:t>
            </a:r>
            <a:r>
              <a:rPr lang="ja-JP" altLang="en-US" sz="2400" dirty="0" smtClean="0"/>
              <a:t>イギリス　オックスフォード大学　マイケル・Ａ・オズボーン准教授</a:t>
            </a:r>
            <a:r>
              <a:rPr lang="en-US" altLang="ja-JP" sz="2400" dirty="0" smtClean="0"/>
              <a:t>】</a:t>
            </a:r>
            <a:endParaRPr lang="en-US" altLang="ja-JP" sz="2400" dirty="0"/>
          </a:p>
          <a:p>
            <a:pPr marL="0" indent="0">
              <a:buNone/>
            </a:pPr>
            <a:endParaRPr kumimoji="1" lang="en-US" altLang="ja-JP" dirty="0" smtClean="0"/>
          </a:p>
          <a:p>
            <a:pPr marL="0" indent="0">
              <a:buNone/>
            </a:pPr>
            <a:endParaRPr kumimoji="1" lang="ja-JP" altLang="en-US" dirty="0"/>
          </a:p>
        </p:txBody>
      </p:sp>
      <p:sp>
        <p:nvSpPr>
          <p:cNvPr id="4" name="下矢印 3"/>
          <p:cNvSpPr/>
          <p:nvPr/>
        </p:nvSpPr>
        <p:spPr>
          <a:xfrm>
            <a:off x="5458496" y="5112330"/>
            <a:ext cx="1275008" cy="5022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488028" y="5666122"/>
            <a:ext cx="5215944" cy="646331"/>
          </a:xfrm>
          <a:prstGeom prst="rect">
            <a:avLst/>
          </a:prstGeom>
          <a:noFill/>
        </p:spPr>
        <p:txBody>
          <a:bodyPr wrap="square" rtlCol="0">
            <a:spAutoFit/>
          </a:bodyPr>
          <a:lstStyle/>
          <a:p>
            <a:r>
              <a:rPr kumimoji="1" lang="ja-JP" altLang="en-US" sz="3600" dirty="0" smtClean="0">
                <a:solidFill>
                  <a:srgbClr val="FFFF00"/>
                </a:solidFill>
              </a:rPr>
              <a:t>厳しく、変化の激しい社会</a:t>
            </a:r>
            <a:endParaRPr kumimoji="1" lang="ja-JP" altLang="en-US" sz="3600" dirty="0">
              <a:solidFill>
                <a:srgbClr val="FFFF00"/>
              </a:solidFill>
            </a:endParaRPr>
          </a:p>
        </p:txBody>
      </p:sp>
    </p:spTree>
    <p:extLst>
      <p:ext uri="{BB962C8B-B14F-4D97-AF65-F5344CB8AC3E}">
        <p14:creationId xmlns:p14="http://schemas.microsoft.com/office/powerpoint/2010/main" val="563645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雲形吹き出し 6"/>
          <p:cNvSpPr/>
          <p:nvPr/>
        </p:nvSpPr>
        <p:spPr>
          <a:xfrm rot="267237">
            <a:off x="3307643" y="1388534"/>
            <a:ext cx="7111999" cy="3725333"/>
          </a:xfrm>
          <a:prstGeom prst="cloudCallout">
            <a:avLst>
              <a:gd name="adj1" fmla="val -51557"/>
              <a:gd name="adj2" fmla="val 3876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lang="ja-JP" altLang="en-US" dirty="0" smtClean="0"/>
              <a:t>能力開発ゼミで身に</a:t>
            </a:r>
            <a:r>
              <a:rPr lang="ja-JP" altLang="en-US" dirty="0"/>
              <a:t>つ</a:t>
            </a:r>
            <a:r>
              <a:rPr lang="ja-JP" altLang="en-US" dirty="0" smtClean="0"/>
              <a:t>けてほしい力</a:t>
            </a:r>
            <a:endParaRPr kumimoji="1" lang="ja-JP" altLang="en-US" dirty="0"/>
          </a:p>
        </p:txBody>
      </p:sp>
      <p:sp>
        <p:nvSpPr>
          <p:cNvPr id="3" name="コンテンツ プレースホルダー 2"/>
          <p:cNvSpPr>
            <a:spLocks noGrp="1"/>
          </p:cNvSpPr>
          <p:nvPr>
            <p:ph idx="1"/>
          </p:nvPr>
        </p:nvSpPr>
        <p:spPr>
          <a:xfrm>
            <a:off x="3939820" y="2201884"/>
            <a:ext cx="6382515" cy="2231220"/>
          </a:xfrm>
        </p:spPr>
        <p:txBody>
          <a:bodyPr>
            <a:normAutofit/>
          </a:bodyPr>
          <a:lstStyle/>
          <a:p>
            <a:pPr marL="0" indent="0">
              <a:buNone/>
            </a:pPr>
            <a:r>
              <a:rPr kumimoji="1" lang="ja-JP" altLang="en-US" dirty="0" smtClean="0"/>
              <a:t>“課題解決能力”</a:t>
            </a:r>
            <a:endParaRPr kumimoji="1" lang="en-US" altLang="ja-JP" dirty="0" smtClean="0"/>
          </a:p>
          <a:p>
            <a:pPr marL="0" indent="0">
              <a:buNone/>
            </a:pPr>
            <a:endParaRPr lang="en-US" altLang="ja-JP" dirty="0"/>
          </a:p>
          <a:p>
            <a:pPr marL="0" indent="0">
              <a:buNone/>
            </a:pPr>
            <a:r>
              <a:rPr kumimoji="1" lang="ja-JP" altLang="en-US" dirty="0" smtClean="0"/>
              <a:t>　①　</a:t>
            </a:r>
            <a:r>
              <a:rPr kumimoji="1" lang="ja-JP" altLang="en-US" dirty="0" smtClean="0">
                <a:solidFill>
                  <a:srgbClr val="FFFF00"/>
                </a:solidFill>
              </a:rPr>
              <a:t>論理的思考力</a:t>
            </a:r>
            <a:endParaRPr kumimoji="1" lang="en-US" altLang="ja-JP" dirty="0" smtClean="0">
              <a:solidFill>
                <a:srgbClr val="FFFF00"/>
              </a:solidFill>
            </a:endParaRPr>
          </a:p>
          <a:p>
            <a:pPr marL="0" indent="0">
              <a:buNone/>
            </a:pPr>
            <a:r>
              <a:rPr lang="ja-JP" altLang="en-US" dirty="0"/>
              <a:t>　</a:t>
            </a:r>
            <a:r>
              <a:rPr lang="ja-JP" altLang="en-US" dirty="0" smtClean="0"/>
              <a:t>②　科学的な</a:t>
            </a:r>
            <a:r>
              <a:rPr lang="ja-JP" altLang="en-US" dirty="0" smtClean="0">
                <a:solidFill>
                  <a:srgbClr val="FFFF00"/>
                </a:solidFill>
              </a:rPr>
              <a:t>創造力</a:t>
            </a:r>
            <a:r>
              <a:rPr lang="ja-JP" altLang="en-US" dirty="0" smtClean="0"/>
              <a:t>，</a:t>
            </a:r>
            <a:r>
              <a:rPr lang="ja-JP" altLang="en-US" dirty="0" smtClean="0">
                <a:solidFill>
                  <a:srgbClr val="FFFF00"/>
                </a:solidFill>
              </a:rPr>
              <a:t>独創力</a:t>
            </a:r>
            <a:r>
              <a:rPr lang="ja-JP" altLang="en-US" dirty="0" smtClean="0"/>
              <a:t>，</a:t>
            </a:r>
            <a:r>
              <a:rPr lang="ja-JP" altLang="en-US" dirty="0" smtClean="0">
                <a:solidFill>
                  <a:srgbClr val="FFFF00"/>
                </a:solidFill>
              </a:rPr>
              <a:t>探究心</a:t>
            </a:r>
            <a:endParaRPr kumimoji="1" lang="ja-JP" altLang="en-US" dirty="0">
              <a:solidFill>
                <a:srgbClr val="FFFF00"/>
              </a:solidFill>
            </a:endParaRPr>
          </a:p>
        </p:txBody>
      </p:sp>
      <p:pic>
        <p:nvPicPr>
          <p:cNvPr id="2050" name="Picture 2" descr="http://2.bp.blogspot.com/-nMjuko9tXGc/Ut0BV0jJHkI/AAAAAAAAdW0/tRb8t3PEY28/s800/kangaeruh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954" y="3844952"/>
            <a:ext cx="2446866" cy="2903718"/>
          </a:xfrm>
          <a:prstGeom prst="rect">
            <a:avLst/>
          </a:prstGeom>
          <a:noFill/>
          <a:extLst>
            <a:ext uri="{909E8E84-426E-40DD-AFC4-6F175D3DCCD1}">
              <a14:hiddenFill xmlns:a14="http://schemas.microsoft.com/office/drawing/2010/main">
                <a:solidFill>
                  <a:srgbClr val="FFFFFF"/>
                </a:solidFill>
              </a14:hiddenFill>
            </a:ext>
          </a:extLst>
        </p:spPr>
      </p:pic>
      <p:sp>
        <p:nvSpPr>
          <p:cNvPr id="6" name="下矢印 5"/>
          <p:cNvSpPr/>
          <p:nvPr/>
        </p:nvSpPr>
        <p:spPr>
          <a:xfrm>
            <a:off x="4876797" y="2754490"/>
            <a:ext cx="824089" cy="40496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21150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22644"/>
            <a:ext cx="10515600" cy="1325563"/>
          </a:xfrm>
        </p:spPr>
        <p:txBody>
          <a:bodyPr/>
          <a:lstStyle/>
          <a:p>
            <a:pPr algn="ctr"/>
            <a:r>
              <a:rPr kumimoji="1" lang="ja-JP" altLang="en-US" dirty="0" smtClean="0"/>
              <a:t>論理的思考力</a:t>
            </a:r>
            <a:r>
              <a:rPr kumimoji="1" lang="en-US" altLang="ja-JP" dirty="0" smtClean="0"/>
              <a:t/>
            </a:r>
            <a:br>
              <a:rPr kumimoji="1" lang="en-US" altLang="ja-JP" dirty="0" smtClean="0"/>
            </a:br>
            <a:r>
              <a:rPr kumimoji="1" lang="ja-JP" altLang="en-US" dirty="0" smtClean="0"/>
              <a:t>科学的な創造力・独創力・探究心</a:t>
            </a:r>
            <a:endParaRPr kumimoji="1" lang="ja-JP" altLang="en-US" dirty="0"/>
          </a:p>
        </p:txBody>
      </p:sp>
      <p:sp>
        <p:nvSpPr>
          <p:cNvPr id="3" name="コンテンツ プレースホルダー 2"/>
          <p:cNvSpPr>
            <a:spLocks noGrp="1"/>
          </p:cNvSpPr>
          <p:nvPr>
            <p:ph idx="1"/>
          </p:nvPr>
        </p:nvSpPr>
        <p:spPr>
          <a:xfrm>
            <a:off x="1173318" y="3608731"/>
            <a:ext cx="9845362" cy="1366145"/>
          </a:xfrm>
          <a:ln>
            <a:noFill/>
          </a:ln>
        </p:spPr>
        <p:txBody>
          <a:bodyPr>
            <a:noAutofit/>
          </a:bodyPr>
          <a:lstStyle/>
          <a:p>
            <a:pPr marL="0" indent="0" algn="ctr">
              <a:buNone/>
            </a:pPr>
            <a:r>
              <a:rPr lang="ja-JP" altLang="en-US" sz="2400" dirty="0" smtClean="0"/>
              <a:t>新しいものに</a:t>
            </a:r>
            <a:r>
              <a:rPr lang="ja-JP" altLang="en-US" sz="2400" dirty="0"/>
              <a:t>関心をもって適応</a:t>
            </a:r>
            <a:r>
              <a:rPr lang="ja-JP" altLang="en-US" sz="2400" dirty="0" smtClean="0"/>
              <a:t>して、新しいものを作り出す能力</a:t>
            </a:r>
            <a:endParaRPr lang="en-US" altLang="ja-JP" sz="2400" dirty="0"/>
          </a:p>
          <a:p>
            <a:pPr marL="0" indent="0" algn="ctr">
              <a:buNone/>
            </a:pPr>
            <a:r>
              <a:rPr lang="ja-JP" altLang="en-US" sz="2400" dirty="0" smtClean="0"/>
              <a:t>既成の体系を打ち破り、異質なもの同士を結びつける（組み合わせる）能力</a:t>
            </a:r>
            <a:endParaRPr lang="en-US" altLang="ja-JP" sz="2400" dirty="0" smtClean="0"/>
          </a:p>
          <a:p>
            <a:pPr marL="0" indent="0" algn="ctr">
              <a:buNone/>
            </a:pPr>
            <a:r>
              <a:rPr lang="ja-JP" altLang="en-US" sz="2400" dirty="0"/>
              <a:t>一見無関係に見える現象に意味を</a:t>
            </a:r>
            <a:r>
              <a:rPr lang="ja-JP" altLang="en-US" sz="2400" dirty="0" smtClean="0"/>
              <a:t>持たせる能力</a:t>
            </a:r>
            <a:endParaRPr lang="ja-JP" altLang="en-US" sz="2400" dirty="0"/>
          </a:p>
        </p:txBody>
      </p:sp>
      <p:sp>
        <p:nvSpPr>
          <p:cNvPr id="11" name="爆発 2 10"/>
          <p:cNvSpPr/>
          <p:nvPr/>
        </p:nvSpPr>
        <p:spPr>
          <a:xfrm rot="637768">
            <a:off x="3618963" y="1466695"/>
            <a:ext cx="5411273" cy="2075243"/>
          </a:xfrm>
          <a:prstGeom prst="irregularSeal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5717999" y="3318294"/>
            <a:ext cx="756000" cy="288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下矢印 5"/>
          <p:cNvSpPr/>
          <p:nvPr/>
        </p:nvSpPr>
        <p:spPr>
          <a:xfrm>
            <a:off x="5717999" y="4977313"/>
            <a:ext cx="756000" cy="288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3932349" y="1960039"/>
            <a:ext cx="4327302" cy="954107"/>
          </a:xfrm>
          <a:prstGeom prst="rect">
            <a:avLst/>
          </a:prstGeom>
          <a:noFill/>
        </p:spPr>
        <p:txBody>
          <a:bodyPr wrap="square" rtlCol="0">
            <a:spAutoFit/>
          </a:bodyPr>
          <a:lstStyle/>
          <a:p>
            <a:pPr algn="ctr"/>
            <a:r>
              <a:rPr lang="ja-JP" altLang="en-US" sz="2800" dirty="0">
                <a:solidFill>
                  <a:srgbClr val="FFFF00"/>
                </a:solidFill>
              </a:rPr>
              <a:t>論理的思考力</a:t>
            </a:r>
            <a:endParaRPr lang="en-US" altLang="ja-JP" sz="2800" dirty="0"/>
          </a:p>
          <a:p>
            <a:pPr algn="ctr"/>
            <a:r>
              <a:rPr lang="ja-JP" altLang="en-US" sz="2800" dirty="0">
                <a:solidFill>
                  <a:srgbClr val="FFFF00"/>
                </a:solidFill>
              </a:rPr>
              <a:t>創造力，独創力，探究心</a:t>
            </a:r>
            <a:endParaRPr lang="en-US" altLang="ja-JP" sz="2800" dirty="0">
              <a:solidFill>
                <a:srgbClr val="FFFF00"/>
              </a:solidFill>
            </a:endParaRPr>
          </a:p>
        </p:txBody>
      </p:sp>
      <p:sp>
        <p:nvSpPr>
          <p:cNvPr id="9" name="テキスト ボックス 8"/>
          <p:cNvSpPr txBox="1"/>
          <p:nvPr/>
        </p:nvSpPr>
        <p:spPr>
          <a:xfrm>
            <a:off x="3342067" y="5265313"/>
            <a:ext cx="5507865" cy="954107"/>
          </a:xfrm>
          <a:prstGeom prst="rect">
            <a:avLst/>
          </a:prstGeom>
          <a:noFill/>
        </p:spPr>
        <p:txBody>
          <a:bodyPr wrap="square" rtlCol="0">
            <a:spAutoFit/>
          </a:bodyPr>
          <a:lstStyle/>
          <a:p>
            <a:pPr algn="ctr"/>
            <a:r>
              <a:rPr lang="ja-JP" altLang="en-US" sz="2800" dirty="0">
                <a:solidFill>
                  <a:srgbClr val="FFFF00"/>
                </a:solidFill>
              </a:rPr>
              <a:t>“論理的な思考力</a:t>
            </a:r>
            <a:r>
              <a:rPr lang="ja-JP" altLang="en-US" sz="2800" dirty="0" smtClean="0">
                <a:solidFill>
                  <a:srgbClr val="FFFF00"/>
                </a:solidFill>
              </a:rPr>
              <a:t>”</a:t>
            </a:r>
            <a:endParaRPr lang="en-US" altLang="ja-JP" sz="2800" dirty="0" smtClean="0">
              <a:solidFill>
                <a:srgbClr val="FFFF00"/>
              </a:solidFill>
            </a:endParaRPr>
          </a:p>
          <a:p>
            <a:pPr algn="ctr"/>
            <a:r>
              <a:rPr lang="ja-JP" altLang="en-US" sz="2800" dirty="0" smtClean="0">
                <a:solidFill>
                  <a:srgbClr val="FFFF00"/>
                </a:solidFill>
              </a:rPr>
              <a:t> </a:t>
            </a:r>
            <a:r>
              <a:rPr lang="ja-JP" altLang="en-US" sz="2800" dirty="0" smtClean="0">
                <a:solidFill>
                  <a:srgbClr val="FF0000"/>
                </a:solidFill>
              </a:rPr>
              <a:t>世の中</a:t>
            </a:r>
            <a:r>
              <a:rPr lang="ja-JP" altLang="en-US" sz="2800" dirty="0">
                <a:solidFill>
                  <a:srgbClr val="FF0000"/>
                </a:solidFill>
              </a:rPr>
              <a:t>の現象の本質を見抜く能力</a:t>
            </a:r>
          </a:p>
        </p:txBody>
      </p:sp>
    </p:spTree>
    <p:extLst>
      <p:ext uri="{BB962C8B-B14F-4D97-AF65-F5344CB8AC3E}">
        <p14:creationId xmlns:p14="http://schemas.microsoft.com/office/powerpoint/2010/main" val="2247339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化学　</a:t>
            </a:r>
            <a:r>
              <a:rPr kumimoji="1" lang="ja-JP" altLang="en-US" dirty="0" smtClean="0">
                <a:solidFill>
                  <a:schemeClr val="bg1"/>
                </a:solidFill>
              </a:rPr>
              <a:t>Ｃｈｅｍｉｓｔｒｙ</a:t>
            </a:r>
            <a:r>
              <a:rPr kumimoji="1" lang="ja-JP" altLang="en-US" dirty="0" smtClean="0"/>
              <a:t>　の礎</a:t>
            </a:r>
            <a:endParaRPr kumimoji="1" lang="ja-JP" altLang="en-US" dirty="0"/>
          </a:p>
        </p:txBody>
      </p:sp>
      <p:sp>
        <p:nvSpPr>
          <p:cNvPr id="3" name="コンテンツ プレースホルダー 2"/>
          <p:cNvSpPr>
            <a:spLocks noGrp="1"/>
          </p:cNvSpPr>
          <p:nvPr>
            <p:ph idx="1"/>
          </p:nvPr>
        </p:nvSpPr>
        <p:spPr>
          <a:xfrm>
            <a:off x="838200" y="1825625"/>
            <a:ext cx="10515600" cy="1806217"/>
          </a:xfrm>
        </p:spPr>
        <p:txBody>
          <a:bodyPr>
            <a:normAutofit fontScale="92500"/>
          </a:bodyPr>
          <a:lstStyle/>
          <a:p>
            <a:r>
              <a:rPr kumimoji="1" lang="ja-JP" altLang="en-US" dirty="0" smtClean="0">
                <a:solidFill>
                  <a:srgbClr val="FF0000"/>
                </a:solidFill>
              </a:rPr>
              <a:t>錬金術</a:t>
            </a:r>
            <a:r>
              <a:rPr kumimoji="1" lang="ja-JP" altLang="en-US" dirty="0" smtClean="0"/>
              <a:t>　</a:t>
            </a:r>
            <a:r>
              <a:rPr kumimoji="1" lang="en-US" altLang="ja-JP" dirty="0" smtClean="0"/>
              <a:t>alchemy</a:t>
            </a:r>
          </a:p>
          <a:p>
            <a:pPr marL="0" indent="0">
              <a:buNone/>
            </a:pPr>
            <a:r>
              <a:rPr lang="ja-JP" altLang="en-US" dirty="0"/>
              <a:t>　</a:t>
            </a:r>
            <a:r>
              <a:rPr lang="ja-JP" altLang="en-US" sz="2400" dirty="0"/>
              <a:t>鉛</a:t>
            </a:r>
            <a:r>
              <a:rPr lang="ja-JP" altLang="en-US" sz="2400" dirty="0" smtClean="0"/>
              <a:t>や鉄などの金属を金に変換しようとする試み。２～３世紀に誕生し、１１世紀にヨーロッパに伝わる。その後、１８世紀初頭まで続けられたが、すべて失敗に終わる。</a:t>
            </a:r>
            <a:endParaRPr kumimoji="1" lang="en-US" altLang="ja-JP" sz="2400" dirty="0" smtClean="0"/>
          </a:p>
          <a:p>
            <a:endParaRPr kumimoji="1" lang="en-US" altLang="ja-JP" dirty="0" smtClean="0"/>
          </a:p>
        </p:txBody>
      </p:sp>
      <p:sp>
        <p:nvSpPr>
          <p:cNvPr id="4" name="テキスト ボックス 3"/>
          <p:cNvSpPr txBox="1"/>
          <p:nvPr/>
        </p:nvSpPr>
        <p:spPr>
          <a:xfrm>
            <a:off x="4446116" y="603995"/>
            <a:ext cx="3490176" cy="769441"/>
          </a:xfrm>
          <a:prstGeom prst="rect">
            <a:avLst/>
          </a:prstGeom>
          <a:noFill/>
        </p:spPr>
        <p:txBody>
          <a:bodyPr wrap="square" rtlCol="0">
            <a:spAutoFit/>
          </a:bodyPr>
          <a:lstStyle/>
          <a:p>
            <a:r>
              <a:rPr kumimoji="1" lang="ja-JP" altLang="en-US" sz="4400" dirty="0" smtClean="0">
                <a:solidFill>
                  <a:srgbClr val="FFFF00"/>
                </a:solidFill>
              </a:rPr>
              <a:t>“Ｃｈｅｍｉｓｔｒｙ”</a:t>
            </a:r>
            <a:endParaRPr kumimoji="1" lang="ja-JP" altLang="en-US" sz="4400" dirty="0">
              <a:solidFill>
                <a:srgbClr val="FFFF00"/>
              </a:solidFill>
            </a:endParaRPr>
          </a:p>
        </p:txBody>
      </p:sp>
      <p:sp>
        <p:nvSpPr>
          <p:cNvPr id="5" name="テキスト ボックス 4"/>
          <p:cNvSpPr txBox="1"/>
          <p:nvPr/>
        </p:nvSpPr>
        <p:spPr>
          <a:xfrm>
            <a:off x="1241321" y="4743441"/>
            <a:ext cx="5757355" cy="1600438"/>
          </a:xfrm>
          <a:prstGeom prst="rect">
            <a:avLst/>
          </a:prstGeom>
          <a:noFill/>
          <a:ln w="38100">
            <a:solidFill>
              <a:schemeClr val="tx1"/>
            </a:solidFill>
          </a:ln>
        </p:spPr>
        <p:txBody>
          <a:bodyPr wrap="square" rtlCol="0">
            <a:spAutoFit/>
          </a:bodyPr>
          <a:lstStyle/>
          <a:p>
            <a:pPr algn="ctr"/>
            <a:r>
              <a:rPr lang="ja-JP" altLang="en-US" sz="2400" dirty="0" smtClean="0"/>
              <a:t>錬金術の過程で発見された物質</a:t>
            </a:r>
            <a:endParaRPr lang="en-US" altLang="ja-JP" sz="2400" dirty="0" smtClean="0"/>
          </a:p>
          <a:p>
            <a:endParaRPr kumimoji="1" lang="en-US" altLang="ja-JP" sz="2800" dirty="0"/>
          </a:p>
          <a:p>
            <a:pPr algn="ctr"/>
            <a:r>
              <a:rPr kumimoji="1" lang="ja-JP" altLang="en-US" sz="2800" dirty="0" smtClean="0"/>
              <a:t>硝酸</a:t>
            </a:r>
            <a:r>
              <a:rPr kumimoji="1" lang="en-US" altLang="ja-JP" sz="2800" dirty="0" smtClean="0"/>
              <a:t>HNO</a:t>
            </a:r>
            <a:r>
              <a:rPr kumimoji="1" lang="en-US" altLang="ja-JP" sz="2000" dirty="0" smtClean="0"/>
              <a:t>3</a:t>
            </a:r>
            <a:r>
              <a:rPr kumimoji="1" lang="ja-JP" altLang="en-US" sz="2800" dirty="0" err="1" smtClean="0"/>
              <a:t>，</a:t>
            </a:r>
            <a:r>
              <a:rPr lang="ja-JP" altLang="en-US" sz="2800" dirty="0" smtClean="0"/>
              <a:t>硫酸</a:t>
            </a:r>
            <a:r>
              <a:rPr lang="en-US" altLang="ja-JP" sz="2800" dirty="0" smtClean="0"/>
              <a:t>H</a:t>
            </a:r>
            <a:r>
              <a:rPr lang="en-US" altLang="ja-JP" sz="2000" dirty="0" smtClean="0"/>
              <a:t>2</a:t>
            </a:r>
            <a:r>
              <a:rPr lang="en-US" altLang="ja-JP" sz="2800" dirty="0" smtClean="0"/>
              <a:t>SO</a:t>
            </a:r>
            <a:r>
              <a:rPr lang="en-US" altLang="ja-JP" sz="2000" dirty="0" smtClean="0"/>
              <a:t>4 </a:t>
            </a:r>
            <a:r>
              <a:rPr lang="ja-JP" altLang="en-US" sz="2800" dirty="0" err="1" smtClean="0"/>
              <a:t>，</a:t>
            </a:r>
            <a:r>
              <a:rPr lang="ja-JP" altLang="en-US" sz="2800" dirty="0" smtClean="0"/>
              <a:t>塩酸</a:t>
            </a:r>
            <a:r>
              <a:rPr lang="en-US" altLang="ja-JP" sz="2800" dirty="0" err="1" smtClean="0"/>
              <a:t>HCl</a:t>
            </a:r>
            <a:r>
              <a:rPr lang="ja-JP" altLang="en-US" sz="2800" dirty="0" smtClean="0"/>
              <a:t>・・・</a:t>
            </a:r>
            <a:endParaRPr lang="en-US" altLang="ja-JP" dirty="0"/>
          </a:p>
          <a:p>
            <a:endParaRPr kumimoji="1" lang="ja-JP" altLang="en-US" dirty="0"/>
          </a:p>
        </p:txBody>
      </p:sp>
      <p:pic>
        <p:nvPicPr>
          <p:cNvPr id="5122" name="Picture 2" descr="http://free-artworks-ls01.gatag.net/images/lgp01a20130709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2579" y="3472644"/>
            <a:ext cx="2464486" cy="311175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839035" y="3976492"/>
            <a:ext cx="2357342" cy="584775"/>
          </a:xfrm>
          <a:prstGeom prst="rect">
            <a:avLst/>
          </a:prstGeom>
          <a:noFill/>
          <a:ln w="38100">
            <a:noFill/>
          </a:ln>
        </p:spPr>
        <p:txBody>
          <a:bodyPr wrap="square" rtlCol="0">
            <a:spAutoFit/>
          </a:bodyPr>
          <a:lstStyle/>
          <a:p>
            <a:pPr algn="ctr"/>
            <a:r>
              <a:rPr lang="ja-JP" altLang="en-US" sz="3200" dirty="0" smtClean="0">
                <a:solidFill>
                  <a:srgbClr val="FF0000"/>
                </a:solidFill>
              </a:rPr>
              <a:t>“賢者の石”</a:t>
            </a:r>
            <a:endParaRPr kumimoji="1" lang="ja-JP" altLang="en-US" sz="2400" dirty="0">
              <a:solidFill>
                <a:srgbClr val="FF0000"/>
              </a:solidFill>
            </a:endParaRPr>
          </a:p>
        </p:txBody>
      </p:sp>
      <p:sp>
        <p:nvSpPr>
          <p:cNvPr id="6" name="下矢印 5"/>
          <p:cNvSpPr/>
          <p:nvPr/>
        </p:nvSpPr>
        <p:spPr>
          <a:xfrm>
            <a:off x="3569110" y="3420260"/>
            <a:ext cx="729522" cy="3637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40071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現代の化学</a:t>
            </a:r>
            <a:endParaRPr kumimoji="1" lang="ja-JP" altLang="en-US" dirty="0"/>
          </a:p>
        </p:txBody>
      </p:sp>
      <p:pic>
        <p:nvPicPr>
          <p:cNvPr id="4" name="Picture 16" descr="https://upload.wikimedia.org/wikipedia/commons/thumb/e/e5/Cyanocobalamin.svg/501px-Cyanocobalami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829" y="2312512"/>
            <a:ext cx="2653145" cy="3977070"/>
          </a:xfrm>
          <a:prstGeom prst="rect">
            <a:avLst/>
          </a:prstGeom>
          <a:solidFill>
            <a:schemeClr val="tx1"/>
          </a:solidFill>
        </p:spPr>
      </p:pic>
      <p:sp>
        <p:nvSpPr>
          <p:cNvPr id="5" name="テキスト ボックス 4"/>
          <p:cNvSpPr txBox="1"/>
          <p:nvPr/>
        </p:nvSpPr>
        <p:spPr>
          <a:xfrm>
            <a:off x="1659650" y="1849393"/>
            <a:ext cx="1271502" cy="369332"/>
          </a:xfrm>
          <a:prstGeom prst="rect">
            <a:avLst/>
          </a:prstGeom>
          <a:noFill/>
          <a:ln>
            <a:solidFill>
              <a:schemeClr val="bg1"/>
            </a:solidFill>
          </a:ln>
        </p:spPr>
        <p:txBody>
          <a:bodyPr wrap="none" rtlCol="0">
            <a:spAutoFit/>
          </a:bodyPr>
          <a:lstStyle/>
          <a:p>
            <a:r>
              <a:rPr kumimoji="1" lang="ja-JP" altLang="en-US" dirty="0" smtClean="0"/>
              <a:t>ビタミン</a:t>
            </a:r>
            <a:r>
              <a:rPr kumimoji="1" lang="en-US" altLang="ja-JP" dirty="0" smtClean="0"/>
              <a:t>B12</a:t>
            </a:r>
            <a:endParaRPr kumimoji="1" lang="ja-JP" altLang="en-US" dirty="0"/>
          </a:p>
        </p:txBody>
      </p:sp>
      <p:pic>
        <p:nvPicPr>
          <p:cNvPr id="4098" name="Picture 2" descr="Oseltamivir-2D-skel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876" y="2312512"/>
            <a:ext cx="2362952" cy="2002971"/>
          </a:xfrm>
          <a:prstGeom prst="rect">
            <a:avLst/>
          </a:prstGeom>
          <a:solidFill>
            <a:schemeClr val="tx1"/>
          </a:solidFill>
        </p:spPr>
      </p:pic>
      <p:sp>
        <p:nvSpPr>
          <p:cNvPr id="7" name="テキスト ボックス 6"/>
          <p:cNvSpPr txBox="1"/>
          <p:nvPr/>
        </p:nvSpPr>
        <p:spPr>
          <a:xfrm>
            <a:off x="5033519" y="1864454"/>
            <a:ext cx="931665" cy="369332"/>
          </a:xfrm>
          <a:prstGeom prst="rect">
            <a:avLst/>
          </a:prstGeom>
          <a:noFill/>
          <a:ln>
            <a:solidFill>
              <a:schemeClr val="bg1"/>
            </a:solidFill>
          </a:ln>
        </p:spPr>
        <p:txBody>
          <a:bodyPr wrap="none" rtlCol="0">
            <a:spAutoFit/>
          </a:bodyPr>
          <a:lstStyle/>
          <a:p>
            <a:r>
              <a:rPr kumimoji="1" lang="ja-JP" altLang="en-US" dirty="0" smtClean="0"/>
              <a:t>タミフル</a:t>
            </a:r>
            <a:endParaRPr kumimoji="1" lang="ja-JP" altLang="en-US" dirty="0"/>
          </a:p>
        </p:txBody>
      </p:sp>
      <p:pic>
        <p:nvPicPr>
          <p:cNvPr id="4100" name="Picture 4" descr="「フグ　毒」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730" y="2312512"/>
            <a:ext cx="2532529" cy="1677801"/>
          </a:xfrm>
          <a:prstGeom prst="rect">
            <a:avLst/>
          </a:prstGeom>
          <a:solidFill>
            <a:schemeClr val="tx1"/>
          </a:solidFill>
        </p:spPr>
      </p:pic>
      <p:sp>
        <p:nvSpPr>
          <p:cNvPr id="9" name="テキスト ボックス 8"/>
          <p:cNvSpPr txBox="1"/>
          <p:nvPr/>
        </p:nvSpPr>
        <p:spPr>
          <a:xfrm>
            <a:off x="7804463" y="1849393"/>
            <a:ext cx="1677062" cy="369332"/>
          </a:xfrm>
          <a:prstGeom prst="rect">
            <a:avLst/>
          </a:prstGeom>
          <a:noFill/>
          <a:ln>
            <a:solidFill>
              <a:schemeClr val="bg1"/>
            </a:solidFill>
          </a:ln>
        </p:spPr>
        <p:txBody>
          <a:bodyPr wrap="none" rtlCol="0">
            <a:spAutoFit/>
          </a:bodyPr>
          <a:lstStyle/>
          <a:p>
            <a:r>
              <a:rPr kumimoji="1" lang="ja-JP" altLang="en-US" dirty="0" smtClean="0"/>
              <a:t>テトロドトキシン</a:t>
            </a:r>
            <a:endParaRPr kumimoji="1" lang="ja-JP" altLang="en-US" dirty="0"/>
          </a:p>
        </p:txBody>
      </p:sp>
      <p:sp>
        <p:nvSpPr>
          <p:cNvPr id="6" name="テキスト ボックス 5"/>
          <p:cNvSpPr txBox="1"/>
          <p:nvPr/>
        </p:nvSpPr>
        <p:spPr>
          <a:xfrm>
            <a:off x="5112753" y="5267460"/>
            <a:ext cx="4796506" cy="523220"/>
          </a:xfrm>
          <a:prstGeom prst="rect">
            <a:avLst/>
          </a:prstGeom>
          <a:noFill/>
        </p:spPr>
        <p:txBody>
          <a:bodyPr wrap="none" rtlCol="0">
            <a:spAutoFit/>
          </a:bodyPr>
          <a:lstStyle/>
          <a:p>
            <a:r>
              <a:rPr lang="ja-JP" altLang="en-US" sz="2800" dirty="0"/>
              <a:t>複雑</a:t>
            </a:r>
            <a:r>
              <a:rPr lang="ja-JP" altLang="en-US" sz="2800" dirty="0" smtClean="0"/>
              <a:t>な物質の合成が可能に！</a:t>
            </a:r>
            <a:endParaRPr kumimoji="1" lang="ja-JP" altLang="en-US" sz="2800" dirty="0"/>
          </a:p>
        </p:txBody>
      </p:sp>
    </p:spTree>
    <p:extLst>
      <p:ext uri="{BB962C8B-B14F-4D97-AF65-F5344CB8AC3E}">
        <p14:creationId xmlns:p14="http://schemas.microsoft.com/office/powerpoint/2010/main" val="7039624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8241" y="307577"/>
            <a:ext cx="9905998" cy="1478570"/>
          </a:xfrm>
        </p:spPr>
        <p:txBody>
          <a:bodyPr>
            <a:normAutofit/>
          </a:bodyPr>
          <a:lstStyle/>
          <a:p>
            <a:pPr algn="ctr"/>
            <a:r>
              <a:rPr kumimoji="1" lang="ja-JP" altLang="en-US" sz="4400" dirty="0" smtClean="0">
                <a:latin typeface="AR P丸ゴシック体E" panose="020F0900000000000000" pitchFamily="50" charset="-128"/>
                <a:ea typeface="AR P丸ゴシック体E" panose="020F0900000000000000" pitchFamily="50" charset="-128"/>
              </a:rPr>
              <a:t>物質を構成する成分</a:t>
            </a:r>
            <a:endParaRPr kumimoji="1" lang="ja-JP" altLang="en-US" sz="4400"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idx="1"/>
          </p:nvPr>
        </p:nvSpPr>
        <p:spPr>
          <a:xfrm>
            <a:off x="1338241" y="2003283"/>
            <a:ext cx="4278788" cy="3091036"/>
          </a:xfrm>
        </p:spPr>
        <p:txBody>
          <a:bodyPr>
            <a:normAutofit fontScale="85000" lnSpcReduction="20000"/>
          </a:bodyPr>
          <a:lstStyle/>
          <a:p>
            <a:r>
              <a:rPr kumimoji="1" lang="ja-JP" altLang="en-US" dirty="0" smtClean="0">
                <a:solidFill>
                  <a:srgbClr val="FFFF00"/>
                </a:solidFill>
                <a:latin typeface="AR P丸ゴシック体E" panose="020F0900000000000000" pitchFamily="50" charset="-128"/>
                <a:ea typeface="AR P丸ゴシック体E" panose="020F0900000000000000" pitchFamily="50" charset="-128"/>
              </a:rPr>
              <a:t>原子  </a:t>
            </a:r>
            <a:r>
              <a:rPr kumimoji="1" lang="en-US" altLang="ja-JP" dirty="0" smtClean="0">
                <a:solidFill>
                  <a:srgbClr val="FFFF00"/>
                </a:solidFill>
                <a:latin typeface="AR P丸ゴシック体E" panose="020F0900000000000000" pitchFamily="50" charset="-128"/>
                <a:ea typeface="AR P丸ゴシック体E" panose="020F0900000000000000" pitchFamily="50" charset="-128"/>
              </a:rPr>
              <a:t>atom</a:t>
            </a:r>
          </a:p>
          <a:p>
            <a:pPr marL="0" indent="0">
              <a:buNone/>
            </a:pPr>
            <a:r>
              <a:rPr lang="ja-JP" altLang="en-US" dirty="0" smtClean="0">
                <a:solidFill>
                  <a:srgbClr val="FFFF00"/>
                </a:solidFill>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物質を構成する最小の基本単位</a:t>
            </a:r>
            <a:endParaRPr kumimoji="1" lang="en-US" altLang="ja-JP" dirty="0" smtClean="0">
              <a:solidFill>
                <a:srgbClr val="FFFF00"/>
              </a:solidFill>
              <a:latin typeface="AR P丸ゴシック体E" panose="020F0900000000000000" pitchFamily="50" charset="-128"/>
              <a:ea typeface="AR P丸ゴシック体E" panose="020F0900000000000000" pitchFamily="50" charset="-128"/>
            </a:endParaRPr>
          </a:p>
          <a:p>
            <a:r>
              <a:rPr kumimoji="1" lang="ja-JP" altLang="en-US" dirty="0" smtClean="0">
                <a:solidFill>
                  <a:srgbClr val="FFFF00"/>
                </a:solidFill>
                <a:latin typeface="AR P丸ゴシック体E" panose="020F0900000000000000" pitchFamily="50" charset="-128"/>
                <a:ea typeface="AR P丸ゴシック体E" panose="020F0900000000000000" pitchFamily="50" charset="-128"/>
              </a:rPr>
              <a:t>元素</a:t>
            </a:r>
            <a:r>
              <a:rPr kumimoji="1" lang="ja-JP" altLang="en-US" dirty="0" smtClean="0">
                <a:latin typeface="AR P丸ゴシック体E" panose="020F0900000000000000" pitchFamily="50" charset="-128"/>
                <a:ea typeface="AR P丸ゴシック体E" panose="020F0900000000000000" pitchFamily="50" charset="-128"/>
              </a:rPr>
              <a:t>　</a:t>
            </a:r>
            <a:r>
              <a:rPr kumimoji="1" lang="en-US" altLang="ja-JP" dirty="0" smtClean="0">
                <a:solidFill>
                  <a:srgbClr val="FFFF00"/>
                </a:solidFill>
                <a:latin typeface="AR P丸ゴシック体E" panose="020F0900000000000000" pitchFamily="50" charset="-128"/>
                <a:ea typeface="AR P丸ゴシック体E" panose="020F0900000000000000" pitchFamily="50" charset="-128"/>
              </a:rPr>
              <a:t>element</a:t>
            </a:r>
          </a:p>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物質を構成している原子の種類。</a:t>
            </a:r>
            <a:endParaRPr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元素を表す記号＝元素記号）</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solidFill>
                  <a:srgbClr val="FFFF00"/>
                </a:solidFill>
                <a:latin typeface="AR P丸ゴシック体E" panose="020F0900000000000000" pitchFamily="50" charset="-128"/>
                <a:ea typeface="AR P丸ゴシック体E" panose="020F0900000000000000" pitchFamily="50" charset="-128"/>
              </a:rPr>
              <a:t>分子 </a:t>
            </a:r>
            <a:r>
              <a:rPr lang="en-US" altLang="ja-JP" dirty="0" smtClean="0">
                <a:solidFill>
                  <a:srgbClr val="FFFF00"/>
                </a:solidFill>
                <a:latin typeface="AR P丸ゴシック体E" panose="020F0900000000000000" pitchFamily="50" charset="-128"/>
                <a:ea typeface="AR P丸ゴシック体E" panose="020F0900000000000000" pitchFamily="50" charset="-128"/>
              </a:rPr>
              <a:t>molecule</a:t>
            </a:r>
          </a:p>
          <a:p>
            <a:pPr marL="0" indent="0">
              <a:buNone/>
            </a:pPr>
            <a:r>
              <a:rPr lang="ja-JP" altLang="en-US" dirty="0" smtClean="0">
                <a:latin typeface="AR P丸ゴシック体E" panose="020F0900000000000000" pitchFamily="50" charset="-128"/>
                <a:ea typeface="AR P丸ゴシック体E" panose="020F0900000000000000" pitchFamily="50" charset="-128"/>
              </a:rPr>
              <a:t>　いくつかの原子が結合した粒子</a:t>
            </a:r>
            <a:endParaRPr lang="en-US" altLang="ja-JP" dirty="0" smtClean="0">
              <a:latin typeface="AR P丸ゴシック体E" panose="020F0900000000000000" pitchFamily="50" charset="-128"/>
              <a:ea typeface="AR P丸ゴシック体E" panose="020F0900000000000000" pitchFamily="50" charset="-128"/>
            </a:endParaRPr>
          </a:p>
        </p:txBody>
      </p:sp>
      <p:sp>
        <p:nvSpPr>
          <p:cNvPr id="4" name="テキスト ボックス 3"/>
          <p:cNvSpPr txBox="1"/>
          <p:nvPr/>
        </p:nvSpPr>
        <p:spPr>
          <a:xfrm>
            <a:off x="1124755" y="5606169"/>
            <a:ext cx="10718902" cy="646331"/>
          </a:xfrm>
          <a:prstGeom prst="rect">
            <a:avLst/>
          </a:prstGeom>
          <a:noFill/>
          <a:ln>
            <a:solidFill>
              <a:schemeClr val="tx1"/>
            </a:solidFill>
            <a:prstDash val="dash"/>
          </a:ln>
        </p:spPr>
        <p:txBody>
          <a:bodyPr wrap="square" rtlCol="0">
            <a:spAutoFit/>
          </a:bodyPr>
          <a:lstStyle/>
          <a:p>
            <a:r>
              <a:rPr lang="ja-JP" altLang="en-US" dirty="0">
                <a:latin typeface="AR P丸ゴシック体E" panose="020F0900000000000000" pitchFamily="50" charset="-128"/>
                <a:ea typeface="AR P丸ゴシック体E" panose="020F0900000000000000" pitchFamily="50" charset="-128"/>
              </a:rPr>
              <a:t>人間の体を構成する元素</a:t>
            </a:r>
            <a:endParaRPr lang="en-US" altLang="ja-JP" dirty="0">
              <a:latin typeface="AR P丸ゴシック体E" panose="020F0900000000000000" pitchFamily="50" charset="-128"/>
              <a:ea typeface="AR P丸ゴシック体E" panose="020F0900000000000000" pitchFamily="50" charset="-128"/>
            </a:endParaRPr>
          </a:p>
          <a:p>
            <a:r>
              <a:rPr lang="ja-JP" altLang="en-US" dirty="0">
                <a:latin typeface="AR P丸ゴシック体E" panose="020F0900000000000000" pitchFamily="50" charset="-128"/>
                <a:ea typeface="AR P丸ゴシック体E" panose="020F0900000000000000" pitchFamily="50" charset="-128"/>
              </a:rPr>
              <a:t>酸素</a:t>
            </a:r>
            <a:r>
              <a:rPr lang="en-US" altLang="ja-JP" dirty="0">
                <a:latin typeface="AR P丸ゴシック体E" panose="020F0900000000000000" pitchFamily="50" charset="-128"/>
                <a:ea typeface="AR P丸ゴシック体E" panose="020F0900000000000000" pitchFamily="50" charset="-128"/>
              </a:rPr>
              <a:t>O</a:t>
            </a:r>
            <a:r>
              <a:rPr lang="ja-JP" altLang="en-US" dirty="0">
                <a:latin typeface="AR P丸ゴシック体E" panose="020F0900000000000000" pitchFamily="50" charset="-128"/>
                <a:ea typeface="AR P丸ゴシック体E" panose="020F0900000000000000" pitchFamily="50" charset="-128"/>
              </a:rPr>
              <a:t> </a:t>
            </a:r>
            <a:r>
              <a:rPr lang="en-US" altLang="ja-JP" dirty="0">
                <a:latin typeface="AR P丸ゴシック体E" panose="020F0900000000000000" pitchFamily="50" charset="-128"/>
                <a:ea typeface="AR P丸ゴシック体E" panose="020F0900000000000000" pitchFamily="50" charset="-128"/>
              </a:rPr>
              <a:t>61%</a:t>
            </a:r>
            <a:r>
              <a:rPr lang="ja-JP" altLang="en-US" dirty="0" err="1">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炭素</a:t>
            </a:r>
            <a:r>
              <a:rPr lang="en-US" altLang="ja-JP" dirty="0">
                <a:latin typeface="AR P丸ゴシック体E" panose="020F0900000000000000" pitchFamily="50" charset="-128"/>
                <a:ea typeface="AR P丸ゴシック体E" panose="020F0900000000000000" pitchFamily="50" charset="-128"/>
              </a:rPr>
              <a:t>C</a:t>
            </a:r>
            <a:r>
              <a:rPr lang="ja-JP" altLang="en-US" dirty="0">
                <a:latin typeface="AR P丸ゴシック体E" panose="020F0900000000000000" pitchFamily="50" charset="-128"/>
                <a:ea typeface="AR P丸ゴシック体E" panose="020F0900000000000000" pitchFamily="50" charset="-128"/>
              </a:rPr>
              <a:t> </a:t>
            </a:r>
            <a:r>
              <a:rPr lang="en-US" altLang="ja-JP" dirty="0">
                <a:latin typeface="AR P丸ゴシック体E" panose="020F0900000000000000" pitchFamily="50" charset="-128"/>
                <a:ea typeface="AR P丸ゴシック体E" panose="020F0900000000000000" pitchFamily="50" charset="-128"/>
              </a:rPr>
              <a:t>23%</a:t>
            </a:r>
            <a:r>
              <a:rPr lang="ja-JP" altLang="en-US" dirty="0" err="1">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水素</a:t>
            </a:r>
            <a:r>
              <a:rPr lang="en-US" altLang="ja-JP" dirty="0">
                <a:latin typeface="AR P丸ゴシック体E" panose="020F0900000000000000" pitchFamily="50" charset="-128"/>
                <a:ea typeface="AR P丸ゴシック体E" panose="020F0900000000000000" pitchFamily="50" charset="-128"/>
              </a:rPr>
              <a:t>H</a:t>
            </a:r>
            <a:r>
              <a:rPr lang="ja-JP" altLang="en-US" dirty="0">
                <a:latin typeface="AR P丸ゴシック体E" panose="020F0900000000000000" pitchFamily="50" charset="-128"/>
                <a:ea typeface="AR P丸ゴシック体E" panose="020F0900000000000000" pitchFamily="50" charset="-128"/>
              </a:rPr>
              <a:t> </a:t>
            </a:r>
            <a:r>
              <a:rPr lang="en-US" altLang="ja-JP" dirty="0">
                <a:latin typeface="AR P丸ゴシック体E" panose="020F0900000000000000" pitchFamily="50" charset="-128"/>
                <a:ea typeface="AR P丸ゴシック体E" panose="020F0900000000000000" pitchFamily="50" charset="-128"/>
              </a:rPr>
              <a:t>10%</a:t>
            </a:r>
            <a:r>
              <a:rPr lang="ja-JP" altLang="en-US" dirty="0" err="1">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窒素</a:t>
            </a:r>
            <a:r>
              <a:rPr lang="en-US" altLang="ja-JP" dirty="0">
                <a:latin typeface="AR P丸ゴシック体E" panose="020F0900000000000000" pitchFamily="50" charset="-128"/>
                <a:ea typeface="AR P丸ゴシック体E" panose="020F0900000000000000" pitchFamily="50" charset="-128"/>
              </a:rPr>
              <a:t>N</a:t>
            </a:r>
            <a:r>
              <a:rPr lang="ja-JP" altLang="en-US" dirty="0">
                <a:latin typeface="AR P丸ゴシック体E" panose="020F0900000000000000" pitchFamily="50" charset="-128"/>
                <a:ea typeface="AR P丸ゴシック体E" panose="020F0900000000000000" pitchFamily="50" charset="-128"/>
              </a:rPr>
              <a:t> </a:t>
            </a:r>
            <a:r>
              <a:rPr lang="en-US" altLang="ja-JP" dirty="0">
                <a:latin typeface="AR P丸ゴシック体E" panose="020F0900000000000000" pitchFamily="50" charset="-128"/>
                <a:ea typeface="AR P丸ゴシック体E" panose="020F0900000000000000" pitchFamily="50" charset="-128"/>
              </a:rPr>
              <a:t>2.6%</a:t>
            </a:r>
            <a:r>
              <a:rPr lang="ja-JP" altLang="en-US" dirty="0" err="1"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カルシウム</a:t>
            </a:r>
            <a:r>
              <a:rPr lang="en-US" altLang="ja-JP" dirty="0">
                <a:latin typeface="AR P丸ゴシック体E" panose="020F0900000000000000" pitchFamily="50" charset="-128"/>
                <a:ea typeface="AR P丸ゴシック体E" panose="020F0900000000000000" pitchFamily="50" charset="-128"/>
              </a:rPr>
              <a:t>Ca 1.4%</a:t>
            </a:r>
            <a:r>
              <a:rPr lang="ja-JP" altLang="en-US" dirty="0" err="1">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リン</a:t>
            </a:r>
            <a:r>
              <a:rPr lang="en-US" altLang="ja-JP" dirty="0">
                <a:latin typeface="AR P丸ゴシック体E" panose="020F0900000000000000" pitchFamily="50" charset="-128"/>
                <a:ea typeface="AR P丸ゴシック体E" panose="020F0900000000000000" pitchFamily="50" charset="-128"/>
              </a:rPr>
              <a:t>P 1.1%</a:t>
            </a:r>
            <a:r>
              <a:rPr lang="ja-JP" altLang="en-US" dirty="0" err="1">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硫黄</a:t>
            </a:r>
            <a:r>
              <a:rPr lang="en-US" altLang="ja-JP" dirty="0">
                <a:latin typeface="AR P丸ゴシック体E" panose="020F0900000000000000" pitchFamily="50" charset="-128"/>
                <a:ea typeface="AR P丸ゴシック体E" panose="020F0900000000000000" pitchFamily="50" charset="-128"/>
              </a:rPr>
              <a:t>S 0.2% ... </a:t>
            </a:r>
            <a:r>
              <a:rPr lang="en-US" altLang="ja-JP" dirty="0" err="1">
                <a:latin typeface="AR P丸ゴシック体E" panose="020F0900000000000000" pitchFamily="50" charset="-128"/>
                <a:ea typeface="AR P丸ゴシック体E" panose="020F0900000000000000" pitchFamily="50" charset="-128"/>
              </a:rPr>
              <a:t>ect</a:t>
            </a:r>
            <a:r>
              <a:rPr lang="en-US" altLang="ja-JP" dirty="0">
                <a:latin typeface="AR P丸ゴシック体E" panose="020F0900000000000000" pitchFamily="50" charset="-128"/>
                <a:ea typeface="AR P丸ゴシック体E" panose="020F0900000000000000" pitchFamily="50" charset="-128"/>
              </a:rPr>
              <a:t>.</a:t>
            </a:r>
          </a:p>
        </p:txBody>
      </p:sp>
      <p:pic>
        <p:nvPicPr>
          <p:cNvPr id="3074" name="Picture 2" descr="http://chem.chu.jp/topic/periodic_no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206" y="1560959"/>
            <a:ext cx="4572140" cy="3231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26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AR P丸ゴシック体E" panose="020F0900000000000000" pitchFamily="50" charset="-128"/>
                <a:ea typeface="AR P丸ゴシック体E" panose="020F0900000000000000" pitchFamily="50" charset="-128"/>
              </a:rPr>
              <a:t>化学反応式</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idx="1"/>
          </p:nvPr>
        </p:nvSpPr>
        <p:spPr>
          <a:xfrm>
            <a:off x="803787" y="1764909"/>
            <a:ext cx="10515600" cy="1434798"/>
          </a:xfrm>
        </p:spPr>
        <p:txBody>
          <a:bodyPr>
            <a:normAutofit lnSpcReduction="10000"/>
          </a:bodyPr>
          <a:lstStyle/>
          <a:p>
            <a:r>
              <a:rPr kumimoji="1" lang="ja-JP" altLang="en-US" dirty="0" smtClean="0">
                <a:latin typeface="AR P丸ゴシック体E" panose="020F0900000000000000" pitchFamily="50" charset="-128"/>
                <a:ea typeface="AR P丸ゴシック体E" panose="020F0900000000000000" pitchFamily="50" charset="-128"/>
              </a:rPr>
              <a:t>化学反応式</a:t>
            </a:r>
            <a:endParaRPr kumimoji="1" lang="en-US" altLang="ja-JP" dirty="0" smtClean="0">
              <a:latin typeface="AR P丸ゴシック体E" panose="020F0900000000000000" pitchFamily="50" charset="-128"/>
              <a:ea typeface="AR P丸ゴシック体E" panose="020F0900000000000000" pitchFamily="50" charset="-128"/>
            </a:endParaRPr>
          </a:p>
          <a:p>
            <a:pPr marL="0" indent="0">
              <a:buNone/>
            </a:pPr>
            <a:r>
              <a:rPr lang="ja-JP" altLang="en-US" sz="2400" dirty="0" smtClean="0">
                <a:latin typeface="AR P丸ゴシック体E" panose="020F0900000000000000" pitchFamily="50" charset="-128"/>
                <a:ea typeface="AR P丸ゴシック体E" panose="020F0900000000000000" pitchFamily="50" charset="-128"/>
              </a:rPr>
              <a:t>　</a:t>
            </a:r>
            <a:r>
              <a:rPr lang="ja-JP" altLang="en-US" sz="2000" dirty="0" smtClean="0">
                <a:latin typeface="AR P丸ゴシック体E" panose="020F0900000000000000" pitchFamily="50" charset="-128"/>
                <a:ea typeface="AR P丸ゴシック体E" panose="020F0900000000000000" pitchFamily="50" charset="-128"/>
              </a:rPr>
              <a:t>化学式を用いて化学変化を表した式。反応物を左辺，生成物を右辺に書いて矢印→で結び、反応の前後で各原子の数が等しくなるように化学式の前に係数をつける。</a:t>
            </a:r>
            <a:endParaRPr lang="en-US" altLang="ja-JP" sz="2000" dirty="0">
              <a:latin typeface="AR P丸ゴシック体E" panose="020F0900000000000000" pitchFamily="50" charset="-128"/>
              <a:ea typeface="AR P丸ゴシック体E" panose="020F0900000000000000" pitchFamily="50" charset="-128"/>
            </a:endParaRPr>
          </a:p>
        </p:txBody>
      </p:sp>
      <p:sp>
        <p:nvSpPr>
          <p:cNvPr id="4" name="正方形/長方形 3"/>
          <p:cNvSpPr/>
          <p:nvPr/>
        </p:nvSpPr>
        <p:spPr>
          <a:xfrm>
            <a:off x="648929" y="3106993"/>
            <a:ext cx="7457302" cy="3485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3787" y="3246761"/>
            <a:ext cx="6115664" cy="584775"/>
          </a:xfrm>
          <a:prstGeom prst="rect">
            <a:avLst/>
          </a:prstGeom>
          <a:noFill/>
        </p:spPr>
        <p:txBody>
          <a:bodyPr wrap="square" rtlCol="0">
            <a:spAutoFit/>
          </a:bodyPr>
          <a:lstStyle/>
          <a:p>
            <a:r>
              <a:rPr lang="ja-JP" altLang="en-US" sz="3200" dirty="0"/>
              <a:t>例： 水素 　＋ 　酸素    →    </a:t>
            </a:r>
            <a:r>
              <a:rPr lang="ja-JP" altLang="en-US" sz="3200" dirty="0" smtClean="0"/>
              <a:t>水</a:t>
            </a:r>
            <a:endParaRPr lang="en-US" altLang="ja-JP" sz="3200" dirty="0"/>
          </a:p>
        </p:txBody>
      </p:sp>
      <p:grpSp>
        <p:nvGrpSpPr>
          <p:cNvPr id="37" name="グループ化 36"/>
          <p:cNvGrpSpPr/>
          <p:nvPr/>
        </p:nvGrpSpPr>
        <p:grpSpPr>
          <a:xfrm>
            <a:off x="1611450" y="5463147"/>
            <a:ext cx="5895024" cy="720000"/>
            <a:chOff x="1611450" y="5463147"/>
            <a:chExt cx="5895024" cy="720000"/>
          </a:xfrm>
        </p:grpSpPr>
        <p:sp>
          <p:nvSpPr>
            <p:cNvPr id="21" name="円/楕円 20"/>
            <p:cNvSpPr/>
            <p:nvPr/>
          </p:nvSpPr>
          <p:spPr>
            <a:xfrm>
              <a:off x="1611450" y="5542822"/>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151450" y="5628156"/>
              <a:ext cx="587023" cy="369332"/>
            </a:xfrm>
            <a:prstGeom prst="rect">
              <a:avLst/>
            </a:prstGeom>
            <a:noFill/>
          </p:spPr>
          <p:txBody>
            <a:bodyPr wrap="square" rtlCol="0">
              <a:spAutoFit/>
            </a:bodyPr>
            <a:lstStyle/>
            <a:p>
              <a:r>
                <a:rPr kumimoji="1" lang="ja-JP" altLang="en-US" dirty="0" smtClean="0"/>
                <a:t>２個</a:t>
              </a:r>
              <a:endParaRPr kumimoji="1" lang="ja-JP" altLang="en-US" dirty="0"/>
            </a:p>
          </p:txBody>
        </p:sp>
        <p:sp>
          <p:nvSpPr>
            <p:cNvPr id="26" name="円/楕円 25"/>
            <p:cNvSpPr/>
            <p:nvPr/>
          </p:nvSpPr>
          <p:spPr>
            <a:xfrm>
              <a:off x="3293146" y="5463147"/>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981766" y="5635035"/>
              <a:ext cx="587023" cy="369332"/>
            </a:xfrm>
            <a:prstGeom prst="rect">
              <a:avLst/>
            </a:prstGeom>
            <a:noFill/>
          </p:spPr>
          <p:txBody>
            <a:bodyPr wrap="square" rtlCol="0">
              <a:spAutoFit/>
            </a:bodyPr>
            <a:lstStyle/>
            <a:p>
              <a:r>
                <a:rPr kumimoji="1" lang="ja-JP" altLang="en-US" dirty="0" smtClean="0"/>
                <a:t>２個</a:t>
              </a:r>
              <a:endParaRPr kumimoji="1" lang="ja-JP" altLang="en-US" dirty="0"/>
            </a:p>
          </p:txBody>
        </p:sp>
        <p:sp>
          <p:nvSpPr>
            <p:cNvPr id="30" name="円/楕円 29"/>
            <p:cNvSpPr/>
            <p:nvPr/>
          </p:nvSpPr>
          <p:spPr>
            <a:xfrm>
              <a:off x="5033883" y="5542145"/>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573883" y="5627479"/>
              <a:ext cx="587023" cy="369332"/>
            </a:xfrm>
            <a:prstGeom prst="rect">
              <a:avLst/>
            </a:prstGeom>
            <a:noFill/>
          </p:spPr>
          <p:txBody>
            <a:bodyPr wrap="square" rtlCol="0">
              <a:spAutoFit/>
            </a:bodyPr>
            <a:lstStyle/>
            <a:p>
              <a:r>
                <a:rPr kumimoji="1" lang="ja-JP" altLang="en-US" dirty="0" smtClean="0"/>
                <a:t>２個</a:t>
              </a:r>
              <a:endParaRPr kumimoji="1" lang="ja-JP" altLang="en-US" dirty="0"/>
            </a:p>
          </p:txBody>
        </p:sp>
        <p:sp>
          <p:nvSpPr>
            <p:cNvPr id="32" name="円/楕円 31"/>
            <p:cNvSpPr/>
            <p:nvPr/>
          </p:nvSpPr>
          <p:spPr>
            <a:xfrm>
              <a:off x="6230831" y="5463147"/>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919451" y="5635035"/>
              <a:ext cx="587023" cy="369332"/>
            </a:xfrm>
            <a:prstGeom prst="rect">
              <a:avLst/>
            </a:prstGeom>
            <a:noFill/>
          </p:spPr>
          <p:txBody>
            <a:bodyPr wrap="square" rtlCol="0">
              <a:spAutoFit/>
            </a:bodyPr>
            <a:lstStyle/>
            <a:p>
              <a:r>
                <a:rPr kumimoji="1" lang="ja-JP" altLang="en-US" dirty="0" smtClean="0"/>
                <a:t>１個</a:t>
              </a:r>
              <a:endParaRPr kumimoji="1" lang="ja-JP" altLang="en-US" dirty="0"/>
            </a:p>
          </p:txBody>
        </p:sp>
      </p:grpSp>
      <p:grpSp>
        <p:nvGrpSpPr>
          <p:cNvPr id="36" name="グループ化 35"/>
          <p:cNvGrpSpPr/>
          <p:nvPr/>
        </p:nvGrpSpPr>
        <p:grpSpPr>
          <a:xfrm>
            <a:off x="1443514" y="4323979"/>
            <a:ext cx="5025019" cy="1151132"/>
            <a:chOff x="1443514" y="4323979"/>
            <a:chExt cx="5025019" cy="1151132"/>
          </a:xfrm>
        </p:grpSpPr>
        <p:grpSp>
          <p:nvGrpSpPr>
            <p:cNvPr id="15" name="グループ化 14"/>
            <p:cNvGrpSpPr/>
            <p:nvPr/>
          </p:nvGrpSpPr>
          <p:grpSpPr>
            <a:xfrm>
              <a:off x="1611450" y="4562555"/>
              <a:ext cx="938637" cy="540000"/>
              <a:chOff x="2255968" y="4623809"/>
              <a:chExt cx="938637" cy="540000"/>
            </a:xfrm>
          </p:grpSpPr>
          <p:sp>
            <p:nvSpPr>
              <p:cNvPr id="8" name="円/楕円 7"/>
              <p:cNvSpPr/>
              <p:nvPr/>
            </p:nvSpPr>
            <p:spPr>
              <a:xfrm>
                <a:off x="2255968" y="462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654605" y="462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5033883" y="4391013"/>
              <a:ext cx="1335498" cy="990000"/>
              <a:chOff x="4213736" y="4263809"/>
              <a:chExt cx="1335498" cy="990000"/>
            </a:xfrm>
          </p:grpSpPr>
          <p:sp>
            <p:nvSpPr>
              <p:cNvPr id="10" name="円/楕円 9"/>
              <p:cNvSpPr/>
              <p:nvPr/>
            </p:nvSpPr>
            <p:spPr>
              <a:xfrm>
                <a:off x="4213736" y="471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009234" y="471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521485" y="4263809"/>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17"/>
            <p:cNvSpPr/>
            <p:nvPr/>
          </p:nvSpPr>
          <p:spPr>
            <a:xfrm>
              <a:off x="1443514" y="4357146"/>
              <a:ext cx="3299305" cy="99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910755" y="4323979"/>
              <a:ext cx="1557778" cy="1151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828566" y="4472555"/>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3292505" y="4472555"/>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732561" y="3707076"/>
            <a:ext cx="6115664" cy="584775"/>
          </a:xfrm>
          <a:prstGeom prst="rect">
            <a:avLst/>
          </a:prstGeom>
          <a:noFill/>
        </p:spPr>
        <p:txBody>
          <a:bodyPr wrap="square" rtlCol="0">
            <a:spAutoFit/>
          </a:bodyPr>
          <a:lstStyle/>
          <a:p>
            <a:r>
              <a:rPr lang="ja-JP" altLang="en-US" sz="3200" dirty="0"/>
              <a:t>　　  　</a:t>
            </a:r>
            <a:r>
              <a:rPr lang="en-US" altLang="ja-JP" sz="3200" dirty="0"/>
              <a:t>H</a:t>
            </a:r>
            <a:r>
              <a:rPr lang="en-US" altLang="ja-JP" sz="3200" baseline="-25000" dirty="0"/>
              <a:t>2</a:t>
            </a:r>
            <a:r>
              <a:rPr lang="en-US" altLang="ja-JP" sz="3200" dirty="0"/>
              <a:t> </a:t>
            </a:r>
            <a:r>
              <a:rPr lang="ja-JP" altLang="en-US" sz="3200" dirty="0"/>
              <a:t>　  </a:t>
            </a:r>
            <a:r>
              <a:rPr lang="en-US" altLang="ja-JP" sz="3200" dirty="0"/>
              <a:t> +   </a:t>
            </a:r>
            <a:r>
              <a:rPr lang="ja-JP" altLang="en-US" sz="3200" dirty="0"/>
              <a:t>　</a:t>
            </a:r>
            <a:r>
              <a:rPr lang="en-US" altLang="ja-JP" sz="3200" dirty="0"/>
              <a:t> O</a:t>
            </a:r>
            <a:r>
              <a:rPr lang="en-US" altLang="ja-JP" sz="3200" baseline="-25000" dirty="0"/>
              <a:t>2</a:t>
            </a:r>
            <a:r>
              <a:rPr lang="en-US" altLang="ja-JP" sz="3200" dirty="0"/>
              <a:t>    </a:t>
            </a:r>
            <a:r>
              <a:rPr lang="ja-JP" altLang="en-US" sz="3200" dirty="0" smtClean="0"/>
              <a:t> </a:t>
            </a:r>
            <a:r>
              <a:rPr lang="en-US" altLang="ja-JP" sz="3200" dirty="0" smtClean="0"/>
              <a:t>  </a:t>
            </a:r>
            <a:r>
              <a:rPr lang="ja-JP" altLang="ja-JP" sz="3200" dirty="0"/>
              <a:t>→</a:t>
            </a:r>
            <a:r>
              <a:rPr lang="en-US" altLang="ja-JP" sz="3200" dirty="0"/>
              <a:t>   </a:t>
            </a:r>
            <a:r>
              <a:rPr lang="en-US" altLang="ja-JP" sz="3200" dirty="0" smtClean="0"/>
              <a:t>H</a:t>
            </a:r>
            <a:r>
              <a:rPr lang="en-US" altLang="ja-JP" sz="3200" baseline="-25000" dirty="0" smtClean="0"/>
              <a:t>2</a:t>
            </a:r>
            <a:r>
              <a:rPr lang="en-US" altLang="ja-JP" sz="3200" dirty="0" smtClean="0"/>
              <a:t>O</a:t>
            </a:r>
            <a:endParaRPr lang="ja-JP" altLang="en-US" sz="3200" dirty="0"/>
          </a:p>
        </p:txBody>
      </p:sp>
      <p:grpSp>
        <p:nvGrpSpPr>
          <p:cNvPr id="69" name="グループ化 68"/>
          <p:cNvGrpSpPr/>
          <p:nvPr/>
        </p:nvGrpSpPr>
        <p:grpSpPr>
          <a:xfrm>
            <a:off x="459682" y="3707076"/>
            <a:ext cx="7436089" cy="2793085"/>
            <a:chOff x="3861619" y="1727321"/>
            <a:chExt cx="7457768" cy="2793085"/>
          </a:xfrm>
        </p:grpSpPr>
        <p:grpSp>
          <p:nvGrpSpPr>
            <p:cNvPr id="68" name="グループ化 67"/>
            <p:cNvGrpSpPr/>
            <p:nvPr/>
          </p:nvGrpSpPr>
          <p:grpSpPr>
            <a:xfrm>
              <a:off x="3861619" y="1727321"/>
              <a:ext cx="7457768" cy="2793085"/>
              <a:chOff x="3861619" y="1727321"/>
              <a:chExt cx="7457768" cy="2793085"/>
            </a:xfrm>
          </p:grpSpPr>
          <p:grpSp>
            <p:nvGrpSpPr>
              <p:cNvPr id="55" name="グループ化 54"/>
              <p:cNvGrpSpPr/>
              <p:nvPr/>
            </p:nvGrpSpPr>
            <p:grpSpPr>
              <a:xfrm>
                <a:off x="3861619" y="1727321"/>
                <a:ext cx="7457768" cy="2028834"/>
                <a:chOff x="475167" y="3703533"/>
                <a:chExt cx="7457768" cy="2028834"/>
              </a:xfrm>
            </p:grpSpPr>
            <p:sp>
              <p:nvSpPr>
                <p:cNvPr id="39" name="テキスト ボックス 38"/>
                <p:cNvSpPr txBox="1"/>
                <p:nvPr/>
              </p:nvSpPr>
              <p:spPr>
                <a:xfrm>
                  <a:off x="475167" y="3703533"/>
                  <a:ext cx="7067336" cy="584775"/>
                </a:xfrm>
                <a:prstGeom prst="rect">
                  <a:avLst/>
                </a:prstGeom>
                <a:noFill/>
              </p:spPr>
              <p:txBody>
                <a:bodyPr wrap="square" rtlCol="0">
                  <a:spAutoFit/>
                </a:bodyPr>
                <a:lstStyle/>
                <a:p>
                  <a:r>
                    <a:rPr lang="ja-JP" altLang="en-US" sz="3200" dirty="0"/>
                    <a:t>　　  　</a:t>
                  </a:r>
                  <a:r>
                    <a:rPr lang="en-US" altLang="ja-JP" sz="3200" dirty="0" smtClean="0">
                      <a:solidFill>
                        <a:srgbClr val="FFFF00"/>
                      </a:solidFill>
                    </a:rPr>
                    <a:t>2</a:t>
                  </a:r>
                  <a:r>
                    <a:rPr lang="en-US" altLang="ja-JP" sz="3200" dirty="0" smtClean="0"/>
                    <a:t> H</a:t>
                  </a:r>
                  <a:r>
                    <a:rPr lang="en-US" altLang="ja-JP" sz="3200" baseline="-25000" dirty="0" smtClean="0"/>
                    <a:t>2</a:t>
                  </a:r>
                  <a:r>
                    <a:rPr lang="en-US" altLang="ja-JP" sz="3200" dirty="0" smtClean="0"/>
                    <a:t> </a:t>
                  </a:r>
                  <a:r>
                    <a:rPr lang="ja-JP" altLang="en-US" sz="3200" dirty="0"/>
                    <a:t>　  </a:t>
                  </a:r>
                  <a:r>
                    <a:rPr lang="en-US" altLang="ja-JP" sz="3200" dirty="0"/>
                    <a:t> +   </a:t>
                  </a:r>
                  <a:r>
                    <a:rPr lang="ja-JP" altLang="en-US" sz="3200" dirty="0"/>
                    <a:t>　</a:t>
                  </a:r>
                  <a:r>
                    <a:rPr lang="en-US" altLang="ja-JP" sz="3200" dirty="0"/>
                    <a:t> O</a:t>
                  </a:r>
                  <a:r>
                    <a:rPr lang="en-US" altLang="ja-JP" sz="3200" baseline="-25000" dirty="0"/>
                    <a:t>2</a:t>
                  </a:r>
                  <a:r>
                    <a:rPr lang="en-US" altLang="ja-JP" sz="3200" dirty="0"/>
                    <a:t>    </a:t>
                  </a:r>
                  <a:r>
                    <a:rPr lang="ja-JP" altLang="en-US" sz="3200" dirty="0" smtClean="0"/>
                    <a:t> </a:t>
                  </a:r>
                  <a:r>
                    <a:rPr lang="en-US" altLang="ja-JP" sz="3200" dirty="0" smtClean="0"/>
                    <a:t>  </a:t>
                  </a:r>
                  <a:r>
                    <a:rPr lang="ja-JP" altLang="ja-JP" sz="3200" dirty="0"/>
                    <a:t>→</a:t>
                  </a:r>
                  <a:r>
                    <a:rPr lang="en-US" altLang="ja-JP" sz="3200" dirty="0"/>
                    <a:t>   </a:t>
                  </a:r>
                  <a:r>
                    <a:rPr lang="en-US" altLang="ja-JP" sz="3200" dirty="0" smtClean="0">
                      <a:solidFill>
                        <a:srgbClr val="FFFF00"/>
                      </a:solidFill>
                    </a:rPr>
                    <a:t>2</a:t>
                  </a:r>
                  <a:r>
                    <a:rPr lang="en-US" altLang="ja-JP" sz="3200" dirty="0" smtClean="0"/>
                    <a:t> H</a:t>
                  </a:r>
                  <a:r>
                    <a:rPr lang="en-US" altLang="ja-JP" sz="3200" baseline="-25000" dirty="0" smtClean="0"/>
                    <a:t>2</a:t>
                  </a:r>
                  <a:r>
                    <a:rPr lang="en-US" altLang="ja-JP" sz="3200" dirty="0" smtClean="0"/>
                    <a:t>O</a:t>
                  </a:r>
                  <a:endParaRPr lang="ja-JP" altLang="en-US" sz="3200" dirty="0"/>
                </a:p>
              </p:txBody>
            </p:sp>
            <p:grpSp>
              <p:nvGrpSpPr>
                <p:cNvPr id="54" name="グループ化 53"/>
                <p:cNvGrpSpPr/>
                <p:nvPr/>
              </p:nvGrpSpPr>
              <p:grpSpPr>
                <a:xfrm>
                  <a:off x="1437159" y="4313423"/>
                  <a:ext cx="6495776" cy="1418944"/>
                  <a:chOff x="6624879" y="3946965"/>
                  <a:chExt cx="6495776" cy="1418944"/>
                </a:xfrm>
              </p:grpSpPr>
              <p:grpSp>
                <p:nvGrpSpPr>
                  <p:cNvPr id="40" name="グループ化 39"/>
                  <p:cNvGrpSpPr/>
                  <p:nvPr/>
                </p:nvGrpSpPr>
                <p:grpSpPr>
                  <a:xfrm>
                    <a:off x="6624879" y="3946965"/>
                    <a:ext cx="6495776" cy="1418944"/>
                    <a:chOff x="1443514" y="4323979"/>
                    <a:chExt cx="6495776" cy="1418944"/>
                  </a:xfrm>
                </p:grpSpPr>
                <p:grpSp>
                  <p:nvGrpSpPr>
                    <p:cNvPr id="41" name="グループ化 40"/>
                    <p:cNvGrpSpPr/>
                    <p:nvPr/>
                  </p:nvGrpSpPr>
                  <p:grpSpPr>
                    <a:xfrm>
                      <a:off x="1611450" y="4455875"/>
                      <a:ext cx="938637" cy="540000"/>
                      <a:chOff x="2255968" y="4517129"/>
                      <a:chExt cx="938637" cy="540000"/>
                    </a:xfrm>
                  </p:grpSpPr>
                  <p:sp>
                    <p:nvSpPr>
                      <p:cNvPr id="50" name="円/楕円 49"/>
                      <p:cNvSpPr/>
                      <p:nvPr/>
                    </p:nvSpPr>
                    <p:spPr>
                      <a:xfrm>
                        <a:off x="2255968" y="451712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654605" y="451712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5033883" y="4391013"/>
                      <a:ext cx="1335498" cy="990000"/>
                      <a:chOff x="4213736" y="4263809"/>
                      <a:chExt cx="1335498" cy="990000"/>
                    </a:xfrm>
                  </p:grpSpPr>
                  <p:sp>
                    <p:nvSpPr>
                      <p:cNvPr id="47" name="円/楕円 46"/>
                      <p:cNvSpPr/>
                      <p:nvPr/>
                    </p:nvSpPr>
                    <p:spPr>
                      <a:xfrm>
                        <a:off x="4213736" y="471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5009234" y="4713809"/>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521485" y="4263809"/>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角丸四角形 42"/>
                    <p:cNvSpPr/>
                    <p:nvPr/>
                  </p:nvSpPr>
                  <p:spPr>
                    <a:xfrm>
                      <a:off x="1443514" y="4357146"/>
                      <a:ext cx="3299305" cy="138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4910754" y="4323979"/>
                      <a:ext cx="3028536" cy="11832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828566" y="4442075"/>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292505" y="4442075"/>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円/楕円 51"/>
                  <p:cNvSpPr/>
                  <p:nvPr/>
                </p:nvSpPr>
                <p:spPr>
                  <a:xfrm>
                    <a:off x="6792815" y="4747327"/>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7191452" y="4747327"/>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6" name="グループ化 55"/>
              <p:cNvGrpSpPr/>
              <p:nvPr/>
            </p:nvGrpSpPr>
            <p:grpSpPr>
              <a:xfrm>
                <a:off x="5190159" y="3769926"/>
                <a:ext cx="5895024" cy="750480"/>
                <a:chOff x="1611450" y="5463147"/>
                <a:chExt cx="5895024" cy="750480"/>
              </a:xfrm>
            </p:grpSpPr>
            <p:sp>
              <p:nvSpPr>
                <p:cNvPr id="57" name="円/楕円 56"/>
                <p:cNvSpPr/>
                <p:nvPr/>
              </p:nvSpPr>
              <p:spPr>
                <a:xfrm>
                  <a:off x="1611450" y="5542822"/>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151450" y="5628156"/>
                  <a:ext cx="587023" cy="369332"/>
                </a:xfrm>
                <a:prstGeom prst="rect">
                  <a:avLst/>
                </a:prstGeom>
                <a:noFill/>
              </p:spPr>
              <p:txBody>
                <a:bodyPr wrap="square" rtlCol="0">
                  <a:spAutoFit/>
                </a:bodyPr>
                <a:lstStyle/>
                <a:p>
                  <a:r>
                    <a:rPr lang="ja-JP" altLang="en-US" dirty="0"/>
                    <a:t>４</a:t>
                  </a:r>
                  <a:r>
                    <a:rPr kumimoji="1" lang="ja-JP" altLang="en-US" dirty="0" smtClean="0"/>
                    <a:t>個</a:t>
                  </a:r>
                  <a:endParaRPr kumimoji="1" lang="ja-JP" altLang="en-US" dirty="0"/>
                </a:p>
              </p:txBody>
            </p:sp>
            <p:sp>
              <p:nvSpPr>
                <p:cNvPr id="59" name="円/楕円 58"/>
                <p:cNvSpPr/>
                <p:nvPr/>
              </p:nvSpPr>
              <p:spPr>
                <a:xfrm>
                  <a:off x="3293146" y="5493627"/>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981766" y="5635035"/>
                  <a:ext cx="587023" cy="369332"/>
                </a:xfrm>
                <a:prstGeom prst="rect">
                  <a:avLst/>
                </a:prstGeom>
                <a:noFill/>
              </p:spPr>
              <p:txBody>
                <a:bodyPr wrap="square" rtlCol="0">
                  <a:spAutoFit/>
                </a:bodyPr>
                <a:lstStyle/>
                <a:p>
                  <a:r>
                    <a:rPr kumimoji="1" lang="ja-JP" altLang="en-US" dirty="0" smtClean="0"/>
                    <a:t>２個</a:t>
                  </a:r>
                  <a:endParaRPr kumimoji="1" lang="ja-JP" altLang="en-US" dirty="0"/>
                </a:p>
              </p:txBody>
            </p:sp>
            <p:sp>
              <p:nvSpPr>
                <p:cNvPr id="61" name="円/楕円 60"/>
                <p:cNvSpPr/>
                <p:nvPr/>
              </p:nvSpPr>
              <p:spPr>
                <a:xfrm>
                  <a:off x="5033883" y="5542145"/>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573883" y="5627479"/>
                  <a:ext cx="587023" cy="369332"/>
                </a:xfrm>
                <a:prstGeom prst="rect">
                  <a:avLst/>
                </a:prstGeom>
                <a:noFill/>
              </p:spPr>
              <p:txBody>
                <a:bodyPr wrap="square" rtlCol="0">
                  <a:spAutoFit/>
                </a:bodyPr>
                <a:lstStyle/>
                <a:p>
                  <a:r>
                    <a:rPr kumimoji="1" lang="ja-JP" altLang="en-US" dirty="0" smtClean="0"/>
                    <a:t>４個</a:t>
                  </a:r>
                  <a:endParaRPr kumimoji="1" lang="ja-JP" altLang="en-US" dirty="0"/>
                </a:p>
              </p:txBody>
            </p:sp>
            <p:sp>
              <p:nvSpPr>
                <p:cNvPr id="63" name="円/楕円 62"/>
                <p:cNvSpPr/>
                <p:nvPr/>
              </p:nvSpPr>
              <p:spPr>
                <a:xfrm>
                  <a:off x="6230831" y="5463147"/>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6919451" y="5635035"/>
                  <a:ext cx="587023" cy="369332"/>
                </a:xfrm>
                <a:prstGeom prst="rect">
                  <a:avLst/>
                </a:prstGeom>
                <a:noFill/>
              </p:spPr>
              <p:txBody>
                <a:bodyPr wrap="square" rtlCol="0">
                  <a:spAutoFit/>
                </a:bodyPr>
                <a:lstStyle/>
                <a:p>
                  <a:r>
                    <a:rPr kumimoji="1" lang="ja-JP" altLang="en-US" dirty="0" smtClean="0"/>
                    <a:t>２個</a:t>
                  </a:r>
                  <a:endParaRPr kumimoji="1" lang="ja-JP" altLang="en-US" dirty="0"/>
                </a:p>
              </p:txBody>
            </p:sp>
          </p:grpSp>
        </p:grpSp>
        <p:sp>
          <p:nvSpPr>
            <p:cNvPr id="65" name="円/楕円 64"/>
            <p:cNvSpPr/>
            <p:nvPr/>
          </p:nvSpPr>
          <p:spPr>
            <a:xfrm>
              <a:off x="9854929" y="2832042"/>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10650427" y="2832042"/>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0162678" y="2382042"/>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8399367" y="3245267"/>
            <a:ext cx="3571548" cy="1704960"/>
            <a:chOff x="8189842" y="3988533"/>
            <a:chExt cx="3571548" cy="1704960"/>
          </a:xfrm>
        </p:grpSpPr>
        <p:sp>
          <p:nvSpPr>
            <p:cNvPr id="72" name="雲 71"/>
            <p:cNvSpPr/>
            <p:nvPr/>
          </p:nvSpPr>
          <p:spPr>
            <a:xfrm>
              <a:off x="8189842" y="3988533"/>
              <a:ext cx="3571548" cy="17049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8620452" y="4390057"/>
              <a:ext cx="2933816" cy="707886"/>
            </a:xfrm>
            <a:prstGeom prst="rect">
              <a:avLst/>
            </a:prstGeom>
            <a:noFill/>
          </p:spPr>
          <p:txBody>
            <a:bodyPr wrap="none" rtlCol="0">
              <a:spAutoFit/>
            </a:bodyPr>
            <a:lstStyle/>
            <a:p>
              <a:r>
                <a:rPr lang="ja-JP" altLang="en-US" sz="2000" b="1" dirty="0" smtClean="0">
                  <a:solidFill>
                    <a:srgbClr val="FFFF00"/>
                  </a:solidFill>
                </a:rPr>
                <a:t>重要ポイント！！</a:t>
              </a:r>
              <a:endParaRPr lang="en-US" altLang="ja-JP" sz="2000" b="1" dirty="0" smtClean="0">
                <a:solidFill>
                  <a:srgbClr val="FFFF00"/>
                </a:solidFill>
              </a:endParaRPr>
            </a:p>
            <a:p>
              <a:r>
                <a:rPr lang="ja-JP" altLang="en-US" sz="2000" b="1" dirty="0" smtClean="0">
                  <a:solidFill>
                    <a:srgbClr val="FFFF00"/>
                  </a:solidFill>
                </a:rPr>
                <a:t>左右の原子数を合わせる</a:t>
              </a:r>
              <a:endParaRPr kumimoji="1" lang="ja-JP" altLang="en-US" sz="2000" b="1" dirty="0">
                <a:solidFill>
                  <a:srgbClr val="FFFF00"/>
                </a:solidFill>
              </a:endParaRPr>
            </a:p>
          </p:txBody>
        </p:sp>
      </p:grpSp>
      <p:grpSp>
        <p:nvGrpSpPr>
          <p:cNvPr id="79" name="グループ化 78"/>
          <p:cNvGrpSpPr/>
          <p:nvPr/>
        </p:nvGrpSpPr>
        <p:grpSpPr>
          <a:xfrm>
            <a:off x="9014226" y="5200607"/>
            <a:ext cx="2188761" cy="1392103"/>
            <a:chOff x="8738459" y="5200607"/>
            <a:chExt cx="2188761" cy="1392103"/>
          </a:xfrm>
        </p:grpSpPr>
        <p:sp>
          <p:nvSpPr>
            <p:cNvPr id="74" name="円/楕円 73"/>
            <p:cNvSpPr/>
            <p:nvPr/>
          </p:nvSpPr>
          <p:spPr>
            <a:xfrm>
              <a:off x="8808774" y="5200607"/>
              <a:ext cx="540000" cy="540000"/>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8738459" y="5872710"/>
              <a:ext cx="720000" cy="720000"/>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9376359" y="5278481"/>
              <a:ext cx="1492716" cy="369332"/>
            </a:xfrm>
            <a:prstGeom prst="rect">
              <a:avLst/>
            </a:prstGeom>
            <a:noFill/>
          </p:spPr>
          <p:txBody>
            <a:bodyPr wrap="none" rtlCol="0">
              <a:spAutoFit/>
            </a:bodyPr>
            <a:lstStyle/>
            <a:p>
              <a:r>
                <a:rPr kumimoji="1" lang="ja-JP" altLang="en-US" dirty="0" smtClean="0"/>
                <a:t>＝　</a:t>
              </a:r>
              <a:r>
                <a:rPr kumimoji="1" lang="ja-JP" altLang="en-US" dirty="0" smtClean="0">
                  <a:latin typeface="AR P丸ゴシック体E" panose="020F0900000000000000" pitchFamily="50" charset="-128"/>
                  <a:ea typeface="AR P丸ゴシック体E" panose="020F0900000000000000" pitchFamily="50" charset="-128"/>
                </a:rPr>
                <a:t>水素原子</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78" name="テキスト ボックス 77"/>
            <p:cNvSpPr txBox="1"/>
            <p:nvPr/>
          </p:nvSpPr>
          <p:spPr>
            <a:xfrm>
              <a:off x="9434504" y="6004367"/>
              <a:ext cx="1492716" cy="369332"/>
            </a:xfrm>
            <a:prstGeom prst="rect">
              <a:avLst/>
            </a:prstGeom>
            <a:noFill/>
          </p:spPr>
          <p:txBody>
            <a:bodyPr wrap="none" rtlCol="0">
              <a:spAutoFit/>
            </a:bodyPr>
            <a:lstStyle/>
            <a:p>
              <a:r>
                <a:rPr kumimoji="1" lang="ja-JP" altLang="en-US" dirty="0" smtClean="0"/>
                <a:t>＝　</a:t>
              </a:r>
              <a:r>
                <a:rPr kumimoji="1" lang="ja-JP" altLang="en-US" dirty="0" smtClean="0">
                  <a:latin typeface="AR P丸ゴシック体E" panose="020F0900000000000000" pitchFamily="50" charset="-128"/>
                  <a:ea typeface="AR P丸ゴシック体E" panose="020F0900000000000000" pitchFamily="50" charset="-128"/>
                </a:rPr>
                <a:t>酸素原子</a:t>
              </a:r>
              <a:endParaRPr kumimoji="1" lang="ja-JP" altLang="en-US" dirty="0">
                <a:latin typeface="AR P丸ゴシック体E" panose="020F0900000000000000" pitchFamily="50" charset="-128"/>
                <a:ea typeface="AR P丸ゴシック体E" panose="020F0900000000000000" pitchFamily="50" charset="-128"/>
              </a:endParaRPr>
            </a:p>
          </p:txBody>
        </p:sp>
      </p:grpSp>
    </p:spTree>
    <p:extLst>
      <p:ext uri="{BB962C8B-B14F-4D97-AF65-F5344CB8AC3E}">
        <p14:creationId xmlns:p14="http://schemas.microsoft.com/office/powerpoint/2010/main" val="243842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6" presetClass="exit" presetSubtype="21" fill="hold" nodeType="withEffect">
                                  <p:stCondLst>
                                    <p:cond delay="0"/>
                                  </p:stCondLst>
                                  <p:childTnLst>
                                    <p:animEffect transition="out" filter="barn(inVertical)">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回路</Template>
  <TotalTime>783</TotalTime>
  <Words>424</Words>
  <Application>Microsoft Office PowerPoint</Application>
  <PresentationFormat>ワイド画面</PresentationFormat>
  <Paragraphs>104</Paragraphs>
  <Slides>10</Slides>
  <Notes>3</Notes>
  <HiddenSlides>6</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AR P丸ゴシック体E</vt:lpstr>
      <vt:lpstr>ＭＳ Ｐゴシック</vt:lpstr>
      <vt:lpstr>Arial</vt:lpstr>
      <vt:lpstr>Calibri</vt:lpstr>
      <vt:lpstr>Cambria Math</vt:lpstr>
      <vt:lpstr>Trebuchet MS</vt:lpstr>
      <vt:lpstr>Tw Cen MT</vt:lpstr>
      <vt:lpstr>回路</vt:lpstr>
      <vt:lpstr>１年理数科 科学的能力開発ゼミ 化学・地学編</vt:lpstr>
      <vt:lpstr>PowerPoint プレゼンテーション</vt:lpstr>
      <vt:lpstr>今、求められる力とは？</vt:lpstr>
      <vt:lpstr>能力開発ゼミで身につけてほしい力</vt:lpstr>
      <vt:lpstr>論理的思考力 科学的な創造力・独創力・探究心</vt:lpstr>
      <vt:lpstr>化学　Ｃｈｅｍｉｓｔｒｙ　の礎</vt:lpstr>
      <vt:lpstr>現代の化学</vt:lpstr>
      <vt:lpstr>物質を構成する成分</vt:lpstr>
      <vt:lpstr>化学反応式</vt:lpstr>
      <vt:lpstr>気体反応の法則，アボガドロの法則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２０１６ １年理数科 科学的能力開発ゼミ　化学編</dc:title>
  <dc:creator>浦川 卓</dc:creator>
  <cp:lastModifiedBy>浦川 卓</cp:lastModifiedBy>
  <cp:revision>50</cp:revision>
  <dcterms:created xsi:type="dcterms:W3CDTF">2016-08-27T05:42:00Z</dcterms:created>
  <dcterms:modified xsi:type="dcterms:W3CDTF">2017-09-05T03:29:28Z</dcterms:modified>
</cp:coreProperties>
</file>