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22"/>
  </p:notesMasterIdLst>
  <p:handoutMasterIdLst>
    <p:handoutMasterId r:id="rId23"/>
  </p:handoutMasterIdLst>
  <p:sldIdLst>
    <p:sldId id="256" r:id="rId2"/>
    <p:sldId id="257" r:id="rId3"/>
    <p:sldId id="261" r:id="rId4"/>
    <p:sldId id="258" r:id="rId5"/>
    <p:sldId id="262" r:id="rId6"/>
    <p:sldId id="259" r:id="rId7"/>
    <p:sldId id="260" r:id="rId8"/>
    <p:sldId id="263" r:id="rId9"/>
    <p:sldId id="274" r:id="rId10"/>
    <p:sldId id="264" r:id="rId11"/>
    <p:sldId id="269" r:id="rId12"/>
    <p:sldId id="265" r:id="rId13"/>
    <p:sldId id="272" r:id="rId14"/>
    <p:sldId id="266" r:id="rId15"/>
    <p:sldId id="270" r:id="rId16"/>
    <p:sldId id="267" r:id="rId17"/>
    <p:sldId id="273" r:id="rId18"/>
    <p:sldId id="271" r:id="rId19"/>
    <p:sldId id="275"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0A1353-DB81-4236-8C64-C52F0E9C78F4}" type="datetimeFigureOut">
              <a:rPr kumimoji="1" lang="ja-JP" altLang="en-US" smtClean="0"/>
              <a:t>2019/6/12</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F1F254-9835-4CF6-A071-E553B002EBFE}" type="slidenum">
              <a:rPr kumimoji="1" lang="ja-JP" altLang="en-US" smtClean="0"/>
              <a:t>‹#›</a:t>
            </a:fld>
            <a:endParaRPr kumimoji="1" lang="ja-JP" altLang="en-US"/>
          </a:p>
        </p:txBody>
      </p:sp>
    </p:spTree>
    <p:extLst>
      <p:ext uri="{BB962C8B-B14F-4D97-AF65-F5344CB8AC3E}">
        <p14:creationId xmlns:p14="http://schemas.microsoft.com/office/powerpoint/2010/main" val="336233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CA8D1E-F7D7-467D-8416-8F4705E0D65D}" type="datetimeFigureOut">
              <a:rPr kumimoji="1" lang="ja-JP" altLang="en-US" smtClean="0"/>
              <a:t>2019/6/12</a:t>
            </a:fld>
            <a:endParaRPr kumimoji="1" lang="ja-JP" altLang="en-US"/>
          </a:p>
        </p:txBody>
      </p:sp>
      <p:sp>
        <p:nvSpPr>
          <p:cNvPr id="4" name="スライド イメージ プレースホルダー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C86940-653D-4214-8532-8DD6B95AD240}" type="slidenum">
              <a:rPr kumimoji="1" lang="ja-JP" altLang="en-US" smtClean="0"/>
              <a:t>‹#›</a:t>
            </a:fld>
            <a:endParaRPr kumimoji="1" lang="ja-JP" altLang="en-US"/>
          </a:p>
        </p:txBody>
      </p:sp>
    </p:spTree>
    <p:extLst>
      <p:ext uri="{BB962C8B-B14F-4D97-AF65-F5344CB8AC3E}">
        <p14:creationId xmlns:p14="http://schemas.microsoft.com/office/powerpoint/2010/main" val="19213887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8C86940-653D-4214-8532-8DD6B95AD240}" type="slidenum">
              <a:rPr kumimoji="1" lang="ja-JP" altLang="en-US" smtClean="0"/>
              <a:t>2</a:t>
            </a:fld>
            <a:endParaRPr kumimoji="1" lang="ja-JP" altLang="en-US"/>
          </a:p>
        </p:txBody>
      </p:sp>
    </p:spTree>
    <p:extLst>
      <p:ext uri="{BB962C8B-B14F-4D97-AF65-F5344CB8AC3E}">
        <p14:creationId xmlns:p14="http://schemas.microsoft.com/office/powerpoint/2010/main" val="2025471516"/>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6/12/2019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6/12/2019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6/12/2019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6/12/2019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6/12/2019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6/12/2019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6/12/2019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6/12/2019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6/12/2019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A16AA21-1863-4931-97CB-99D0A168701B}" type="datetimeFigureOut">
              <a:rPr lang="en-US" dirty="0"/>
              <a:t>6/12/2019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3772C379-9A7C-4C87-A116-CBE9F58B04C5}" type="datetimeFigureOut">
              <a:rPr lang="en-US" dirty="0"/>
              <a:t>6/12/2019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6/12/2019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kumimoji="1"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kumimoji="1"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予約奨学金説明会</a:t>
            </a:r>
            <a:endParaRPr kumimoji="1" lang="ja-JP" altLang="en-US" dirty="0"/>
          </a:p>
        </p:txBody>
      </p:sp>
      <p:sp>
        <p:nvSpPr>
          <p:cNvPr id="3" name="サブタイトル 2"/>
          <p:cNvSpPr>
            <a:spLocks noGrp="1"/>
          </p:cNvSpPr>
          <p:nvPr>
            <p:ph type="subTitle" idx="1"/>
          </p:nvPr>
        </p:nvSpPr>
        <p:spPr/>
        <p:txBody>
          <a:bodyPr/>
          <a:lstStyle/>
          <a:p>
            <a:pPr algn="ctr"/>
            <a:r>
              <a:rPr lang="ja-JP" altLang="en-US" dirty="0" smtClean="0"/>
              <a:t>２０１</a:t>
            </a:r>
            <a:r>
              <a:rPr lang="ja-JP" altLang="en-US" dirty="0"/>
              <a:t>９</a:t>
            </a:r>
            <a:r>
              <a:rPr lang="ja-JP" altLang="en-US" dirty="0" smtClean="0"/>
              <a:t>年</a:t>
            </a:r>
            <a:r>
              <a:rPr lang="ja-JP" altLang="en-US" dirty="0" smtClean="0"/>
              <a:t>６</a:t>
            </a:r>
            <a:r>
              <a:rPr kumimoji="1" lang="ja-JP" altLang="en-US" dirty="0" smtClean="0"/>
              <a:t>月</a:t>
            </a:r>
            <a:endParaRPr kumimoji="1" lang="ja-JP" altLang="en-US" dirty="0"/>
          </a:p>
        </p:txBody>
      </p:sp>
    </p:spTree>
    <p:extLst>
      <p:ext uri="{BB962C8B-B14F-4D97-AF65-F5344CB8AC3E}">
        <p14:creationId xmlns:p14="http://schemas.microsoft.com/office/powerpoint/2010/main" val="1619127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a:t>２．奨学金の貸与条件について</a:t>
            </a:r>
            <a:endParaRPr kumimoji="1" lang="ja-JP" altLang="en-US" dirty="0"/>
          </a:p>
        </p:txBody>
      </p:sp>
      <p:sp>
        <p:nvSpPr>
          <p:cNvPr id="3" name="コンテンツ プレースホルダー 2"/>
          <p:cNvSpPr>
            <a:spLocks noGrp="1"/>
          </p:cNvSpPr>
          <p:nvPr>
            <p:ph idx="1"/>
          </p:nvPr>
        </p:nvSpPr>
        <p:spPr>
          <a:xfrm>
            <a:off x="1093095" y="1788194"/>
            <a:ext cx="10058400" cy="4395629"/>
          </a:xfrm>
        </p:spPr>
        <p:txBody>
          <a:bodyPr>
            <a:noAutofit/>
          </a:bodyPr>
          <a:lstStyle/>
          <a:p>
            <a:pPr marL="0" indent="0">
              <a:buNone/>
            </a:pPr>
            <a:r>
              <a:rPr lang="en-US" altLang="ja-JP" sz="3200" dirty="0">
                <a:solidFill>
                  <a:srgbClr val="FF0000"/>
                </a:solidFill>
              </a:rPr>
              <a:t>※</a:t>
            </a:r>
            <a:r>
              <a:rPr lang="ja-JP" altLang="en-US" sz="3200" dirty="0">
                <a:solidFill>
                  <a:srgbClr val="FF0000"/>
                </a:solidFill>
              </a:rPr>
              <a:t>注意</a:t>
            </a:r>
            <a:endParaRPr lang="en-US" altLang="ja-JP" sz="3200" dirty="0">
              <a:solidFill>
                <a:srgbClr val="FF0000"/>
              </a:solidFill>
            </a:endParaRPr>
          </a:p>
          <a:p>
            <a:pPr marL="0" indent="0">
              <a:buNone/>
            </a:pPr>
            <a:r>
              <a:rPr lang="ja-JP" altLang="en-US" sz="2400" dirty="0" smtClean="0"/>
              <a:t>「</a:t>
            </a:r>
            <a:r>
              <a:rPr lang="ja-JP" altLang="en-US" sz="2400" b="1" dirty="0" smtClean="0"/>
              <a:t>貸与奨学金・給付奨学金</a:t>
            </a:r>
            <a:r>
              <a:rPr lang="ja-JP" altLang="en-US" sz="2400" dirty="0" smtClean="0"/>
              <a:t>」の予約奨学金申し込みは</a:t>
            </a:r>
            <a:r>
              <a:rPr lang="ja-JP" altLang="en-US" sz="2400" b="1" u="sng" dirty="0" smtClean="0">
                <a:solidFill>
                  <a:srgbClr val="FF0000"/>
                </a:solidFill>
              </a:rPr>
              <a:t>今回のみ</a:t>
            </a:r>
            <a:r>
              <a:rPr lang="ja-JP" altLang="en-US" sz="2400" dirty="0" smtClean="0"/>
              <a:t>です。</a:t>
            </a:r>
            <a:endParaRPr lang="en-US" altLang="ja-JP" sz="2400" dirty="0" smtClean="0"/>
          </a:p>
          <a:p>
            <a:pPr marL="0" indent="0">
              <a:buNone/>
            </a:pPr>
            <a:r>
              <a:rPr lang="ja-JP" altLang="en-US" sz="2400" b="1" dirty="0">
                <a:latin typeface="ＭＳ ゴシック" panose="020B0609070205080204" pitchFamily="49" charset="-128"/>
                <a:ea typeface="ＭＳ ゴシック" panose="020B0609070205080204" pitchFamily="49" charset="-128"/>
              </a:rPr>
              <a:t>　</a:t>
            </a:r>
            <a:r>
              <a:rPr lang="ja-JP" altLang="en-US" sz="2400" b="1" u="sng" dirty="0" smtClean="0">
                <a:latin typeface="ＭＳ ゴシック" panose="020B0609070205080204" pitchFamily="49" charset="-128"/>
                <a:ea typeface="ＭＳ ゴシック" panose="020B0609070205080204" pitchFamily="49" charset="-128"/>
              </a:rPr>
              <a:t>例年実施している「第２回（</a:t>
            </a:r>
            <a:r>
              <a:rPr lang="en-US" altLang="ja-JP" sz="2400" b="1" u="sng" dirty="0" smtClean="0">
                <a:latin typeface="ＭＳ ゴシック" panose="020B0609070205080204" pitchFamily="49" charset="-128"/>
                <a:ea typeface="ＭＳ ゴシック" panose="020B0609070205080204" pitchFamily="49" charset="-128"/>
              </a:rPr>
              <a:t>11</a:t>
            </a:r>
            <a:r>
              <a:rPr lang="ja-JP" altLang="en-US" sz="2400" b="1" u="sng" dirty="0" smtClean="0">
                <a:latin typeface="ＭＳ ゴシック" panose="020B0609070205080204" pitchFamily="49" charset="-128"/>
                <a:ea typeface="ＭＳ ゴシック" panose="020B0609070205080204" pitchFamily="49" charset="-128"/>
              </a:rPr>
              <a:t>月頃）」の申し込みはありません。</a:t>
            </a:r>
            <a:endParaRPr lang="en-US" altLang="ja-JP" sz="2400" b="1" u="sng" dirty="0" smtClean="0">
              <a:latin typeface="ＭＳ ゴシック" panose="020B0609070205080204" pitchFamily="49" charset="-128"/>
              <a:ea typeface="ＭＳ ゴシック" panose="020B0609070205080204" pitchFamily="49" charset="-128"/>
            </a:endParaRPr>
          </a:p>
          <a:p>
            <a:pPr marL="0" indent="0">
              <a:buNone/>
            </a:pPr>
            <a:endParaRPr lang="en-US" altLang="ja-JP" sz="2400" dirty="0" smtClean="0"/>
          </a:p>
          <a:p>
            <a:pPr marL="0" indent="0">
              <a:buNone/>
            </a:pPr>
            <a:r>
              <a:rPr lang="ja-JP" altLang="en-US" sz="2400" dirty="0" smtClean="0"/>
              <a:t>貸与奨学金を希望する場合、</a:t>
            </a:r>
            <a:endParaRPr lang="en-US" altLang="ja-JP" sz="2400" dirty="0" smtClean="0"/>
          </a:p>
          <a:p>
            <a:pPr marL="0" indent="0">
              <a:buNone/>
            </a:pPr>
            <a:r>
              <a:rPr lang="ja-JP" altLang="en-US" sz="2400" b="1" dirty="0"/>
              <a:t>　</a:t>
            </a:r>
            <a:r>
              <a:rPr lang="ja-JP" altLang="en-US" sz="2400" b="1" u="sng" dirty="0" smtClean="0">
                <a:solidFill>
                  <a:srgbClr val="FF0000"/>
                </a:solidFill>
              </a:rPr>
              <a:t>一律、併用貸与</a:t>
            </a:r>
            <a:r>
              <a:rPr lang="ja-JP" altLang="en-US" sz="2400" b="1" u="sng" dirty="0" smtClean="0"/>
              <a:t>（第一種・第二種両方とも利用）</a:t>
            </a:r>
            <a:r>
              <a:rPr lang="ja-JP" altLang="en-US" sz="2400" b="1" u="sng" dirty="0" smtClean="0">
                <a:solidFill>
                  <a:srgbClr val="FF0000"/>
                </a:solidFill>
              </a:rPr>
              <a:t>の基準の適否</a:t>
            </a:r>
            <a:r>
              <a:rPr lang="ja-JP" altLang="en-US" sz="2400" b="1" u="sng" dirty="0" smtClean="0"/>
              <a:t>から</a:t>
            </a:r>
            <a:endParaRPr lang="en-US" altLang="ja-JP" sz="2400" b="1" u="sng" dirty="0" smtClean="0"/>
          </a:p>
          <a:p>
            <a:pPr marL="0" indent="0">
              <a:buNone/>
            </a:pPr>
            <a:r>
              <a:rPr lang="ja-JP" altLang="en-US" sz="2400" b="1" dirty="0"/>
              <a:t>　</a:t>
            </a:r>
            <a:r>
              <a:rPr lang="ja-JP" altLang="en-US" sz="2400" b="1" u="sng" dirty="0" smtClean="0"/>
              <a:t>判定されます。</a:t>
            </a:r>
            <a:endParaRPr lang="en-US" altLang="ja-JP" sz="2400" b="1" u="sng" dirty="0" smtClean="0"/>
          </a:p>
          <a:p>
            <a:pPr marL="0" indent="0">
              <a:buNone/>
            </a:pPr>
            <a:r>
              <a:rPr lang="ja-JP" altLang="en-US" dirty="0" smtClean="0"/>
              <a:t>　　（第一種よりも第二種を優先するか否かについてはスカラネット</a:t>
            </a:r>
            <a:r>
              <a:rPr lang="ja-JP" altLang="en-US" dirty="0"/>
              <a:t>にて選択）</a:t>
            </a:r>
            <a:endParaRPr lang="en-US" altLang="ja-JP" dirty="0" smtClean="0"/>
          </a:p>
          <a:p>
            <a:pPr marL="0" indent="0">
              <a:buNone/>
            </a:pPr>
            <a:r>
              <a:rPr kumimoji="1" lang="ja-JP" altLang="en-US" b="1" dirty="0" smtClean="0">
                <a:latin typeface="ＭＳ ゴシック" panose="020B0609070205080204" pitchFamily="49" charset="-128"/>
                <a:ea typeface="ＭＳ ゴシック" panose="020B0609070205080204" pitchFamily="49" charset="-128"/>
              </a:rPr>
              <a:t>　　　　　</a:t>
            </a:r>
            <a:r>
              <a:rPr kumimoji="1" lang="en-US" altLang="ja-JP" b="1" dirty="0" smtClean="0">
                <a:latin typeface="ＭＳ ゴシック" panose="020B0609070205080204" pitchFamily="49" charset="-128"/>
                <a:ea typeface="ＭＳ ゴシック" panose="020B0609070205080204" pitchFamily="49" charset="-128"/>
              </a:rPr>
              <a:t>※</a:t>
            </a:r>
            <a:r>
              <a:rPr kumimoji="1" lang="ja-JP" altLang="en-US" b="1" dirty="0" smtClean="0">
                <a:latin typeface="ＭＳ ゴシック" panose="020B0609070205080204" pitchFamily="49" charset="-128"/>
                <a:ea typeface="ＭＳ ゴシック" panose="020B0609070205080204" pitchFamily="49" charset="-128"/>
              </a:rPr>
              <a:t>利用しない奨学金については、進学時に辞退できます。</a:t>
            </a:r>
            <a:endParaRPr lang="en-US" altLang="ja-JP" dirty="0"/>
          </a:p>
          <a:p>
            <a:pPr marL="0" indent="0">
              <a:buNone/>
            </a:pPr>
            <a:endParaRPr kumimoji="1" lang="en-US" altLang="ja-JP" b="1"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4287280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69848" y="2088707"/>
            <a:ext cx="10058400" cy="1609344"/>
          </a:xfrm>
        </p:spPr>
        <p:txBody>
          <a:bodyPr>
            <a:normAutofit/>
          </a:bodyPr>
          <a:lstStyle/>
          <a:p>
            <a:pPr algn="ctr"/>
            <a:r>
              <a:rPr lang="ja-JP" altLang="en-US" sz="4800" dirty="0"/>
              <a:t>３．申込時期と申込方法について</a:t>
            </a:r>
            <a:endParaRPr kumimoji="1" lang="ja-JP" altLang="en-US" sz="4800" dirty="0"/>
          </a:p>
        </p:txBody>
      </p:sp>
    </p:spTree>
    <p:extLst>
      <p:ext uri="{BB962C8B-B14F-4D97-AF65-F5344CB8AC3E}">
        <p14:creationId xmlns:p14="http://schemas.microsoft.com/office/powerpoint/2010/main" val="38276055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69848" y="484632"/>
            <a:ext cx="10058400" cy="1359666"/>
          </a:xfrm>
        </p:spPr>
        <p:txBody>
          <a:bodyPr>
            <a:normAutofit/>
          </a:bodyPr>
          <a:lstStyle/>
          <a:p>
            <a:pPr algn="ctr"/>
            <a:r>
              <a:rPr lang="ja-JP" altLang="en-US" sz="4800" dirty="0" smtClean="0"/>
              <a:t>３．申込</a:t>
            </a:r>
            <a:r>
              <a:rPr lang="ja-JP" altLang="en-US" sz="4800" dirty="0"/>
              <a:t>時期と申込方法に</a:t>
            </a:r>
            <a:r>
              <a:rPr lang="ja-JP" altLang="en-US" sz="4800" dirty="0" smtClean="0"/>
              <a:t>ついて</a:t>
            </a:r>
            <a:endParaRPr kumimoji="1" lang="ja-JP" altLang="en-US" sz="4800" dirty="0"/>
          </a:p>
        </p:txBody>
      </p:sp>
      <p:sp>
        <p:nvSpPr>
          <p:cNvPr id="3" name="コンテンツ プレースホルダー 2"/>
          <p:cNvSpPr>
            <a:spLocks noGrp="1"/>
          </p:cNvSpPr>
          <p:nvPr>
            <p:ph idx="1"/>
          </p:nvPr>
        </p:nvSpPr>
        <p:spPr/>
        <p:txBody>
          <a:bodyPr>
            <a:normAutofit/>
          </a:bodyPr>
          <a:lstStyle/>
          <a:p>
            <a:pPr marL="0" indent="0" algn="ctr">
              <a:buNone/>
            </a:pPr>
            <a:r>
              <a:rPr lang="ja-JP" altLang="en-US" sz="2800" dirty="0" smtClean="0"/>
              <a:t>①必要書類の提出（</a:t>
            </a:r>
            <a:r>
              <a:rPr lang="ja-JP" altLang="en-US" sz="2800" dirty="0" smtClean="0">
                <a:solidFill>
                  <a:srgbClr val="FF0000"/>
                </a:solidFill>
              </a:rPr>
              <a:t>７月５日（金）</a:t>
            </a:r>
            <a:r>
              <a:rPr lang="ja-JP" altLang="en-US" sz="2800" dirty="0" smtClean="0"/>
              <a:t>締切）</a:t>
            </a:r>
            <a:endParaRPr lang="en-US" altLang="ja-JP" sz="2800" dirty="0" smtClean="0"/>
          </a:p>
          <a:p>
            <a:pPr marL="0" indent="0" algn="ctr">
              <a:buNone/>
            </a:pPr>
            <a:r>
              <a:rPr lang="ja-JP" altLang="en-US" sz="2800" dirty="0" smtClean="0"/>
              <a:t>↓</a:t>
            </a:r>
            <a:endParaRPr lang="en-US" altLang="ja-JP" sz="2800" dirty="0" smtClean="0"/>
          </a:p>
          <a:p>
            <a:pPr marL="0" indent="0" algn="ctr">
              <a:buNone/>
            </a:pPr>
            <a:r>
              <a:rPr lang="ja-JP" altLang="en-US" sz="2800" dirty="0" smtClean="0"/>
              <a:t>②書類の点検・返却</a:t>
            </a:r>
            <a:endParaRPr lang="en-US" altLang="ja-JP" sz="2800" dirty="0" smtClean="0"/>
          </a:p>
          <a:p>
            <a:pPr marL="0" indent="0" algn="ctr">
              <a:buNone/>
            </a:pPr>
            <a:r>
              <a:rPr lang="ja-JP" altLang="en-US" sz="2800" dirty="0" smtClean="0"/>
              <a:t>↓</a:t>
            </a:r>
            <a:endParaRPr lang="en-US" altLang="ja-JP" sz="2800" dirty="0" smtClean="0"/>
          </a:p>
          <a:p>
            <a:pPr marL="0" indent="0" algn="ctr">
              <a:buNone/>
            </a:pPr>
            <a:r>
              <a:rPr lang="ja-JP" altLang="en-US" sz="2800" dirty="0" smtClean="0"/>
              <a:t>③スカラネット申込入力</a:t>
            </a:r>
            <a:endParaRPr lang="en-US" altLang="ja-JP" sz="2800" dirty="0" smtClean="0"/>
          </a:p>
          <a:p>
            <a:pPr marL="0" indent="0" algn="ctr">
              <a:buNone/>
            </a:pPr>
            <a:r>
              <a:rPr lang="ja-JP" altLang="en-US" sz="2800" dirty="0" smtClean="0"/>
              <a:t>↓</a:t>
            </a:r>
            <a:endParaRPr lang="en-US" altLang="ja-JP" sz="2800" dirty="0" smtClean="0"/>
          </a:p>
          <a:p>
            <a:pPr marL="0" indent="0" algn="ctr">
              <a:buNone/>
            </a:pPr>
            <a:r>
              <a:rPr lang="ja-JP" altLang="en-US" sz="2800" dirty="0" smtClean="0"/>
              <a:t>④必要書類の再提出（</a:t>
            </a:r>
            <a:r>
              <a:rPr lang="ja-JP" altLang="en-US" sz="2800" dirty="0" smtClean="0">
                <a:solidFill>
                  <a:srgbClr val="FF0000"/>
                </a:solidFill>
              </a:rPr>
              <a:t>７月１９日（金）</a:t>
            </a:r>
            <a:r>
              <a:rPr lang="ja-JP" altLang="en-US" sz="2800" dirty="0" smtClean="0"/>
              <a:t>締切）</a:t>
            </a:r>
            <a:endParaRPr lang="en-US" altLang="ja-JP" sz="2800" dirty="0" smtClean="0"/>
          </a:p>
        </p:txBody>
      </p:sp>
    </p:spTree>
    <p:extLst>
      <p:ext uri="{BB962C8B-B14F-4D97-AF65-F5344CB8AC3E}">
        <p14:creationId xmlns:p14="http://schemas.microsoft.com/office/powerpoint/2010/main" val="24626245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69848" y="484632"/>
            <a:ext cx="10058400" cy="1359666"/>
          </a:xfrm>
        </p:spPr>
        <p:txBody>
          <a:bodyPr>
            <a:normAutofit/>
          </a:bodyPr>
          <a:lstStyle/>
          <a:p>
            <a:pPr algn="ctr"/>
            <a:r>
              <a:rPr lang="ja-JP" altLang="en-US" sz="4800" dirty="0" smtClean="0"/>
              <a:t>３．申込</a:t>
            </a:r>
            <a:r>
              <a:rPr lang="ja-JP" altLang="en-US" sz="4800" dirty="0"/>
              <a:t>時期と申込方法に</a:t>
            </a:r>
            <a:r>
              <a:rPr lang="ja-JP" altLang="en-US" sz="4800" dirty="0" smtClean="0"/>
              <a:t>ついて</a:t>
            </a:r>
            <a:endParaRPr kumimoji="1" lang="ja-JP" altLang="en-US" sz="4800" dirty="0"/>
          </a:p>
        </p:txBody>
      </p:sp>
      <p:sp>
        <p:nvSpPr>
          <p:cNvPr id="3" name="コンテンツ プレースホルダー 2"/>
          <p:cNvSpPr>
            <a:spLocks noGrp="1"/>
          </p:cNvSpPr>
          <p:nvPr>
            <p:ph idx="1"/>
          </p:nvPr>
        </p:nvSpPr>
        <p:spPr>
          <a:xfrm>
            <a:off x="770709" y="1724297"/>
            <a:ext cx="10672354" cy="4624252"/>
          </a:xfrm>
        </p:spPr>
        <p:txBody>
          <a:bodyPr>
            <a:normAutofit/>
          </a:bodyPr>
          <a:lstStyle/>
          <a:p>
            <a:pPr marL="0" indent="0">
              <a:buNone/>
            </a:pPr>
            <a:r>
              <a:rPr lang="ja-JP" altLang="en-US" sz="2800" dirty="0" smtClean="0"/>
              <a:t>①</a:t>
            </a:r>
            <a:r>
              <a:rPr lang="ja-JP" altLang="en-US" sz="2800" b="1" u="sng" dirty="0" smtClean="0">
                <a:solidFill>
                  <a:srgbClr val="FF0000"/>
                </a:solidFill>
                <a:latin typeface="ＭＳ ゴシック" panose="020B0609070205080204" pitchFamily="49" charset="-128"/>
                <a:ea typeface="ＭＳ ゴシック" panose="020B0609070205080204" pitchFamily="49" charset="-128"/>
              </a:rPr>
              <a:t>７月５日（金）</a:t>
            </a:r>
            <a:r>
              <a:rPr lang="ja-JP" altLang="en-US" sz="2800" dirty="0" smtClean="0"/>
              <a:t>までに以下の書類を提出　</a:t>
            </a:r>
            <a:endParaRPr lang="en-US" altLang="ja-JP" sz="2800" dirty="0" smtClean="0"/>
          </a:p>
          <a:p>
            <a:pPr marL="0" indent="0">
              <a:buNone/>
            </a:pPr>
            <a:r>
              <a:rPr lang="ja-JP" altLang="en-US" sz="1700" dirty="0" smtClean="0"/>
              <a:t>　　</a:t>
            </a:r>
            <a:r>
              <a:rPr lang="ja-JP" altLang="en-US" sz="1700" dirty="0"/>
              <a:t>　</a:t>
            </a:r>
            <a:r>
              <a:rPr lang="en-US" altLang="ja-JP" sz="1400" dirty="0" smtClean="0"/>
              <a:t>※</a:t>
            </a:r>
            <a:r>
              <a:rPr lang="ja-JP" altLang="en-US" sz="1400" dirty="0" smtClean="0"/>
              <a:t>透明のクリアファイルにクラス番号・氏名を記入し、書類一式をファイルに入れて提出　（例　３１４７ 奨学梅子）</a:t>
            </a:r>
            <a:endParaRPr lang="en-US" altLang="ja-JP" sz="1400" dirty="0" smtClean="0"/>
          </a:p>
          <a:p>
            <a:pPr marL="0" indent="0">
              <a:buNone/>
            </a:pPr>
            <a:r>
              <a:rPr lang="ja-JP" altLang="en-US" sz="2100" dirty="0">
                <a:latin typeface="ＭＳ ゴシック" panose="020B0609070205080204" pitchFamily="49" charset="-128"/>
                <a:ea typeface="ＭＳ ゴシック" panose="020B0609070205080204" pitchFamily="49" charset="-128"/>
              </a:rPr>
              <a:t>○「提出書類一覧表</a:t>
            </a:r>
            <a:r>
              <a:rPr lang="ja-JP" altLang="en-US" sz="1300" dirty="0">
                <a:latin typeface="ＭＳ ゴシック" panose="020B0609070205080204" pitchFamily="49" charset="-128"/>
                <a:ea typeface="ＭＳ ゴシック" panose="020B0609070205080204" pitchFamily="49" charset="-128"/>
              </a:rPr>
              <a:t>（様式Ａ</a:t>
            </a:r>
            <a:r>
              <a:rPr lang="ja-JP" altLang="en-US" sz="1300" dirty="0" smtClean="0">
                <a:latin typeface="ＭＳ ゴシック" panose="020B0609070205080204" pitchFamily="49" charset="-128"/>
                <a:ea typeface="ＭＳ ゴシック" panose="020B0609070205080204" pitchFamily="49" charset="-128"/>
              </a:rPr>
              <a:t>）</a:t>
            </a:r>
            <a:r>
              <a:rPr lang="ja-JP" altLang="en-US" sz="2100" dirty="0" smtClean="0">
                <a:latin typeface="ＭＳ ゴシック" panose="020B0609070205080204" pitchFamily="49" charset="-128"/>
                <a:ea typeface="ＭＳ ゴシック" panose="020B0609070205080204" pitchFamily="49" charset="-128"/>
              </a:rPr>
              <a:t>」</a:t>
            </a:r>
            <a:r>
              <a:rPr lang="ja-JP" altLang="en-US" sz="1200" dirty="0" smtClean="0"/>
              <a:t>（申込みのてびきの様式集ｐ１）</a:t>
            </a:r>
            <a:r>
              <a:rPr lang="ja-JP" altLang="en-US" sz="1400" dirty="0" smtClean="0"/>
              <a:t>　　</a:t>
            </a:r>
            <a:r>
              <a:rPr lang="en-US" altLang="ja-JP" sz="1400" u="sng" dirty="0" smtClean="0"/>
              <a:t>※</a:t>
            </a:r>
            <a:r>
              <a:rPr lang="ja-JP" altLang="en-US" sz="1400" u="sng" dirty="0" smtClean="0"/>
              <a:t>ホチキスでは留めないでください。</a:t>
            </a:r>
            <a:endParaRPr lang="en-US" altLang="ja-JP" sz="1400" u="sng" dirty="0" smtClean="0"/>
          </a:p>
          <a:p>
            <a:pPr marL="0" indent="0">
              <a:buNone/>
            </a:pPr>
            <a:r>
              <a:rPr lang="ja-JP" altLang="en-US" sz="2100" dirty="0" smtClean="0">
                <a:latin typeface="ＭＳ ゴシック" panose="020B0609070205080204" pitchFamily="49" charset="-128"/>
                <a:ea typeface="ＭＳ ゴシック" panose="020B0609070205080204" pitchFamily="49" charset="-128"/>
              </a:rPr>
              <a:t>○「給付</a:t>
            </a:r>
            <a:r>
              <a:rPr lang="ja-JP" altLang="en-US" sz="2100" dirty="0">
                <a:latin typeface="ＭＳ ゴシック" panose="020B0609070205080204" pitchFamily="49" charset="-128"/>
                <a:ea typeface="ＭＳ ゴシック" panose="020B0609070205080204" pitchFamily="49" charset="-128"/>
              </a:rPr>
              <a:t>奨学金</a:t>
            </a:r>
            <a:r>
              <a:rPr lang="ja-JP" altLang="en-US" sz="2100" dirty="0" smtClean="0">
                <a:latin typeface="ＭＳ ゴシック" panose="020B0609070205080204" pitchFamily="49" charset="-128"/>
                <a:ea typeface="ＭＳ ゴシック" panose="020B0609070205080204" pitchFamily="49" charset="-128"/>
              </a:rPr>
              <a:t>確認書</a:t>
            </a:r>
            <a:r>
              <a:rPr lang="ja-JP" altLang="en-US" sz="1300" dirty="0">
                <a:latin typeface="ＭＳ ゴシック" panose="020B0609070205080204" pitchFamily="49" charset="-128"/>
                <a:ea typeface="ＭＳ ゴシック" panose="020B0609070205080204" pitchFamily="49" charset="-128"/>
              </a:rPr>
              <a:t>（</a:t>
            </a:r>
            <a:r>
              <a:rPr lang="ja-JP" altLang="en-US" sz="1300" dirty="0" smtClean="0">
                <a:latin typeface="ＭＳ ゴシック" panose="020B0609070205080204" pitchFamily="49" charset="-128"/>
                <a:ea typeface="ＭＳ ゴシック" panose="020B0609070205080204" pitchFamily="49" charset="-128"/>
              </a:rPr>
              <a:t>様式Ｂ） </a:t>
            </a:r>
            <a:r>
              <a:rPr lang="ja-JP" altLang="en-US" sz="2100" dirty="0" smtClean="0">
                <a:latin typeface="ＭＳ ゴシック" panose="020B0609070205080204" pitchFamily="49" charset="-128"/>
                <a:ea typeface="ＭＳ ゴシック" panose="020B0609070205080204" pitchFamily="49" charset="-128"/>
              </a:rPr>
              <a:t>」</a:t>
            </a:r>
            <a:r>
              <a:rPr lang="ja-JP" altLang="en-US" sz="2100" dirty="0">
                <a:latin typeface="ＭＳ ゴシック" panose="020B0609070205080204" pitchFamily="49" charset="-128"/>
                <a:ea typeface="ＭＳ ゴシック" panose="020B0609070205080204" pitchFamily="49" charset="-128"/>
              </a:rPr>
              <a:t>「貸与奨学金</a:t>
            </a:r>
            <a:r>
              <a:rPr lang="ja-JP" altLang="en-US" sz="2100" dirty="0" smtClean="0">
                <a:latin typeface="ＭＳ ゴシック" panose="020B0609070205080204" pitchFamily="49" charset="-128"/>
                <a:ea typeface="ＭＳ ゴシック" panose="020B0609070205080204" pitchFamily="49" charset="-128"/>
              </a:rPr>
              <a:t>確認書</a:t>
            </a:r>
            <a:r>
              <a:rPr lang="ja-JP" altLang="en-US" sz="1300" dirty="0">
                <a:latin typeface="ＭＳ ゴシック" panose="020B0609070205080204" pitchFamily="49" charset="-128"/>
                <a:ea typeface="ＭＳ ゴシック" panose="020B0609070205080204" pitchFamily="49" charset="-128"/>
              </a:rPr>
              <a:t>（</a:t>
            </a:r>
            <a:r>
              <a:rPr lang="ja-JP" altLang="en-US" sz="1300" dirty="0" smtClean="0">
                <a:latin typeface="ＭＳ ゴシック" panose="020B0609070205080204" pitchFamily="49" charset="-128"/>
                <a:ea typeface="ＭＳ ゴシック" panose="020B0609070205080204" pitchFamily="49" charset="-128"/>
              </a:rPr>
              <a:t>様式Ｃ） </a:t>
            </a:r>
            <a:r>
              <a:rPr lang="ja-JP" altLang="en-US" sz="2100" dirty="0" smtClean="0">
                <a:latin typeface="ＭＳ ゴシック" panose="020B0609070205080204" pitchFamily="49" charset="-128"/>
                <a:ea typeface="ＭＳ ゴシック" panose="020B0609070205080204" pitchFamily="49" charset="-128"/>
              </a:rPr>
              <a:t>」</a:t>
            </a:r>
            <a:r>
              <a:rPr lang="ja-JP" altLang="en-US" sz="1200" dirty="0"/>
              <a:t>（申込みのてびきの様式集ｐ３ｐ５）</a:t>
            </a:r>
            <a:endParaRPr lang="en-US" altLang="ja-JP" sz="1200" dirty="0"/>
          </a:p>
          <a:p>
            <a:pPr marL="0" indent="0">
              <a:buNone/>
            </a:pPr>
            <a:r>
              <a:rPr lang="ja-JP" altLang="en-US" sz="2100" dirty="0">
                <a:latin typeface="ＭＳ ゴシック" panose="020B0609070205080204" pitchFamily="49" charset="-128"/>
                <a:ea typeface="ＭＳ ゴシック" panose="020B0609070205080204" pitchFamily="49" charset="-128"/>
              </a:rPr>
              <a:t>○「スカラネット入力準備用紙」</a:t>
            </a:r>
            <a:r>
              <a:rPr lang="ja-JP" altLang="en-US" sz="1200" dirty="0"/>
              <a:t>（申込みのてびきの中央部全８ページ）</a:t>
            </a:r>
            <a:endParaRPr lang="en-US" altLang="ja-JP" sz="1200" dirty="0"/>
          </a:p>
          <a:p>
            <a:pPr marL="0" indent="0">
              <a:buNone/>
            </a:pPr>
            <a:r>
              <a:rPr lang="ja-JP" altLang="en-US" dirty="0" smtClean="0"/>
              <a:t>以下</a:t>
            </a:r>
            <a:r>
              <a:rPr lang="ja-JP" altLang="en-US" dirty="0"/>
              <a:t>は該当者</a:t>
            </a:r>
            <a:r>
              <a:rPr lang="ja-JP" altLang="en-US" dirty="0" smtClean="0"/>
              <a:t>のみ</a:t>
            </a:r>
            <a:r>
              <a:rPr lang="ja-JP" altLang="en-US" dirty="0" smtClean="0"/>
              <a:t> </a:t>
            </a:r>
            <a:r>
              <a:rPr lang="ja-JP" altLang="en-US" sz="1200" dirty="0"/>
              <a:t>（申込みの</a:t>
            </a:r>
            <a:r>
              <a:rPr lang="ja-JP" altLang="en-US" sz="1200" dirty="0" smtClean="0"/>
              <a:t>てびきｐ５で確認してください）</a:t>
            </a:r>
            <a:endParaRPr lang="en-US" altLang="ja-JP" sz="1200" dirty="0"/>
          </a:p>
          <a:p>
            <a:pPr marL="0" indent="0">
              <a:buNone/>
            </a:pPr>
            <a:r>
              <a:rPr lang="ja-JP" altLang="en-US" sz="2100" dirty="0">
                <a:latin typeface="ＭＳ ゴシック" panose="020B0609070205080204" pitchFamily="49" charset="-128"/>
                <a:ea typeface="ＭＳ ゴシック" panose="020B0609070205080204" pitchFamily="49" charset="-128"/>
              </a:rPr>
              <a:t>○</a:t>
            </a:r>
            <a:r>
              <a:rPr lang="ja-JP" altLang="en-US" dirty="0" smtClean="0">
                <a:latin typeface="ＭＳ ゴシック" panose="020B0609070205080204" pitchFamily="49" charset="-128"/>
                <a:ea typeface="ＭＳ ゴシック" panose="020B0609070205080204" pitchFamily="49" charset="-128"/>
              </a:rPr>
              <a:t>「確認書」証明書類　　　</a:t>
            </a:r>
            <a:r>
              <a:rPr kumimoji="1" lang="ja-JP" altLang="en-US" dirty="0" smtClean="0"/>
              <a:t>○「</a:t>
            </a:r>
            <a:r>
              <a:rPr lang="ja-JP" altLang="en-US" sz="2100" dirty="0">
                <a:latin typeface="ＭＳ ゴシック" panose="020B0609070205080204" pitchFamily="49" charset="-128"/>
                <a:ea typeface="ＭＳ ゴシック" panose="020B0609070205080204" pitchFamily="49" charset="-128"/>
              </a:rPr>
              <a:t>家計</a:t>
            </a:r>
            <a:r>
              <a:rPr lang="ja-JP" altLang="en-US" sz="2100" dirty="0" smtClean="0">
                <a:latin typeface="ＭＳ ゴシック" panose="020B0609070205080204" pitchFamily="49" charset="-128"/>
                <a:ea typeface="ＭＳ ゴシック" panose="020B0609070205080204" pitchFamily="49" charset="-128"/>
              </a:rPr>
              <a:t>」証明書類　　</a:t>
            </a:r>
            <a:r>
              <a:rPr lang="ja-JP" altLang="en-US" dirty="0" smtClean="0"/>
              <a:t>○</a:t>
            </a:r>
            <a:r>
              <a:rPr lang="ja-JP" altLang="en-US" dirty="0" smtClean="0">
                <a:latin typeface="ＭＳ ゴシック" panose="020B0609070205080204" pitchFamily="49" charset="-128"/>
                <a:ea typeface="ＭＳ ゴシック" panose="020B0609070205080204" pitchFamily="49" charset="-128"/>
              </a:rPr>
              <a:t>「特別控除関係」証明書類</a:t>
            </a:r>
            <a:endParaRPr lang="en-US" altLang="ja-JP" dirty="0" smtClean="0">
              <a:latin typeface="ＭＳ ゴシック" panose="020B0609070205080204" pitchFamily="49" charset="-128"/>
              <a:ea typeface="ＭＳ ゴシック" panose="020B0609070205080204" pitchFamily="49" charset="-128"/>
            </a:endParaRPr>
          </a:p>
          <a:p>
            <a:pPr marL="0" indent="0">
              <a:buNone/>
            </a:pPr>
            <a:r>
              <a:rPr kumimoji="1" lang="ja-JP" altLang="en-US" sz="1800" b="1" dirty="0" smtClean="0">
                <a:solidFill>
                  <a:srgbClr val="FF0000"/>
                </a:solidFill>
                <a:latin typeface="ＭＳ ゴシック" panose="020B0609070205080204" pitchFamily="49" charset="-128"/>
                <a:ea typeface="ＭＳ ゴシック" panose="020B0609070205080204" pitchFamily="49" charset="-128"/>
              </a:rPr>
              <a:t>　</a:t>
            </a:r>
            <a:endParaRPr kumimoji="1" lang="en-US" altLang="ja-JP" sz="1800" b="1" dirty="0" smtClean="0">
              <a:solidFill>
                <a:srgbClr val="FF0000"/>
              </a:solidFill>
              <a:latin typeface="ＭＳ ゴシック" panose="020B0609070205080204" pitchFamily="49" charset="-128"/>
              <a:ea typeface="ＭＳ ゴシック" panose="020B0609070205080204" pitchFamily="49" charset="-128"/>
            </a:endParaRPr>
          </a:p>
          <a:p>
            <a:pPr marL="0" indent="0">
              <a:buNone/>
            </a:pPr>
            <a:r>
              <a:rPr lang="en-US" altLang="ja-JP" sz="1800" dirty="0" smtClean="0"/>
              <a:t>※</a:t>
            </a:r>
            <a:r>
              <a:rPr lang="ja-JP" altLang="en-US" sz="1800" dirty="0" smtClean="0"/>
              <a:t>マイナンバー提出</a:t>
            </a:r>
            <a:r>
              <a:rPr lang="ja-JP" altLang="en-US" sz="1800" dirty="0"/>
              <a:t>に関する書類は、</a:t>
            </a:r>
            <a:r>
              <a:rPr lang="ja-JP" altLang="en-US" sz="1800" u="sng" dirty="0">
                <a:solidFill>
                  <a:srgbClr val="FF0000"/>
                </a:solidFill>
              </a:rPr>
              <a:t>学校ではなく機構が指定する先に本人</a:t>
            </a:r>
            <a:r>
              <a:rPr lang="ja-JP" altLang="en-US" sz="1800" u="sng" dirty="0" smtClean="0">
                <a:solidFill>
                  <a:srgbClr val="FF0000"/>
                </a:solidFill>
              </a:rPr>
              <a:t>が直接郵送</a:t>
            </a:r>
            <a:r>
              <a:rPr lang="ja-JP" altLang="en-US" sz="1800" dirty="0"/>
              <a:t>をしますので</a:t>
            </a:r>
            <a:r>
              <a:rPr lang="ja-JP" altLang="en-US" sz="1800" dirty="0" smtClean="0"/>
              <a:t>、</a:t>
            </a:r>
            <a:endParaRPr lang="en-US" altLang="ja-JP" sz="1800" dirty="0" smtClean="0"/>
          </a:p>
          <a:p>
            <a:pPr marL="0" indent="0">
              <a:buNone/>
            </a:pPr>
            <a:r>
              <a:rPr lang="ja-JP" altLang="en-US" sz="1800" dirty="0"/>
              <a:t>　</a:t>
            </a:r>
            <a:r>
              <a:rPr lang="ja-JP" altLang="en-US" sz="1800" dirty="0" smtClean="0"/>
              <a:t>必要</a:t>
            </a:r>
            <a:r>
              <a:rPr lang="ja-JP" altLang="en-US" sz="1800" dirty="0"/>
              <a:t>となる書類</a:t>
            </a:r>
            <a:r>
              <a:rPr lang="ja-JP" altLang="en-US" sz="1800" dirty="0" smtClean="0"/>
              <a:t>は各自</a:t>
            </a:r>
            <a:r>
              <a:rPr lang="ja-JP" altLang="en-US" sz="1800" dirty="0"/>
              <a:t>で準備をしておいてください。</a:t>
            </a:r>
          </a:p>
        </p:txBody>
      </p:sp>
    </p:spTree>
    <p:extLst>
      <p:ext uri="{BB962C8B-B14F-4D97-AF65-F5344CB8AC3E}">
        <p14:creationId xmlns:p14="http://schemas.microsoft.com/office/powerpoint/2010/main" val="2720111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038851" y="1687455"/>
            <a:ext cx="10058400" cy="4403378"/>
          </a:xfrm>
        </p:spPr>
        <p:txBody>
          <a:bodyPr>
            <a:noAutofit/>
          </a:bodyPr>
          <a:lstStyle/>
          <a:p>
            <a:pPr marL="0" indent="0">
              <a:buNone/>
            </a:pPr>
            <a:r>
              <a:rPr kumimoji="1" lang="ja-JP" altLang="en-US" sz="2400" dirty="0" smtClean="0"/>
              <a:t>②</a:t>
            </a:r>
            <a:r>
              <a:rPr kumimoji="1" lang="ja-JP" altLang="en-US" sz="2400" dirty="0" smtClean="0">
                <a:latin typeface="ＭＳ ゴシック" panose="020B0609070205080204" pitchFamily="49" charset="-128"/>
                <a:ea typeface="ＭＳ ゴシック" panose="020B0609070205080204" pitchFamily="49" charset="-128"/>
              </a:rPr>
              <a:t>提出書類を点検</a:t>
            </a:r>
            <a:endParaRPr kumimoji="1" lang="en-US" altLang="ja-JP" sz="2400" dirty="0" smtClean="0"/>
          </a:p>
          <a:p>
            <a:pPr marL="0" indent="0">
              <a:buNone/>
            </a:pPr>
            <a:r>
              <a:rPr lang="ja-JP" altLang="en-US" sz="2400" dirty="0"/>
              <a:t>　</a:t>
            </a:r>
            <a:r>
              <a:rPr kumimoji="1" lang="ja-JP" altLang="en-US" sz="2400" dirty="0" smtClean="0"/>
              <a:t>不備があった場合は、指導を行う。点検後に書類は返却する。</a:t>
            </a:r>
            <a:endParaRPr kumimoji="1" lang="en-US" altLang="ja-JP" sz="2400" dirty="0" smtClean="0"/>
          </a:p>
          <a:p>
            <a:pPr marL="0" indent="0">
              <a:buNone/>
            </a:pPr>
            <a:r>
              <a:rPr lang="ja-JP" altLang="en-US" sz="2400" dirty="0" smtClean="0"/>
              <a:t>③</a:t>
            </a:r>
            <a:r>
              <a:rPr lang="ja-JP" altLang="en-US" sz="2400" dirty="0" smtClean="0">
                <a:latin typeface="ＭＳ ゴシック" panose="020B0609070205080204" pitchFamily="49" charset="-128"/>
                <a:ea typeface="ＭＳ ゴシック" panose="020B0609070205080204" pitchFamily="49" charset="-128"/>
              </a:rPr>
              <a:t>スカラネット申込入力</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t> </a:t>
            </a:r>
            <a:r>
              <a:rPr lang="ja-JP" altLang="en-US" sz="2400" dirty="0" smtClean="0"/>
              <a:t>  </a:t>
            </a:r>
            <a:r>
              <a:rPr lang="ja-JP" altLang="en-US" dirty="0" smtClean="0">
                <a:latin typeface="ＭＳ ゴシック" panose="020B0609070205080204" pitchFamily="49" charset="-128"/>
                <a:ea typeface="ＭＳ ゴシック" panose="020B0609070205080204" pitchFamily="49" charset="-128"/>
              </a:rPr>
              <a:t>○１．生徒用</a:t>
            </a:r>
            <a:r>
              <a:rPr lang="ja-JP" altLang="en-US" dirty="0">
                <a:latin typeface="ＭＳ ゴシック" panose="020B0609070205080204" pitchFamily="49" charset="-128"/>
                <a:ea typeface="ＭＳ ゴシック" panose="020B0609070205080204" pitchFamily="49" charset="-128"/>
              </a:rPr>
              <a:t>識別番号</a:t>
            </a:r>
            <a:r>
              <a:rPr lang="ja-JP" altLang="en-US" dirty="0" smtClean="0">
                <a:latin typeface="ＭＳ ゴシック" panose="020B0609070205080204" pitchFamily="49" charset="-128"/>
                <a:ea typeface="ＭＳ ゴシック" panose="020B0609070205080204" pitchFamily="49" charset="-128"/>
              </a:rPr>
              <a:t>に示された「申込用」の </a:t>
            </a:r>
            <a:r>
              <a:rPr lang="ja-JP" altLang="en-US" u="sng" dirty="0" smtClean="0">
                <a:latin typeface="ＭＳ ゴシック" panose="020B0609070205080204" pitchFamily="49" charset="-128"/>
                <a:ea typeface="ＭＳ ゴシック" panose="020B0609070205080204" pitchFamily="49" charset="-128"/>
              </a:rPr>
              <a:t>ユーザー</a:t>
            </a:r>
            <a:r>
              <a:rPr lang="en-US" altLang="ja-JP" u="sng" dirty="0" smtClean="0">
                <a:latin typeface="ＭＳ ゴシック" panose="020B0609070205080204" pitchFamily="49" charset="-128"/>
                <a:ea typeface="ＭＳ ゴシック" panose="020B0609070205080204" pitchFamily="49" charset="-128"/>
              </a:rPr>
              <a:t>ID</a:t>
            </a:r>
            <a:r>
              <a:rPr lang="ja-JP" altLang="en-US" u="sng" dirty="0" smtClean="0">
                <a:latin typeface="ＭＳ ゴシック" panose="020B0609070205080204" pitchFamily="49" charset="-128"/>
                <a:ea typeface="ＭＳ ゴシック" panose="020B0609070205080204" pitchFamily="49" charset="-128"/>
              </a:rPr>
              <a:t> 及び パスワード</a:t>
            </a:r>
            <a:r>
              <a:rPr lang="ja-JP" altLang="en-US" dirty="0" smtClean="0">
                <a:latin typeface="ＭＳ ゴシック" panose="020B0609070205080204" pitchFamily="49" charset="-128"/>
                <a:ea typeface="ＭＳ ゴシック" panose="020B0609070205080204" pitchFamily="49" charset="-128"/>
              </a:rPr>
              <a:t>　</a:t>
            </a:r>
            <a:endParaRPr lang="en-US" altLang="ja-JP" dirty="0" smtClean="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a:t>
            </a:r>
            <a:r>
              <a:rPr lang="ja-JP" altLang="en-US" dirty="0" smtClean="0">
                <a:latin typeface="ＭＳ ゴシック" panose="020B0609070205080204" pitchFamily="49" charset="-128"/>
                <a:ea typeface="ＭＳ ゴシック" panose="020B0609070205080204" pitchFamily="49" charset="-128"/>
              </a:rPr>
              <a:t>２．マイナンバー提出書に示された </a:t>
            </a:r>
            <a:r>
              <a:rPr lang="ja-JP" altLang="en-US" u="sng" dirty="0" smtClean="0">
                <a:latin typeface="ＭＳ ゴシック" panose="020B0609070205080204" pitchFamily="49" charset="-128"/>
                <a:ea typeface="ＭＳ ゴシック" panose="020B0609070205080204" pitchFamily="49" charset="-128"/>
              </a:rPr>
              <a:t>申込</a:t>
            </a:r>
            <a:r>
              <a:rPr lang="en-US" altLang="ja-JP" u="sng" dirty="0" smtClean="0">
                <a:latin typeface="ＭＳ ゴシック" panose="020B0609070205080204" pitchFamily="49" charset="-128"/>
                <a:ea typeface="ＭＳ ゴシック" panose="020B0609070205080204" pitchFamily="49" charset="-128"/>
              </a:rPr>
              <a:t>ID</a:t>
            </a:r>
            <a:r>
              <a:rPr lang="ja-JP" altLang="en-US" u="sng" dirty="0" smtClean="0">
                <a:latin typeface="ＭＳ ゴシック" panose="020B0609070205080204" pitchFamily="49" charset="-128"/>
                <a:ea typeface="ＭＳ ゴシック" panose="020B0609070205080204" pitchFamily="49" charset="-128"/>
              </a:rPr>
              <a:t> 及び パスワード</a:t>
            </a:r>
            <a:r>
              <a:rPr lang="ja-JP" altLang="en-US" dirty="0" smtClean="0">
                <a:latin typeface="ＭＳ ゴシック" panose="020B0609070205080204" pitchFamily="49" charset="-128"/>
                <a:ea typeface="ＭＳ ゴシック" panose="020B0609070205080204" pitchFamily="49" charset="-128"/>
              </a:rPr>
              <a:t>　の２種類を使用</a:t>
            </a:r>
            <a:endParaRPr lang="en-US" altLang="ja-JP" dirty="0" smtClean="0">
              <a:latin typeface="ＭＳ ゴシック" panose="020B0609070205080204" pitchFamily="49" charset="-128"/>
              <a:ea typeface="ＭＳ ゴシック" panose="020B0609070205080204" pitchFamily="49" charset="-128"/>
            </a:endParaRPr>
          </a:p>
          <a:p>
            <a:pPr marL="0" indent="0">
              <a:buNone/>
            </a:pPr>
            <a:r>
              <a:rPr lang="ja-JP" altLang="en-US" dirty="0"/>
              <a:t>　</a:t>
            </a:r>
            <a:r>
              <a:rPr lang="ja-JP" altLang="en-US" dirty="0" smtClean="0"/>
              <a:t>○</a:t>
            </a:r>
            <a:r>
              <a:rPr lang="ja-JP" altLang="en-US" dirty="0" smtClean="0">
                <a:latin typeface="ＭＳ ゴシック" panose="020B0609070205080204" pitchFamily="49" charset="-128"/>
                <a:ea typeface="ＭＳ ゴシック" panose="020B0609070205080204" pitchFamily="49" charset="-128"/>
              </a:rPr>
              <a:t>スカラネット入力準備用紙に記入した内容を入力</a:t>
            </a:r>
            <a:endParaRPr lang="en-US" altLang="ja-JP" dirty="0" smtClean="0">
              <a:latin typeface="ＭＳ ゴシック" panose="020B0609070205080204" pitchFamily="49" charset="-128"/>
              <a:ea typeface="ＭＳ ゴシック" panose="020B0609070205080204" pitchFamily="49" charset="-128"/>
            </a:endParaRPr>
          </a:p>
          <a:p>
            <a:pPr marL="0" indent="0">
              <a:buNone/>
            </a:pPr>
            <a:r>
              <a:rPr lang="ja-JP" altLang="en-US" sz="2400" dirty="0"/>
              <a:t>　</a:t>
            </a:r>
            <a:r>
              <a:rPr lang="en-US" altLang="ja-JP" sz="2400" b="1" u="sng" dirty="0" smtClean="0">
                <a:latin typeface="ＭＳ ゴシック" panose="020B0609070205080204" pitchFamily="49" charset="-128"/>
                <a:ea typeface="ＭＳ ゴシック" panose="020B0609070205080204" pitchFamily="49" charset="-128"/>
              </a:rPr>
              <a:t>※</a:t>
            </a:r>
            <a:r>
              <a:rPr lang="ja-JP" altLang="en-US" sz="2400" b="1" u="sng" dirty="0" smtClean="0">
                <a:latin typeface="ＭＳ ゴシック" panose="020B0609070205080204" pitchFamily="49" charset="-128"/>
                <a:ea typeface="ＭＳ ゴシック" panose="020B0609070205080204" pitchFamily="49" charset="-128"/>
              </a:rPr>
              <a:t>各自で自宅パソコン </a:t>
            </a:r>
            <a:r>
              <a:rPr lang="en-US" altLang="ja-JP" sz="2400" b="1" u="sng" dirty="0" smtClean="0">
                <a:latin typeface="ＭＳ ゴシック" panose="020B0609070205080204" pitchFamily="49" charset="-128"/>
                <a:ea typeface="ＭＳ ゴシック" panose="020B0609070205080204" pitchFamily="49" charset="-128"/>
              </a:rPr>
              <a:t>or</a:t>
            </a:r>
            <a:r>
              <a:rPr lang="ja-JP" altLang="en-US" sz="2400" b="1" u="sng" dirty="0" smtClean="0">
                <a:latin typeface="ＭＳ ゴシック" panose="020B0609070205080204" pitchFamily="49" charset="-128"/>
                <a:ea typeface="ＭＳ ゴシック" panose="020B0609070205080204" pitchFamily="49" charset="-128"/>
              </a:rPr>
              <a:t> スマートフォンにて入力をしてください</a:t>
            </a:r>
            <a:endParaRPr lang="en-US" altLang="ja-JP" sz="2400" b="1" u="sng" dirty="0" smtClean="0">
              <a:latin typeface="ＭＳ ゴシック" panose="020B0609070205080204" pitchFamily="49" charset="-128"/>
              <a:ea typeface="ＭＳ ゴシック" panose="020B0609070205080204" pitchFamily="49" charset="-128"/>
            </a:endParaRPr>
          </a:p>
          <a:p>
            <a:pPr marL="0" indent="0">
              <a:buNone/>
            </a:pPr>
            <a:r>
              <a:rPr lang="ja-JP" altLang="en-US" sz="2400" dirty="0" smtClean="0"/>
              <a:t>④書類一式を </a:t>
            </a:r>
            <a:r>
              <a:rPr lang="ja-JP" altLang="en-US" sz="2800" b="1" u="sng" dirty="0" smtClean="0">
                <a:solidFill>
                  <a:srgbClr val="FF0000"/>
                </a:solidFill>
                <a:latin typeface="ＭＳ ゴシック" panose="020B0609070205080204" pitchFamily="49" charset="-128"/>
                <a:ea typeface="ＭＳ ゴシック" panose="020B0609070205080204" pitchFamily="49" charset="-128"/>
              </a:rPr>
              <a:t>７月１９日（金）</a:t>
            </a:r>
            <a:r>
              <a:rPr lang="ja-JP" altLang="en-US" sz="2800" b="1" u="sng" dirty="0" smtClean="0">
                <a:latin typeface="ＭＳ ゴシック" panose="020B0609070205080204" pitchFamily="49" charset="-128"/>
                <a:ea typeface="ＭＳ ゴシック" panose="020B0609070205080204" pitchFamily="49" charset="-128"/>
              </a:rPr>
              <a:t>まで</a:t>
            </a:r>
            <a:r>
              <a:rPr lang="ja-JP" altLang="en-US" sz="2800" b="1" dirty="0" smtClean="0">
                <a:latin typeface="ＭＳ ゴシック" panose="020B0609070205080204" pitchFamily="49" charset="-128"/>
                <a:ea typeface="ＭＳ ゴシック" panose="020B0609070205080204" pitchFamily="49" charset="-128"/>
              </a:rPr>
              <a:t> </a:t>
            </a:r>
            <a:r>
              <a:rPr lang="ja-JP" altLang="en-US" sz="2400" dirty="0" smtClean="0"/>
              <a:t>に再提出（最終提出）</a:t>
            </a:r>
            <a:endParaRPr lang="en-US" altLang="ja-JP" sz="2400" dirty="0" smtClean="0"/>
          </a:p>
          <a:p>
            <a:pPr marL="0" indent="0">
              <a:buNone/>
            </a:pPr>
            <a:r>
              <a:rPr lang="ja-JP" altLang="en-US" sz="2400" dirty="0" smtClean="0"/>
              <a:t>　</a:t>
            </a:r>
            <a:endParaRPr lang="en-US" altLang="ja-JP" sz="2400" dirty="0" smtClean="0"/>
          </a:p>
        </p:txBody>
      </p:sp>
      <p:sp>
        <p:nvSpPr>
          <p:cNvPr id="4" name="タイトル 1"/>
          <p:cNvSpPr>
            <a:spLocks noGrp="1"/>
          </p:cNvSpPr>
          <p:nvPr>
            <p:ph type="title"/>
          </p:nvPr>
        </p:nvSpPr>
        <p:spPr>
          <a:xfrm>
            <a:off x="1069848" y="484632"/>
            <a:ext cx="10058400" cy="1359666"/>
          </a:xfrm>
        </p:spPr>
        <p:txBody>
          <a:bodyPr>
            <a:normAutofit/>
          </a:bodyPr>
          <a:lstStyle/>
          <a:p>
            <a:pPr algn="ctr"/>
            <a:r>
              <a:rPr lang="ja-JP" altLang="en-US" sz="4800" dirty="0" smtClean="0"/>
              <a:t>３．申込</a:t>
            </a:r>
            <a:r>
              <a:rPr lang="ja-JP" altLang="en-US" sz="4800" dirty="0"/>
              <a:t>時期と申込方法に</a:t>
            </a:r>
            <a:r>
              <a:rPr lang="ja-JP" altLang="en-US" sz="4800" dirty="0" smtClean="0"/>
              <a:t>ついて</a:t>
            </a:r>
            <a:endParaRPr kumimoji="1" lang="ja-JP" altLang="en-US" sz="4800" dirty="0"/>
          </a:p>
        </p:txBody>
      </p:sp>
    </p:spTree>
    <p:extLst>
      <p:ext uri="{BB962C8B-B14F-4D97-AF65-F5344CB8AC3E}">
        <p14:creationId xmlns:p14="http://schemas.microsoft.com/office/powerpoint/2010/main" val="35209160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46600" y="2274686"/>
            <a:ext cx="10058400" cy="1609344"/>
          </a:xfrm>
        </p:spPr>
        <p:txBody>
          <a:bodyPr/>
          <a:lstStyle/>
          <a:p>
            <a:pPr algn="ctr"/>
            <a:r>
              <a:rPr lang="ja-JP" altLang="en-US" dirty="0"/>
              <a:t>４．奨学金の返還について</a:t>
            </a:r>
            <a:endParaRPr kumimoji="1" lang="ja-JP" altLang="en-US" dirty="0"/>
          </a:p>
        </p:txBody>
      </p:sp>
    </p:spTree>
    <p:extLst>
      <p:ext uri="{BB962C8B-B14F-4D97-AF65-F5344CB8AC3E}">
        <p14:creationId xmlns:p14="http://schemas.microsoft.com/office/powerpoint/2010/main" val="27161339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４．奨学</a:t>
            </a:r>
            <a:r>
              <a:rPr lang="ja-JP" altLang="en-US" dirty="0"/>
              <a:t>金の返還に</a:t>
            </a:r>
            <a:r>
              <a:rPr lang="ja-JP" altLang="en-US" dirty="0" smtClean="0"/>
              <a:t>ついて</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kumimoji="1" lang="ja-JP" altLang="en-US" sz="2400" b="1" dirty="0" smtClean="0">
                <a:latin typeface="ＭＳ ゴシック" panose="020B0609070205080204" pitchFamily="49" charset="-128"/>
                <a:ea typeface="ＭＳ ゴシック" panose="020B0609070205080204" pitchFamily="49" charset="-128"/>
              </a:rPr>
              <a:t>　</a:t>
            </a:r>
            <a:r>
              <a:rPr kumimoji="1" lang="ja-JP" altLang="en-US" sz="3600" b="1" dirty="0" smtClean="0">
                <a:latin typeface="ＭＳ ゴシック" panose="020B0609070205080204" pitchFamily="49" charset="-128"/>
                <a:ea typeface="ＭＳ ゴシック" panose="020B0609070205080204" pitchFamily="49" charset="-128"/>
              </a:rPr>
              <a:t>給付奨学金は返還不要</a:t>
            </a:r>
            <a:r>
              <a:rPr kumimoji="1" lang="ja-JP" altLang="en-US" sz="3600" dirty="0" smtClean="0"/>
              <a:t>ですが、</a:t>
            </a:r>
            <a:r>
              <a:rPr kumimoji="1" lang="ja-JP" altLang="en-US" sz="3600" b="1" dirty="0" smtClean="0">
                <a:latin typeface="ＭＳ ゴシック" panose="020B0609070205080204" pitchFamily="49" charset="-128"/>
                <a:ea typeface="ＭＳ ゴシック" panose="020B0609070205080204" pitchFamily="49" charset="-128"/>
              </a:rPr>
              <a:t>第一種奨学金、第二種奨学金は貸与となりますので、返還が義務付けられます。</a:t>
            </a:r>
            <a:endParaRPr kumimoji="1" lang="en-US" altLang="ja-JP" sz="3600" b="1" dirty="0" smtClean="0">
              <a:latin typeface="ＭＳ ゴシック" panose="020B0609070205080204" pitchFamily="49" charset="-128"/>
              <a:ea typeface="ＭＳ ゴシック" panose="020B0609070205080204" pitchFamily="49" charset="-128"/>
            </a:endParaRPr>
          </a:p>
          <a:p>
            <a:pPr marL="0" indent="0">
              <a:buNone/>
            </a:pPr>
            <a:r>
              <a:rPr kumimoji="1" lang="ja-JP" altLang="en-US" sz="3600" dirty="0" smtClean="0">
                <a:latin typeface="+mn-ea"/>
              </a:rPr>
              <a:t>　特に、</a:t>
            </a:r>
            <a:r>
              <a:rPr kumimoji="1" lang="ja-JP" altLang="en-US" sz="3600" dirty="0" smtClean="0">
                <a:solidFill>
                  <a:srgbClr val="FF0000"/>
                </a:solidFill>
                <a:latin typeface="ＭＳ ゴシック" panose="020B0609070205080204" pitchFamily="49" charset="-128"/>
                <a:ea typeface="ＭＳ ゴシック" panose="020B0609070205080204" pitchFamily="49" charset="-128"/>
              </a:rPr>
              <a:t>第二種奨学金にて高額な貸与を希望する人は返済期間が長期に渡ってきます。</a:t>
            </a:r>
            <a:endParaRPr kumimoji="1" lang="en-US" altLang="ja-JP" sz="3600" dirty="0" smtClean="0">
              <a:solidFill>
                <a:srgbClr val="FF0000"/>
              </a:solidFill>
              <a:latin typeface="ＭＳ ゴシック" panose="020B0609070205080204" pitchFamily="49" charset="-128"/>
              <a:ea typeface="ＭＳ ゴシック" panose="020B0609070205080204" pitchFamily="49" charset="-128"/>
            </a:endParaRPr>
          </a:p>
          <a:p>
            <a:pPr marL="0" indent="0">
              <a:buNone/>
            </a:pPr>
            <a:r>
              <a:rPr kumimoji="1" lang="ja-JP" altLang="en-US" sz="3600" dirty="0" smtClean="0">
                <a:latin typeface="+mn-ea"/>
              </a:rPr>
              <a:t>（最大２４０か月、つまり２０年もの期間となることもあります。）</a:t>
            </a:r>
            <a:endParaRPr kumimoji="1" lang="en-US" altLang="ja-JP" sz="3600" dirty="0" smtClean="0">
              <a:latin typeface="+mn-ea"/>
            </a:endParaRPr>
          </a:p>
        </p:txBody>
      </p:sp>
    </p:spTree>
    <p:extLst>
      <p:ext uri="{BB962C8B-B14F-4D97-AF65-F5344CB8AC3E}">
        <p14:creationId xmlns:p14="http://schemas.microsoft.com/office/powerpoint/2010/main" val="3518544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４．奨学</a:t>
            </a:r>
            <a:r>
              <a:rPr lang="ja-JP" altLang="en-US" dirty="0"/>
              <a:t>金の返還に</a:t>
            </a:r>
            <a:r>
              <a:rPr lang="ja-JP" altLang="en-US" dirty="0" smtClean="0"/>
              <a:t>ついて</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ja-JP" altLang="en-US" sz="2400" dirty="0">
                <a:latin typeface="+mn-ea"/>
              </a:rPr>
              <a:t>　</a:t>
            </a:r>
            <a:r>
              <a:rPr kumimoji="1" lang="ja-JP" altLang="en-US" sz="3200" dirty="0" smtClean="0">
                <a:latin typeface="+mn-ea"/>
              </a:rPr>
              <a:t>返還のことまで考えた貸与をするように家族と十分に話し合っていただきたいと思います。</a:t>
            </a:r>
            <a:endParaRPr kumimoji="1" lang="en-US" altLang="ja-JP" sz="3200" dirty="0" smtClean="0">
              <a:latin typeface="+mn-ea"/>
            </a:endParaRPr>
          </a:p>
          <a:p>
            <a:pPr marL="0" indent="0">
              <a:buNone/>
            </a:pPr>
            <a:r>
              <a:rPr kumimoji="1" lang="ja-JP" altLang="en-US" sz="2400" dirty="0" smtClean="0">
                <a:latin typeface="+mn-ea"/>
              </a:rPr>
              <a:t>（新聞やニュースでも時々奨学金の返済に関するものが出ています。）</a:t>
            </a:r>
            <a:endParaRPr kumimoji="1" lang="en-US" altLang="ja-JP" sz="2400" dirty="0" smtClean="0">
              <a:latin typeface="+mn-ea"/>
            </a:endParaRPr>
          </a:p>
          <a:p>
            <a:pPr marL="0" indent="0">
              <a:buNone/>
            </a:pPr>
            <a:r>
              <a:rPr lang="ja-JP" altLang="en-US" sz="3200" dirty="0">
                <a:latin typeface="+mn-ea"/>
              </a:rPr>
              <a:t>　</a:t>
            </a:r>
            <a:endParaRPr lang="en-US" altLang="ja-JP" sz="3200" dirty="0" smtClean="0">
              <a:latin typeface="+mn-ea"/>
            </a:endParaRPr>
          </a:p>
          <a:p>
            <a:pPr marL="0" indent="0">
              <a:buNone/>
            </a:pPr>
            <a:r>
              <a:rPr lang="ja-JP" altLang="en-US" sz="3200" dirty="0">
                <a:latin typeface="+mn-ea"/>
              </a:rPr>
              <a:t>　</a:t>
            </a:r>
            <a:r>
              <a:rPr lang="ja-JP" altLang="en-US" sz="3200" dirty="0" smtClean="0">
                <a:latin typeface="+mn-ea"/>
              </a:rPr>
              <a:t>返還</a:t>
            </a:r>
            <a:r>
              <a:rPr lang="ja-JP" altLang="en-US" sz="3200" dirty="0" smtClean="0">
                <a:latin typeface="+mn-ea"/>
              </a:rPr>
              <a:t>のことについては、</a:t>
            </a:r>
            <a:endParaRPr lang="en-US" altLang="ja-JP" sz="3200" dirty="0" smtClean="0">
              <a:latin typeface="+mn-ea"/>
            </a:endParaRPr>
          </a:p>
          <a:p>
            <a:pPr marL="0" indent="0">
              <a:buNone/>
            </a:pPr>
            <a:r>
              <a:rPr lang="ja-JP" altLang="en-US" sz="3200" b="1" dirty="0">
                <a:latin typeface="+mn-ea"/>
                <a:ea typeface="ＭＳ ゴシック" panose="020B0609070205080204" pitchFamily="49" charset="-128"/>
              </a:rPr>
              <a:t>　</a:t>
            </a:r>
            <a:r>
              <a:rPr lang="ja-JP" altLang="en-US" sz="3200" b="1" u="sng" dirty="0" smtClean="0">
                <a:latin typeface="ＭＳ ゴシック" panose="020B0609070205080204" pitchFamily="49" charset="-128"/>
                <a:ea typeface="ＭＳ ゴシック" panose="020B0609070205080204" pitchFamily="49" charset="-128"/>
              </a:rPr>
              <a:t>貸与奨学金案内ｐ１３～１５</a:t>
            </a:r>
            <a:r>
              <a:rPr lang="ja-JP" altLang="en-US" sz="3200" dirty="0" smtClean="0">
                <a:latin typeface="+mn-ea"/>
              </a:rPr>
              <a:t>にありますので、</a:t>
            </a:r>
            <a:endParaRPr lang="en-US" altLang="ja-JP" sz="3200" dirty="0" smtClean="0">
              <a:latin typeface="+mn-ea"/>
            </a:endParaRPr>
          </a:p>
          <a:p>
            <a:pPr marL="0" indent="0">
              <a:buNone/>
            </a:pPr>
            <a:r>
              <a:rPr lang="ja-JP" altLang="en-US" sz="3200" dirty="0">
                <a:latin typeface="+mn-ea"/>
              </a:rPr>
              <a:t>　</a:t>
            </a:r>
            <a:r>
              <a:rPr lang="ja-JP" altLang="en-US" sz="3200" dirty="0" smtClean="0">
                <a:latin typeface="+mn-ea"/>
              </a:rPr>
              <a:t>よくお読みください。</a:t>
            </a:r>
            <a:endParaRPr kumimoji="1" lang="ja-JP" altLang="en-US" sz="3200" dirty="0">
              <a:latin typeface="+mn-ea"/>
            </a:endParaRPr>
          </a:p>
        </p:txBody>
      </p:sp>
    </p:spTree>
    <p:extLst>
      <p:ext uri="{BB962C8B-B14F-4D97-AF65-F5344CB8AC3E}">
        <p14:creationId xmlns:p14="http://schemas.microsoft.com/office/powerpoint/2010/main" val="579874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54350" y="2266937"/>
            <a:ext cx="10058400" cy="1609344"/>
          </a:xfrm>
        </p:spPr>
        <p:txBody>
          <a:bodyPr/>
          <a:lstStyle/>
          <a:p>
            <a:pPr algn="ctr"/>
            <a:r>
              <a:rPr lang="ja-JP" altLang="en-US" dirty="0"/>
              <a:t>５．その他</a:t>
            </a:r>
            <a:endParaRPr kumimoji="1" lang="ja-JP" altLang="en-US" dirty="0"/>
          </a:p>
        </p:txBody>
      </p:sp>
    </p:spTree>
    <p:extLst>
      <p:ext uri="{BB962C8B-B14F-4D97-AF65-F5344CB8AC3E}">
        <p14:creationId xmlns:p14="http://schemas.microsoft.com/office/powerpoint/2010/main" val="22369507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69848" y="484632"/>
            <a:ext cx="10058400" cy="1150985"/>
          </a:xfrm>
        </p:spPr>
        <p:txBody>
          <a:bodyPr>
            <a:normAutofit/>
          </a:bodyPr>
          <a:lstStyle/>
          <a:p>
            <a:r>
              <a:rPr kumimoji="1" lang="ja-JP" altLang="en-US" sz="2400" dirty="0" smtClean="0"/>
              <a:t>　　　（書類作成時に）</a:t>
            </a:r>
            <a:r>
              <a:rPr kumimoji="1" lang="ja-JP" altLang="en-US" sz="4400" dirty="0" smtClean="0"/>
              <a:t>注意すべき点</a:t>
            </a:r>
            <a:endParaRPr kumimoji="1" lang="ja-JP" altLang="en-US" sz="4400" dirty="0"/>
          </a:p>
        </p:txBody>
      </p:sp>
      <p:sp>
        <p:nvSpPr>
          <p:cNvPr id="3" name="コンテンツ プレースホルダー 2"/>
          <p:cNvSpPr>
            <a:spLocks noGrp="1"/>
          </p:cNvSpPr>
          <p:nvPr>
            <p:ph idx="1"/>
          </p:nvPr>
        </p:nvSpPr>
        <p:spPr>
          <a:xfrm>
            <a:off x="1069847" y="2121408"/>
            <a:ext cx="10281775" cy="4050792"/>
          </a:xfrm>
        </p:spPr>
        <p:txBody>
          <a:bodyPr>
            <a:normAutofit/>
          </a:bodyPr>
          <a:lstStyle/>
          <a:p>
            <a:pPr marL="0" indent="0">
              <a:buNone/>
            </a:pPr>
            <a:r>
              <a:rPr lang="ja-JP" altLang="en-US" sz="2800" dirty="0"/>
              <a:t>○</a:t>
            </a:r>
            <a:r>
              <a:rPr lang="ja-JP" altLang="en-US" sz="2400" dirty="0"/>
              <a:t>「</a:t>
            </a:r>
            <a:r>
              <a:rPr lang="ja-JP" altLang="en-US" sz="2400" dirty="0" smtClean="0"/>
              <a:t>確認書、個人</a:t>
            </a:r>
            <a:r>
              <a:rPr lang="ja-JP" altLang="en-US" sz="2400" dirty="0"/>
              <a:t>信用情報の取扱いに関する同意書</a:t>
            </a:r>
            <a:r>
              <a:rPr lang="ja-JP" altLang="en-US" sz="2400" dirty="0" smtClean="0"/>
              <a:t>」等について</a:t>
            </a:r>
            <a:endParaRPr lang="ja-JP" altLang="en-US" sz="2400" dirty="0"/>
          </a:p>
          <a:p>
            <a:pPr marL="0" indent="0">
              <a:buNone/>
            </a:pPr>
            <a:r>
              <a:rPr lang="ja-JP" altLang="en-US" sz="2800" dirty="0"/>
              <a:t>・本人・父・母の</a:t>
            </a:r>
            <a:r>
              <a:rPr lang="ja-JP" altLang="en-US" sz="2800" dirty="0" smtClean="0"/>
              <a:t>署名をすべて同じ人物が</a:t>
            </a:r>
            <a:r>
              <a:rPr lang="ja-JP" altLang="en-US" sz="2800" dirty="0" smtClean="0"/>
              <a:t>記入してはいけない。</a:t>
            </a:r>
            <a:endParaRPr lang="en-US" altLang="ja-JP" sz="2800" dirty="0" smtClean="0"/>
          </a:p>
          <a:p>
            <a:pPr marL="0" indent="0">
              <a:buNone/>
            </a:pPr>
            <a:r>
              <a:rPr lang="ja-JP" altLang="en-US" sz="2800" dirty="0"/>
              <a:t>　</a:t>
            </a:r>
            <a:r>
              <a:rPr lang="ja-JP" altLang="en-US" sz="2800" dirty="0" smtClean="0"/>
              <a:t>　</a:t>
            </a:r>
            <a:r>
              <a:rPr lang="ja-JP" altLang="en-US" sz="2400" dirty="0" smtClean="0"/>
              <a:t>→ </a:t>
            </a:r>
            <a:r>
              <a:rPr lang="ja-JP" altLang="en-US" sz="2400" u="sng" dirty="0" smtClean="0">
                <a:solidFill>
                  <a:srgbClr val="FF0000"/>
                </a:solidFill>
              </a:rPr>
              <a:t>それぞれ自署</a:t>
            </a:r>
            <a:r>
              <a:rPr lang="ja-JP" altLang="en-US" sz="2400" u="sng" dirty="0" smtClean="0"/>
              <a:t>する必要あり</a:t>
            </a:r>
            <a:endParaRPr lang="ja-JP" altLang="en-US" sz="2400" u="sng" dirty="0"/>
          </a:p>
          <a:p>
            <a:pPr marL="0" indent="0">
              <a:buNone/>
            </a:pPr>
            <a:r>
              <a:rPr lang="ja-JP" altLang="en-US" sz="2800" dirty="0"/>
              <a:t>・本人・父・母の</a:t>
            </a:r>
            <a:r>
              <a:rPr lang="ja-JP" altLang="en-US" sz="2800" dirty="0" smtClean="0"/>
              <a:t>押印でシャチハタの印鑑を</a:t>
            </a:r>
            <a:r>
              <a:rPr lang="ja-JP" altLang="en-US" sz="2800" dirty="0" smtClean="0"/>
              <a:t>用いてはいけない。</a:t>
            </a:r>
            <a:endParaRPr lang="en-US" altLang="ja-JP" sz="2800" dirty="0" smtClean="0"/>
          </a:p>
          <a:p>
            <a:pPr marL="0" indent="0">
              <a:buNone/>
            </a:pPr>
            <a:r>
              <a:rPr lang="ja-JP" altLang="en-US" sz="2800" dirty="0" smtClean="0"/>
              <a:t>・押印の印影が</a:t>
            </a:r>
            <a:r>
              <a:rPr lang="ja-JP" altLang="en-US" sz="2800" dirty="0" smtClean="0"/>
              <a:t>同じではいけない。</a:t>
            </a:r>
            <a:endParaRPr lang="en-US" altLang="ja-JP" sz="2800" dirty="0" smtClean="0"/>
          </a:p>
          <a:p>
            <a:pPr marL="0" indent="0">
              <a:buNone/>
            </a:pPr>
            <a:r>
              <a:rPr lang="ja-JP" altLang="en-US" sz="2800" dirty="0"/>
              <a:t>　</a:t>
            </a:r>
            <a:r>
              <a:rPr lang="ja-JP" altLang="en-US" sz="2800" dirty="0" smtClean="0"/>
              <a:t>　</a:t>
            </a:r>
            <a:r>
              <a:rPr lang="ja-JP" altLang="en-US" sz="2400" dirty="0" smtClean="0"/>
              <a:t>→ それぞれ</a:t>
            </a:r>
            <a:r>
              <a:rPr lang="ja-JP" altLang="en-US" sz="2400" u="sng" dirty="0" smtClean="0">
                <a:solidFill>
                  <a:srgbClr val="FF0000"/>
                </a:solidFill>
              </a:rPr>
              <a:t>別の印鑑</a:t>
            </a:r>
            <a:r>
              <a:rPr lang="ja-JP" altLang="en-US" sz="2400" dirty="0" smtClean="0"/>
              <a:t>を利用</a:t>
            </a:r>
            <a:r>
              <a:rPr lang="ja-JP" altLang="en-US" sz="2400" dirty="0" smtClean="0"/>
              <a:t>する必要あり。</a:t>
            </a:r>
            <a:r>
              <a:rPr lang="ja-JP" altLang="en-US" sz="2400" dirty="0" smtClean="0"/>
              <a:t>訂正印も</a:t>
            </a:r>
            <a:r>
              <a:rPr lang="ja-JP" altLang="en-US" sz="2400" dirty="0" smtClean="0"/>
              <a:t>別々です。</a:t>
            </a:r>
            <a:endParaRPr lang="en-US" altLang="ja-JP" sz="2400" dirty="0" smtClean="0"/>
          </a:p>
          <a:p>
            <a:pPr marL="0" indent="0">
              <a:buNone/>
            </a:pPr>
            <a:r>
              <a:rPr lang="ja-JP" altLang="en-US" sz="2800" dirty="0" smtClean="0"/>
              <a:t>・</a:t>
            </a:r>
            <a:r>
              <a:rPr lang="ja-JP" altLang="en-US" sz="2800" dirty="0"/>
              <a:t>印影がかすれたり、にじんだり</a:t>
            </a:r>
            <a:r>
              <a:rPr lang="ja-JP" altLang="en-US" sz="2800" dirty="0" smtClean="0"/>
              <a:t>してはいけない。</a:t>
            </a:r>
            <a:endParaRPr lang="ja-JP" altLang="en-US" sz="2800" dirty="0"/>
          </a:p>
          <a:p>
            <a:pPr marL="0" indent="0">
              <a:buNone/>
            </a:pPr>
            <a:endParaRPr kumimoji="1" lang="ja-JP" altLang="en-US" dirty="0"/>
          </a:p>
        </p:txBody>
      </p:sp>
    </p:spTree>
    <p:extLst>
      <p:ext uri="{BB962C8B-B14F-4D97-AF65-F5344CB8AC3E}">
        <p14:creationId xmlns:p14="http://schemas.microsoft.com/office/powerpoint/2010/main" val="4054584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0"/>
          <p:cNvSpPr>
            <a:spLocks noGrp="1"/>
          </p:cNvSpPr>
          <p:nvPr>
            <p:ph type="title"/>
          </p:nvPr>
        </p:nvSpPr>
        <p:spPr/>
        <p:txBody>
          <a:bodyPr/>
          <a:lstStyle/>
          <a:p>
            <a:pPr algn="ctr"/>
            <a:r>
              <a:rPr kumimoji="1" lang="ja-JP" altLang="en-US" dirty="0" smtClean="0"/>
              <a:t>予約奨学金説明会概要</a:t>
            </a:r>
            <a:endParaRPr kumimoji="1" lang="ja-JP" altLang="en-US" dirty="0"/>
          </a:p>
        </p:txBody>
      </p:sp>
      <p:sp>
        <p:nvSpPr>
          <p:cNvPr id="12" name="コンテンツ プレースホルダー 11"/>
          <p:cNvSpPr>
            <a:spLocks noGrp="1"/>
          </p:cNvSpPr>
          <p:nvPr>
            <p:ph idx="1"/>
          </p:nvPr>
        </p:nvSpPr>
        <p:spPr/>
        <p:txBody>
          <a:bodyPr>
            <a:normAutofit/>
          </a:bodyPr>
          <a:lstStyle/>
          <a:p>
            <a:pPr marL="457200" indent="-457200">
              <a:buFont typeface="+mj-lt"/>
              <a:buAutoNum type="arabicPeriod"/>
            </a:pPr>
            <a:r>
              <a:rPr kumimoji="1" lang="ja-JP" altLang="en-US" sz="4000" dirty="0" smtClean="0"/>
              <a:t>奨学金の種類について</a:t>
            </a:r>
            <a:endParaRPr kumimoji="1" lang="en-US" altLang="ja-JP" sz="4000" dirty="0" smtClean="0"/>
          </a:p>
          <a:p>
            <a:pPr marL="457200" indent="-457200">
              <a:buFont typeface="+mj-lt"/>
              <a:buAutoNum type="arabicPeriod"/>
            </a:pPr>
            <a:r>
              <a:rPr lang="ja-JP" altLang="en-US" sz="4000" dirty="0"/>
              <a:t>奨学</a:t>
            </a:r>
            <a:r>
              <a:rPr lang="ja-JP" altLang="en-US" sz="4000" dirty="0" smtClean="0"/>
              <a:t>金の貸与条件について</a:t>
            </a:r>
            <a:endParaRPr lang="en-US" altLang="ja-JP" sz="4000" dirty="0" smtClean="0"/>
          </a:p>
          <a:p>
            <a:pPr marL="457200" indent="-457200">
              <a:buFont typeface="+mj-lt"/>
              <a:buAutoNum type="arabicPeriod"/>
            </a:pPr>
            <a:r>
              <a:rPr kumimoji="1" lang="ja-JP" altLang="en-US" sz="4000" dirty="0" smtClean="0"/>
              <a:t>申込時期と申込方法について</a:t>
            </a:r>
            <a:endParaRPr kumimoji="1" lang="en-US" altLang="ja-JP" sz="4000" dirty="0" smtClean="0"/>
          </a:p>
          <a:p>
            <a:pPr marL="457200" indent="-457200">
              <a:buFont typeface="+mj-lt"/>
              <a:buAutoNum type="arabicPeriod"/>
            </a:pPr>
            <a:r>
              <a:rPr lang="ja-JP" altLang="en-US" sz="4000" dirty="0"/>
              <a:t>奨学金</a:t>
            </a:r>
            <a:r>
              <a:rPr lang="ja-JP" altLang="en-US" sz="4000" dirty="0" smtClean="0"/>
              <a:t>の返還について</a:t>
            </a:r>
            <a:endParaRPr lang="en-US" altLang="ja-JP" sz="4000" dirty="0" smtClean="0"/>
          </a:p>
          <a:p>
            <a:pPr marL="457200" indent="-457200">
              <a:buFont typeface="+mj-lt"/>
              <a:buAutoNum type="arabicPeriod"/>
            </a:pPr>
            <a:r>
              <a:rPr kumimoji="1" lang="ja-JP" altLang="en-US" sz="4000" dirty="0" smtClean="0"/>
              <a:t>その</a:t>
            </a:r>
            <a:r>
              <a:rPr kumimoji="1" lang="ja-JP" altLang="en-US" sz="4000" dirty="0"/>
              <a:t>他</a:t>
            </a:r>
          </a:p>
        </p:txBody>
      </p:sp>
    </p:spTree>
    <p:extLst>
      <p:ext uri="{BB962C8B-B14F-4D97-AF65-F5344CB8AC3E}">
        <p14:creationId xmlns:p14="http://schemas.microsoft.com/office/powerpoint/2010/main" val="40053445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18978" y="745588"/>
            <a:ext cx="11099410" cy="5426611"/>
          </a:xfrm>
        </p:spPr>
        <p:txBody>
          <a:bodyPr>
            <a:normAutofit lnSpcReduction="10000"/>
          </a:bodyPr>
          <a:lstStyle/>
          <a:p>
            <a:pPr marL="0" indent="0" algn="ctr">
              <a:buNone/>
            </a:pPr>
            <a:r>
              <a:rPr lang="ja-JP" altLang="en-US" sz="4400" dirty="0" smtClean="0"/>
              <a:t>書類不備の事例</a:t>
            </a:r>
            <a:endParaRPr lang="en-US" altLang="ja-JP" sz="4400" dirty="0" smtClean="0"/>
          </a:p>
          <a:p>
            <a:pPr marL="0" indent="0">
              <a:buNone/>
            </a:pPr>
            <a:endParaRPr lang="en-US" altLang="ja-JP" sz="2800" dirty="0" smtClean="0"/>
          </a:p>
          <a:p>
            <a:pPr marL="0" indent="0">
              <a:buNone/>
            </a:pPr>
            <a:r>
              <a:rPr lang="ja-JP" altLang="en-US" sz="2800" dirty="0" smtClean="0"/>
              <a:t>○児</a:t>
            </a:r>
            <a:r>
              <a:rPr lang="ja-JP" altLang="en-US" sz="2800" dirty="0"/>
              <a:t>童</a:t>
            </a:r>
            <a:r>
              <a:rPr lang="ja-JP" altLang="en-US" sz="2800" dirty="0" smtClean="0"/>
              <a:t>手当等に</a:t>
            </a:r>
            <a:r>
              <a:rPr lang="ja-JP" altLang="en-US" sz="2800" dirty="0"/>
              <a:t>ついて</a:t>
            </a:r>
          </a:p>
          <a:p>
            <a:pPr marL="0" indent="0">
              <a:buNone/>
            </a:pPr>
            <a:r>
              <a:rPr lang="ja-JP" altLang="en-US" sz="2400" dirty="0" smtClean="0"/>
              <a:t>・中学生</a:t>
            </a:r>
            <a:r>
              <a:rPr lang="ja-JP" altLang="en-US" sz="2400" dirty="0"/>
              <a:t>以下の弟・妹が</a:t>
            </a:r>
            <a:r>
              <a:rPr lang="ja-JP" altLang="en-US" sz="2400" dirty="0" smtClean="0"/>
              <a:t>いるが、児童</a:t>
            </a:r>
            <a:r>
              <a:rPr lang="ja-JP" altLang="en-US" sz="2400" dirty="0"/>
              <a:t>手当の書類が提出されて</a:t>
            </a:r>
            <a:r>
              <a:rPr lang="ja-JP" altLang="en-US" sz="2400" dirty="0" smtClean="0"/>
              <a:t>いない。</a:t>
            </a:r>
            <a:endParaRPr lang="ja-JP" altLang="en-US" sz="2400" dirty="0"/>
          </a:p>
          <a:p>
            <a:pPr marL="0" indent="0">
              <a:buNone/>
            </a:pPr>
            <a:r>
              <a:rPr lang="ja-JP" altLang="en-US" dirty="0"/>
              <a:t>　公務員→　給与明細のコピー（児童手当の振込がある</a:t>
            </a:r>
            <a:r>
              <a:rPr lang="ja-JP" altLang="en-US" dirty="0" smtClean="0"/>
              <a:t>月の１回分）が必要</a:t>
            </a:r>
            <a:endParaRPr lang="ja-JP" altLang="en-US" dirty="0"/>
          </a:p>
          <a:p>
            <a:pPr marL="0" indent="0">
              <a:buNone/>
            </a:pPr>
            <a:r>
              <a:rPr lang="ja-JP" altLang="en-US" dirty="0" smtClean="0"/>
              <a:t>　公務員</a:t>
            </a:r>
            <a:r>
              <a:rPr lang="ja-JP" altLang="en-US" dirty="0"/>
              <a:t>以外→　市区町村発行の、通知書等の金額が記載された書類の</a:t>
            </a:r>
            <a:r>
              <a:rPr lang="ja-JP" altLang="en-US" dirty="0" smtClean="0"/>
              <a:t>コピーが必要</a:t>
            </a:r>
            <a:endParaRPr lang="en-US" altLang="ja-JP" dirty="0"/>
          </a:p>
          <a:p>
            <a:pPr marL="0" indent="0">
              <a:buNone/>
            </a:pPr>
            <a:r>
              <a:rPr lang="ja-JP" altLang="en-US" dirty="0" smtClean="0"/>
              <a:t>　　</a:t>
            </a:r>
            <a:r>
              <a:rPr lang="en-US" altLang="ja-JP" dirty="0" smtClean="0"/>
              <a:t>※</a:t>
            </a:r>
            <a:r>
              <a:rPr lang="ja-JP" altLang="en-US" dirty="0" smtClean="0"/>
              <a:t>通帳のコピーを提出する場合は、</a:t>
            </a:r>
            <a:r>
              <a:rPr lang="en-US" altLang="ja-JP" dirty="0" smtClean="0">
                <a:solidFill>
                  <a:srgbClr val="FF0000"/>
                </a:solidFill>
              </a:rPr>
              <a:t>【</a:t>
            </a:r>
            <a:r>
              <a:rPr lang="ja-JP" altLang="en-US" dirty="0" smtClean="0">
                <a:solidFill>
                  <a:srgbClr val="FF0000"/>
                </a:solidFill>
              </a:rPr>
              <a:t>口座名義人氏名</a:t>
            </a:r>
            <a:r>
              <a:rPr lang="en-US" altLang="ja-JP" dirty="0" smtClean="0">
                <a:solidFill>
                  <a:srgbClr val="FF0000"/>
                </a:solidFill>
              </a:rPr>
              <a:t>】</a:t>
            </a:r>
            <a:r>
              <a:rPr lang="ja-JP" altLang="en-US" dirty="0" smtClean="0"/>
              <a:t>が記載されている箇所と、</a:t>
            </a:r>
            <a:endParaRPr lang="en-US" altLang="ja-JP" dirty="0" smtClean="0"/>
          </a:p>
          <a:p>
            <a:pPr marL="0" indent="0">
              <a:buNone/>
            </a:pPr>
            <a:r>
              <a:rPr lang="ja-JP" altLang="en-US" dirty="0"/>
              <a:t>　</a:t>
            </a:r>
            <a:r>
              <a:rPr lang="ja-JP" altLang="en-US" dirty="0" smtClean="0"/>
              <a:t>　　</a:t>
            </a:r>
            <a:r>
              <a:rPr lang="en-US" altLang="ja-JP" dirty="0" smtClean="0">
                <a:solidFill>
                  <a:srgbClr val="FF0000"/>
                </a:solidFill>
              </a:rPr>
              <a:t>【</a:t>
            </a:r>
            <a:r>
              <a:rPr lang="ja-JP" altLang="en-US" dirty="0" smtClean="0">
                <a:solidFill>
                  <a:srgbClr val="FF0000"/>
                </a:solidFill>
              </a:rPr>
              <a:t>直近の振込</a:t>
            </a:r>
            <a:r>
              <a:rPr lang="en-US" altLang="ja-JP" dirty="0" smtClean="0">
                <a:solidFill>
                  <a:srgbClr val="FF0000"/>
                </a:solidFill>
              </a:rPr>
              <a:t>】</a:t>
            </a:r>
            <a:r>
              <a:rPr lang="ja-JP" altLang="en-US" dirty="0" smtClean="0"/>
              <a:t>が記帳されている箇所をコピーしてください。</a:t>
            </a:r>
            <a:r>
              <a:rPr lang="ja-JP" altLang="en-US" dirty="0"/>
              <a:t>　</a:t>
            </a:r>
          </a:p>
          <a:p>
            <a:pPr marL="0" indent="0">
              <a:buNone/>
            </a:pPr>
            <a:endParaRPr kumimoji="1" lang="en-US" altLang="ja-JP" dirty="0" smtClean="0"/>
          </a:p>
          <a:p>
            <a:pPr marL="0" indent="0">
              <a:buNone/>
            </a:pPr>
            <a:r>
              <a:rPr lang="ja-JP" altLang="en-US" sz="2800" dirty="0"/>
              <a:t>○離職・転職された場合</a:t>
            </a:r>
            <a:endParaRPr lang="en-US" altLang="ja-JP" sz="2800" dirty="0"/>
          </a:p>
          <a:p>
            <a:pPr marL="0" indent="0">
              <a:buNone/>
            </a:pPr>
            <a:r>
              <a:rPr lang="ja-JP" altLang="en-US" dirty="0" smtClean="0"/>
              <a:t>　２０１８年１月２日以降に、離職・転職された方は、収入に関する証明書類が必要です。</a:t>
            </a:r>
            <a:endParaRPr lang="en-US" altLang="ja-JP" dirty="0" smtClean="0"/>
          </a:p>
          <a:p>
            <a:pPr marL="0" indent="0">
              <a:buNone/>
            </a:pPr>
            <a:r>
              <a:rPr lang="ja-JP" altLang="en-US" sz="1300" dirty="0" smtClean="0"/>
              <a:t>　　（申込みのてびきｐ１２、ｐ１３で</a:t>
            </a:r>
            <a:r>
              <a:rPr lang="ja-JP" altLang="en-US" sz="1300" dirty="0"/>
              <a:t>確認</a:t>
            </a:r>
            <a:r>
              <a:rPr lang="ja-JP" altLang="en-US" sz="1300" dirty="0" smtClean="0"/>
              <a:t>してください。）</a:t>
            </a:r>
            <a:endParaRPr kumimoji="1" lang="ja-JP" altLang="en-US" sz="1300" dirty="0"/>
          </a:p>
        </p:txBody>
      </p:sp>
    </p:spTree>
    <p:extLst>
      <p:ext uri="{BB962C8B-B14F-4D97-AF65-F5344CB8AC3E}">
        <p14:creationId xmlns:p14="http://schemas.microsoft.com/office/powerpoint/2010/main" val="93590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01668" y="2622525"/>
            <a:ext cx="10058400" cy="1609344"/>
          </a:xfrm>
        </p:spPr>
        <p:txBody>
          <a:bodyPr/>
          <a:lstStyle/>
          <a:p>
            <a:r>
              <a:rPr lang="ja-JP" altLang="en-US" dirty="0"/>
              <a:t>１．奨学金の種類について</a:t>
            </a:r>
            <a:endParaRPr kumimoji="1" lang="ja-JP" altLang="en-US" dirty="0"/>
          </a:p>
        </p:txBody>
      </p:sp>
    </p:spTree>
    <p:extLst>
      <p:ext uri="{BB962C8B-B14F-4D97-AF65-F5344CB8AC3E}">
        <p14:creationId xmlns:p14="http://schemas.microsoft.com/office/powerpoint/2010/main" val="392772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172879" y="679270"/>
            <a:ext cx="10058400" cy="5734594"/>
          </a:xfrm>
        </p:spPr>
        <p:txBody>
          <a:bodyPr>
            <a:normAutofit fontScale="92500" lnSpcReduction="10000"/>
          </a:bodyPr>
          <a:lstStyle/>
          <a:p>
            <a:r>
              <a:rPr kumimoji="1" lang="ja-JP" altLang="en-US" sz="3200" dirty="0" smtClean="0"/>
              <a:t>給付型、第一種奨学金、第二種奨学金、入学時特別</a:t>
            </a:r>
            <a:endParaRPr kumimoji="1" lang="en-US" altLang="ja-JP" sz="3200" dirty="0" smtClean="0"/>
          </a:p>
          <a:p>
            <a:pPr marL="0" indent="0">
              <a:buNone/>
            </a:pPr>
            <a:r>
              <a:rPr lang="ja-JP" altLang="en-US" sz="3200" dirty="0" smtClean="0"/>
              <a:t>  </a:t>
            </a:r>
            <a:r>
              <a:rPr kumimoji="1" lang="ja-JP" altLang="en-US" sz="3200" dirty="0" smtClean="0"/>
              <a:t>増額貸与奨学金があります。</a:t>
            </a:r>
            <a:endParaRPr kumimoji="1" lang="en-US" altLang="ja-JP" sz="3200" dirty="0" smtClean="0"/>
          </a:p>
          <a:p>
            <a:pPr marL="0" indent="0">
              <a:buNone/>
            </a:pPr>
            <a:r>
              <a:rPr kumimoji="1" lang="ja-JP" altLang="en-US" sz="3200" dirty="0" smtClean="0"/>
              <a:t>　給付型　→　給付奨学金案内</a:t>
            </a:r>
            <a:endParaRPr kumimoji="1" lang="en-US" altLang="ja-JP" sz="3200" dirty="0" smtClean="0"/>
          </a:p>
          <a:p>
            <a:pPr marL="0" indent="0">
              <a:buNone/>
            </a:pPr>
            <a:r>
              <a:rPr lang="ja-JP" altLang="en-US" sz="3200" dirty="0"/>
              <a:t>　</a:t>
            </a:r>
            <a:r>
              <a:rPr lang="ja-JP" altLang="en-US" sz="3200" dirty="0" smtClean="0"/>
              <a:t>第一種　→　貸与奨学金案内</a:t>
            </a:r>
            <a:endParaRPr lang="en-US" altLang="ja-JP" sz="3200" dirty="0" smtClean="0"/>
          </a:p>
          <a:p>
            <a:pPr marL="0" indent="0">
              <a:buNone/>
            </a:pPr>
            <a:r>
              <a:rPr kumimoji="1" lang="ja-JP" altLang="en-US" sz="3200" dirty="0"/>
              <a:t>　</a:t>
            </a:r>
            <a:r>
              <a:rPr kumimoji="1" lang="ja-JP" altLang="en-US" sz="3200" dirty="0" smtClean="0"/>
              <a:t>第二種　→　貸与奨学金</a:t>
            </a:r>
            <a:r>
              <a:rPr lang="ja-JP" altLang="en-US" sz="3200" dirty="0" smtClean="0"/>
              <a:t>案内</a:t>
            </a:r>
            <a:endParaRPr lang="en-US" altLang="ja-JP" sz="3200" dirty="0" smtClean="0"/>
          </a:p>
          <a:p>
            <a:pPr marL="0" indent="0">
              <a:buNone/>
            </a:pPr>
            <a:r>
              <a:rPr lang="ja-JP" altLang="en-US" sz="3200" dirty="0"/>
              <a:t>　</a:t>
            </a:r>
            <a:r>
              <a:rPr lang="ja-JP" altLang="en-US" sz="3200" dirty="0" smtClean="0"/>
              <a:t>入学時特別増額　→　</a:t>
            </a:r>
            <a:r>
              <a:rPr lang="ja-JP" altLang="en-US" sz="3200" dirty="0"/>
              <a:t>貸与奨学金</a:t>
            </a:r>
            <a:r>
              <a:rPr lang="ja-JP" altLang="en-US" sz="3200" dirty="0" smtClean="0"/>
              <a:t>案内</a:t>
            </a:r>
            <a:endParaRPr lang="en-US" altLang="ja-JP" sz="3200" dirty="0" smtClean="0"/>
          </a:p>
          <a:p>
            <a:pPr marL="0" indent="0">
              <a:buNone/>
            </a:pPr>
            <a:endParaRPr lang="en-US" altLang="ja-JP" sz="3200" dirty="0" smtClean="0"/>
          </a:p>
          <a:p>
            <a:pPr>
              <a:buFont typeface="Wingdings" panose="05000000000000000000" pitchFamily="2" charset="2"/>
              <a:buChar char="Ø"/>
            </a:pPr>
            <a:r>
              <a:rPr lang="ja-JP" altLang="en-US" sz="3200" dirty="0" smtClean="0"/>
              <a:t>給付型　・・・　原則返還不要のもの（条件等あり）</a:t>
            </a:r>
            <a:endParaRPr lang="en-US" altLang="ja-JP" sz="3200" dirty="0" smtClean="0"/>
          </a:p>
          <a:p>
            <a:pPr>
              <a:buFont typeface="Wingdings" panose="05000000000000000000" pitchFamily="2" charset="2"/>
              <a:buChar char="Ø"/>
            </a:pPr>
            <a:r>
              <a:rPr lang="ja-JP" altLang="en-US" sz="3200" dirty="0" smtClean="0"/>
              <a:t>貸与型</a:t>
            </a:r>
            <a:endParaRPr lang="en-US" altLang="ja-JP" sz="3200" dirty="0" smtClean="0"/>
          </a:p>
          <a:p>
            <a:pPr marL="0" indent="0">
              <a:buNone/>
            </a:pPr>
            <a:r>
              <a:rPr lang="ja-JP" altLang="en-US" sz="3200" dirty="0"/>
              <a:t>　</a:t>
            </a:r>
            <a:r>
              <a:rPr lang="ja-JP" altLang="en-US" sz="3200" dirty="0" smtClean="0"/>
              <a:t>　第一種</a:t>
            </a:r>
            <a:r>
              <a:rPr lang="ja-JP" altLang="en-US" sz="2600" dirty="0" smtClean="0"/>
              <a:t>（無利息）</a:t>
            </a:r>
            <a:r>
              <a:rPr lang="ja-JP" altLang="en-US" sz="3200" dirty="0" smtClean="0"/>
              <a:t>、第二種</a:t>
            </a:r>
            <a:r>
              <a:rPr lang="ja-JP" altLang="en-US" sz="2600" dirty="0" smtClean="0"/>
              <a:t>（利息付）</a:t>
            </a:r>
            <a:r>
              <a:rPr lang="ja-JP" altLang="en-US" sz="3200" dirty="0" smtClean="0"/>
              <a:t>、入学時特別増額</a:t>
            </a:r>
            <a:endParaRPr lang="en-US" altLang="ja-JP" sz="3200" dirty="0" smtClean="0"/>
          </a:p>
          <a:p>
            <a:pPr marL="0" indent="0">
              <a:buNone/>
            </a:pPr>
            <a:r>
              <a:rPr lang="ja-JP" altLang="en-US" sz="3200" dirty="0" smtClean="0"/>
              <a:t>　　　　　・・・　返還義務あり（条件等あり）</a:t>
            </a:r>
            <a:endParaRPr kumimoji="1" lang="ja-JP" altLang="en-US" sz="3200" dirty="0"/>
          </a:p>
        </p:txBody>
      </p:sp>
    </p:spTree>
    <p:extLst>
      <p:ext uri="{BB962C8B-B14F-4D97-AF65-F5344CB8AC3E}">
        <p14:creationId xmlns:p14="http://schemas.microsoft.com/office/powerpoint/2010/main" val="1085582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159999" y="2210401"/>
            <a:ext cx="10058400" cy="1609344"/>
          </a:xfrm>
        </p:spPr>
        <p:txBody>
          <a:bodyPr/>
          <a:lstStyle/>
          <a:p>
            <a:r>
              <a:rPr lang="ja-JP" altLang="en-US" dirty="0"/>
              <a:t>２．奨学</a:t>
            </a:r>
            <a:r>
              <a:rPr lang="ja-JP" altLang="en-US" dirty="0" smtClean="0"/>
              <a:t>金の貸与条件</a:t>
            </a:r>
            <a:r>
              <a:rPr lang="ja-JP" altLang="en-US" dirty="0"/>
              <a:t>について</a:t>
            </a:r>
            <a:endParaRPr kumimoji="1" lang="ja-JP" altLang="en-US" dirty="0"/>
          </a:p>
        </p:txBody>
      </p:sp>
    </p:spTree>
    <p:extLst>
      <p:ext uri="{BB962C8B-B14F-4D97-AF65-F5344CB8AC3E}">
        <p14:creationId xmlns:p14="http://schemas.microsoft.com/office/powerpoint/2010/main" val="7620558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対象者（すべての奨学金）</a:t>
            </a:r>
            <a:endParaRPr lang="ja-JP" altLang="en-US" dirty="0"/>
          </a:p>
        </p:txBody>
      </p:sp>
      <p:sp>
        <p:nvSpPr>
          <p:cNvPr id="3" name="コンテンツ プレースホルダー 2"/>
          <p:cNvSpPr>
            <a:spLocks noGrp="1"/>
          </p:cNvSpPr>
          <p:nvPr>
            <p:ph idx="1"/>
          </p:nvPr>
        </p:nvSpPr>
        <p:spPr/>
        <p:txBody>
          <a:bodyPr>
            <a:normAutofit/>
          </a:bodyPr>
          <a:lstStyle/>
          <a:p>
            <a:pPr marL="0" indent="0">
              <a:buNone/>
            </a:pPr>
            <a:r>
              <a:rPr lang="ja-JP" altLang="en-US" sz="3200" dirty="0"/>
              <a:t>　</a:t>
            </a:r>
            <a:r>
              <a:rPr lang="ja-JP" altLang="en-US" sz="3200" dirty="0" smtClean="0"/>
              <a:t>２０２０</a:t>
            </a:r>
            <a:r>
              <a:rPr lang="ja-JP" altLang="en-US" sz="3600" dirty="0" smtClean="0"/>
              <a:t>年４月以降に、大学・短期大学・専修学校専門課程に進学する人</a:t>
            </a:r>
            <a:endParaRPr lang="en-US" altLang="ja-JP" sz="3600" dirty="0" smtClean="0"/>
          </a:p>
          <a:p>
            <a:pPr marL="0" indent="0">
              <a:buNone/>
            </a:pPr>
            <a:r>
              <a:rPr lang="ja-JP" altLang="en-US" sz="3600" dirty="0" smtClean="0"/>
              <a:t>　⇒学校パンフレットやホームページを確認し、</a:t>
            </a:r>
            <a:endParaRPr lang="en-US" altLang="ja-JP" sz="3600" dirty="0" smtClean="0"/>
          </a:p>
          <a:p>
            <a:pPr marL="0" indent="0">
              <a:buNone/>
            </a:pPr>
            <a:r>
              <a:rPr lang="ja-JP" altLang="en-US" sz="3600" dirty="0"/>
              <a:t>　</a:t>
            </a:r>
            <a:r>
              <a:rPr lang="ja-JP" altLang="en-US" sz="3600" dirty="0" smtClean="0"/>
              <a:t>　自分の</a:t>
            </a:r>
            <a:r>
              <a:rPr lang="ja-JP" altLang="en-US" sz="3600" u="sng" dirty="0" smtClean="0"/>
              <a:t>進学したい学校が取り扱っているか</a:t>
            </a:r>
            <a:endParaRPr lang="en-US" altLang="ja-JP" sz="3600" u="sng" dirty="0" smtClean="0"/>
          </a:p>
          <a:p>
            <a:pPr marL="0" indent="0">
              <a:buNone/>
            </a:pPr>
            <a:r>
              <a:rPr lang="ja-JP" altLang="en-US" sz="3600" dirty="0"/>
              <a:t>　</a:t>
            </a:r>
            <a:r>
              <a:rPr lang="ja-JP" altLang="en-US" sz="3600" dirty="0" smtClean="0"/>
              <a:t>　を見ておきましょう。</a:t>
            </a:r>
            <a:endParaRPr lang="en-US" altLang="ja-JP" sz="3600" dirty="0" smtClean="0"/>
          </a:p>
          <a:p>
            <a:pPr marL="0" indent="0">
              <a:buNone/>
            </a:pPr>
            <a:r>
              <a:rPr kumimoji="1" lang="ja-JP" altLang="en-US" sz="3600" dirty="0" smtClean="0"/>
              <a:t>　　　</a:t>
            </a:r>
            <a:endParaRPr kumimoji="1" lang="ja-JP" altLang="en-US" sz="3600" dirty="0"/>
          </a:p>
        </p:txBody>
      </p:sp>
    </p:spTree>
    <p:extLst>
      <p:ext uri="{BB962C8B-B14F-4D97-AF65-F5344CB8AC3E}">
        <p14:creationId xmlns:p14="http://schemas.microsoft.com/office/powerpoint/2010/main" val="4004310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a:t>２．奨学金の貸与条件について</a:t>
            </a:r>
            <a:endParaRPr kumimoji="1" lang="ja-JP" altLang="en-US" dirty="0"/>
          </a:p>
        </p:txBody>
      </p:sp>
      <p:sp>
        <p:nvSpPr>
          <p:cNvPr id="3" name="コンテンツ プレースホルダー 2"/>
          <p:cNvSpPr>
            <a:spLocks noGrp="1"/>
          </p:cNvSpPr>
          <p:nvPr>
            <p:ph idx="1"/>
          </p:nvPr>
        </p:nvSpPr>
        <p:spPr>
          <a:xfrm>
            <a:off x="1069848" y="1850950"/>
            <a:ext cx="10307901" cy="4706603"/>
          </a:xfrm>
        </p:spPr>
        <p:txBody>
          <a:bodyPr>
            <a:normAutofit fontScale="62500" lnSpcReduction="20000"/>
          </a:bodyPr>
          <a:lstStyle/>
          <a:p>
            <a:pPr marL="0" indent="0">
              <a:buNone/>
            </a:pPr>
            <a:r>
              <a:rPr lang="ja-JP" altLang="en-US" sz="5100" b="1" dirty="0" smtClean="0">
                <a:latin typeface="ＭＳ ゴシック" panose="020B0609070205080204" pitchFamily="49" charset="-128"/>
                <a:ea typeface="ＭＳ ゴシック" panose="020B0609070205080204" pitchFamily="49" charset="-128"/>
              </a:rPr>
              <a:t>①給付型</a:t>
            </a:r>
            <a:endParaRPr lang="en-US" altLang="ja-JP" sz="5100" b="1" dirty="0" smtClean="0">
              <a:latin typeface="ＭＳ ゴシック" panose="020B0609070205080204" pitchFamily="49" charset="-128"/>
              <a:ea typeface="ＭＳ ゴシック" panose="020B0609070205080204" pitchFamily="49" charset="-128"/>
            </a:endParaRPr>
          </a:p>
          <a:p>
            <a:pPr marL="0" indent="0">
              <a:buNone/>
            </a:pPr>
            <a:r>
              <a:rPr kumimoji="1" lang="ja-JP" altLang="en-US" sz="4000" dirty="0"/>
              <a:t>　</a:t>
            </a:r>
            <a:r>
              <a:rPr kumimoji="1" lang="ja-JP" altLang="en-US" sz="4000" dirty="0" smtClean="0"/>
              <a:t>１．住民税非課税、住民税非課税世帯に準ずる世帯の人</a:t>
            </a:r>
            <a:endParaRPr kumimoji="1" lang="en-US" altLang="ja-JP" sz="4000" dirty="0" smtClean="0"/>
          </a:p>
          <a:p>
            <a:pPr marL="0" indent="0">
              <a:buNone/>
            </a:pPr>
            <a:r>
              <a:rPr lang="ja-JP" altLang="en-US" sz="4000" dirty="0"/>
              <a:t>　</a:t>
            </a:r>
            <a:r>
              <a:rPr lang="ja-JP" altLang="en-US" sz="4000" dirty="0" smtClean="0"/>
              <a:t>　　　</a:t>
            </a:r>
            <a:r>
              <a:rPr lang="en-US" altLang="ja-JP" sz="4000" dirty="0" smtClean="0"/>
              <a:t>※</a:t>
            </a:r>
            <a:r>
              <a:rPr lang="ja-JP" altLang="en-US" sz="4000" dirty="0" smtClean="0"/>
              <a:t>所得要件の確認は、提出された</a:t>
            </a:r>
            <a:r>
              <a:rPr lang="ja-JP" altLang="en-US" sz="4000" u="sng" dirty="0" smtClean="0"/>
              <a:t>マイナンバーにより</a:t>
            </a:r>
            <a:endParaRPr lang="en-US" altLang="ja-JP" sz="4000" u="sng" dirty="0" smtClean="0"/>
          </a:p>
          <a:p>
            <a:pPr marL="0" indent="0">
              <a:buNone/>
            </a:pPr>
            <a:r>
              <a:rPr lang="ja-JP" altLang="en-US" sz="4000" dirty="0"/>
              <a:t>　</a:t>
            </a:r>
            <a:r>
              <a:rPr lang="ja-JP" altLang="en-US" sz="4000" dirty="0" smtClean="0"/>
              <a:t>　　　　</a:t>
            </a:r>
            <a:r>
              <a:rPr lang="ja-JP" altLang="en-US" sz="4000" u="sng" dirty="0" smtClean="0"/>
              <a:t>機構が確認</a:t>
            </a:r>
            <a:r>
              <a:rPr lang="ja-JP" altLang="en-US" sz="4000" dirty="0" smtClean="0"/>
              <a:t>します。</a:t>
            </a:r>
            <a:endParaRPr kumimoji="1" lang="en-US" altLang="ja-JP" sz="4000" dirty="0" smtClean="0"/>
          </a:p>
          <a:p>
            <a:pPr marL="0" indent="0">
              <a:buNone/>
            </a:pPr>
            <a:r>
              <a:rPr lang="ja-JP" altLang="en-US" sz="4000" dirty="0" smtClean="0"/>
              <a:t>　２．ア）全履修科目の評定平均値が５段階評価で</a:t>
            </a:r>
            <a:r>
              <a:rPr lang="ja-JP" altLang="en-US" sz="4000" u="sng" dirty="0" smtClean="0"/>
              <a:t>３</a:t>
            </a:r>
            <a:r>
              <a:rPr lang="en-US" altLang="ja-JP" sz="4000" u="sng" dirty="0" smtClean="0"/>
              <a:t>.</a:t>
            </a:r>
            <a:r>
              <a:rPr lang="ja-JP" altLang="en-US" sz="4000" u="sng" dirty="0" smtClean="0"/>
              <a:t>５以上</a:t>
            </a:r>
            <a:r>
              <a:rPr lang="ja-JP" altLang="en-US" sz="4000" dirty="0" smtClean="0"/>
              <a:t>。</a:t>
            </a:r>
            <a:endParaRPr lang="en-US" altLang="ja-JP" sz="4000" dirty="0" smtClean="0"/>
          </a:p>
          <a:p>
            <a:pPr marL="0" indent="0">
              <a:buNone/>
            </a:pPr>
            <a:r>
              <a:rPr kumimoji="1" lang="ja-JP" altLang="en-US" sz="4000" dirty="0"/>
              <a:t>　</a:t>
            </a:r>
            <a:r>
              <a:rPr kumimoji="1" lang="ja-JP" altLang="en-US" sz="4000" dirty="0" smtClean="0"/>
              <a:t>　　イ）将来、社会で自立し、及び活躍する目標をもって、</a:t>
            </a:r>
            <a:endParaRPr kumimoji="1" lang="en-US" altLang="ja-JP" sz="4000" dirty="0" smtClean="0"/>
          </a:p>
          <a:p>
            <a:pPr marL="0" indent="0">
              <a:buNone/>
            </a:pPr>
            <a:r>
              <a:rPr lang="ja-JP" altLang="en-US" sz="4000" dirty="0"/>
              <a:t>　</a:t>
            </a:r>
            <a:r>
              <a:rPr lang="ja-JP" altLang="en-US" sz="4000" dirty="0" smtClean="0"/>
              <a:t>　　　　</a:t>
            </a:r>
            <a:r>
              <a:rPr kumimoji="1" lang="ja-JP" altLang="en-US" sz="4000" dirty="0" smtClean="0"/>
              <a:t>進学しようとする大学等における</a:t>
            </a:r>
            <a:r>
              <a:rPr kumimoji="1" lang="ja-JP" altLang="en-US" sz="4000" u="sng" dirty="0" smtClean="0"/>
              <a:t>学習意欲を有する</a:t>
            </a:r>
            <a:r>
              <a:rPr kumimoji="1" lang="ja-JP" altLang="en-US" sz="4000" dirty="0" smtClean="0"/>
              <a:t>。</a:t>
            </a:r>
            <a:endParaRPr kumimoji="1" lang="en-US" altLang="ja-JP" sz="4000" dirty="0" smtClean="0"/>
          </a:p>
          <a:p>
            <a:pPr marL="0" indent="0">
              <a:buNone/>
            </a:pPr>
            <a:r>
              <a:rPr lang="ja-JP" altLang="en-US" dirty="0" smtClean="0"/>
              <a:t>　　　</a:t>
            </a:r>
            <a:endParaRPr lang="en-US" altLang="ja-JP" dirty="0" smtClean="0"/>
          </a:p>
          <a:p>
            <a:pPr marL="0" indent="0">
              <a:buNone/>
            </a:pPr>
            <a:r>
              <a:rPr lang="ja-JP" altLang="en-US" sz="3800" dirty="0">
                <a:solidFill>
                  <a:srgbClr val="FF0000"/>
                </a:solidFill>
              </a:rPr>
              <a:t>　</a:t>
            </a:r>
            <a:r>
              <a:rPr lang="ja-JP" altLang="en-US" sz="3800" dirty="0" smtClean="0">
                <a:solidFill>
                  <a:srgbClr val="FF0000"/>
                </a:solidFill>
              </a:rPr>
              <a:t>　</a:t>
            </a:r>
            <a:r>
              <a:rPr lang="en-US" altLang="ja-JP" sz="4000" dirty="0" smtClean="0">
                <a:solidFill>
                  <a:srgbClr val="FF0000"/>
                </a:solidFill>
              </a:rPr>
              <a:t>※</a:t>
            </a:r>
            <a:r>
              <a:rPr lang="ja-JP" altLang="en-US" sz="4000" dirty="0" smtClean="0">
                <a:solidFill>
                  <a:srgbClr val="FF0000"/>
                </a:solidFill>
              </a:rPr>
              <a:t>今年度は、高校ごとの推薦枠が撤廃されました。</a:t>
            </a:r>
            <a:endParaRPr lang="en-US" altLang="ja-JP" sz="4000" dirty="0" smtClean="0">
              <a:solidFill>
                <a:srgbClr val="FF0000"/>
              </a:solidFill>
            </a:endParaRPr>
          </a:p>
          <a:p>
            <a:pPr marL="0" indent="0">
              <a:buNone/>
            </a:pPr>
            <a:r>
              <a:rPr lang="ja-JP" altLang="en-US" sz="3800" dirty="0">
                <a:solidFill>
                  <a:srgbClr val="FF0000"/>
                </a:solidFill>
              </a:rPr>
              <a:t>　</a:t>
            </a:r>
            <a:r>
              <a:rPr lang="ja-JP" altLang="en-US" sz="3800" dirty="0" smtClean="0">
                <a:solidFill>
                  <a:srgbClr val="FF0000"/>
                </a:solidFill>
              </a:rPr>
              <a:t>　　（一定の要件を満たせば、給付奨学金の支給対象となる予定）</a:t>
            </a:r>
            <a:endParaRPr lang="en-US" altLang="ja-JP" sz="3800" dirty="0" smtClean="0">
              <a:solidFill>
                <a:srgbClr val="FF0000"/>
              </a:solidFill>
            </a:endParaRPr>
          </a:p>
          <a:p>
            <a:pPr marL="0" indent="0">
              <a:buNone/>
            </a:pPr>
            <a:r>
              <a:rPr kumimoji="1" lang="ja-JP" altLang="en-US" sz="3800" dirty="0">
                <a:solidFill>
                  <a:srgbClr val="FF0000"/>
                </a:solidFill>
              </a:rPr>
              <a:t>　</a:t>
            </a:r>
            <a:r>
              <a:rPr kumimoji="1" lang="ja-JP" altLang="en-US" sz="3800" dirty="0" smtClean="0">
                <a:solidFill>
                  <a:srgbClr val="FF0000"/>
                </a:solidFill>
              </a:rPr>
              <a:t>　　</a:t>
            </a:r>
            <a:endParaRPr kumimoji="1" lang="ja-JP" altLang="en-US" dirty="0"/>
          </a:p>
        </p:txBody>
      </p:sp>
    </p:spTree>
    <p:extLst>
      <p:ext uri="{BB962C8B-B14F-4D97-AF65-F5344CB8AC3E}">
        <p14:creationId xmlns:p14="http://schemas.microsoft.com/office/powerpoint/2010/main" val="16107680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1069848" y="511925"/>
            <a:ext cx="10059272" cy="1609483"/>
          </a:xfrm>
          <a:prstGeom prst="rect">
            <a:avLst/>
          </a:prstGeom>
        </p:spPr>
      </p:pic>
      <p:sp>
        <p:nvSpPr>
          <p:cNvPr id="3" name="コンテンツ プレースホルダー 2"/>
          <p:cNvSpPr>
            <a:spLocks noGrp="1"/>
          </p:cNvSpPr>
          <p:nvPr>
            <p:ph idx="1"/>
          </p:nvPr>
        </p:nvSpPr>
        <p:spPr/>
        <p:txBody>
          <a:bodyPr>
            <a:normAutofit/>
          </a:bodyPr>
          <a:lstStyle/>
          <a:p>
            <a:pPr marL="0" indent="0">
              <a:buNone/>
            </a:pPr>
            <a:r>
              <a:rPr kumimoji="1" lang="ja-JP" altLang="en-US" sz="3200" dirty="0" smtClean="0"/>
              <a:t>②貸与型</a:t>
            </a:r>
            <a:endParaRPr kumimoji="1" lang="en-US" altLang="ja-JP" sz="3200" dirty="0" smtClean="0"/>
          </a:p>
          <a:p>
            <a:pPr marL="0" indent="0">
              <a:buNone/>
            </a:pPr>
            <a:r>
              <a:rPr lang="ja-JP" altLang="en-US" sz="2800" b="1" dirty="0" smtClean="0">
                <a:latin typeface="ＭＳ ゴシック" panose="020B0609070205080204" pitchFamily="49" charset="-128"/>
                <a:ea typeface="ＭＳ ゴシック" panose="020B0609070205080204" pitchFamily="49" charset="-128"/>
              </a:rPr>
              <a:t>○第一種</a:t>
            </a:r>
            <a:endParaRPr lang="en-US" altLang="ja-JP" sz="2800" b="1" dirty="0" smtClean="0">
              <a:latin typeface="ＭＳ ゴシック" panose="020B0609070205080204" pitchFamily="49" charset="-128"/>
              <a:ea typeface="ＭＳ ゴシック" panose="020B0609070205080204" pitchFamily="49" charset="-128"/>
            </a:endParaRPr>
          </a:p>
          <a:p>
            <a:pPr marL="0" indent="0">
              <a:buNone/>
            </a:pPr>
            <a:r>
              <a:rPr kumimoji="1" lang="ja-JP" altLang="en-US" sz="2800" dirty="0" smtClean="0"/>
              <a:t>（学力基準） 評定平均値が </a:t>
            </a:r>
            <a:r>
              <a:rPr kumimoji="1" lang="ja-JP" altLang="en-US" sz="3200" b="1" u="sng" dirty="0" smtClean="0">
                <a:latin typeface="ＭＳ ゴシック" panose="020B0609070205080204" pitchFamily="49" charset="-128"/>
                <a:ea typeface="ＭＳ ゴシック" panose="020B0609070205080204" pitchFamily="49" charset="-128"/>
              </a:rPr>
              <a:t>３．５</a:t>
            </a:r>
            <a:r>
              <a:rPr kumimoji="1" lang="ja-JP" altLang="en-US" sz="2800" b="1" u="sng" dirty="0" smtClean="0">
                <a:latin typeface="ＭＳ ゴシック" panose="020B0609070205080204" pitchFamily="49" charset="-128"/>
                <a:ea typeface="ＭＳ ゴシック" panose="020B0609070205080204" pitchFamily="49" charset="-128"/>
              </a:rPr>
              <a:t>以上</a:t>
            </a:r>
            <a:endParaRPr kumimoji="1" lang="en-US" altLang="ja-JP" sz="2800" b="1" u="sng" dirty="0" smtClean="0">
              <a:latin typeface="ＭＳ ゴシック" panose="020B0609070205080204" pitchFamily="49" charset="-128"/>
              <a:ea typeface="ＭＳ ゴシック" panose="020B0609070205080204" pitchFamily="49" charset="-128"/>
            </a:endParaRPr>
          </a:p>
          <a:p>
            <a:pPr marL="0" indent="0">
              <a:buNone/>
            </a:pPr>
            <a:r>
              <a:rPr kumimoji="1" lang="ja-JP" altLang="en-US" sz="2800" dirty="0" smtClean="0"/>
              <a:t>（家計基準）</a:t>
            </a:r>
            <a:r>
              <a:rPr kumimoji="1" lang="ja-JP" altLang="en-US" sz="1600" dirty="0" smtClean="0"/>
              <a:t>（目安）</a:t>
            </a:r>
            <a:r>
              <a:rPr kumimoji="1" lang="ja-JP" altLang="en-US" sz="2800" dirty="0" smtClean="0"/>
              <a:t>４人世帯</a:t>
            </a:r>
            <a:r>
              <a:rPr kumimoji="1" lang="ja-JP" altLang="en-US" sz="3200" b="1" u="sng" dirty="0" smtClean="0">
                <a:latin typeface="ＭＳ ゴシック" panose="020B0609070205080204" pitchFamily="49" charset="-128"/>
                <a:ea typeface="ＭＳ ゴシック" panose="020B0609070205080204" pitchFamily="49" charset="-128"/>
              </a:rPr>
              <a:t>７４７万円以下</a:t>
            </a:r>
            <a:endParaRPr kumimoji="1" lang="en-US" altLang="ja-JP" sz="2800" dirty="0" smtClean="0"/>
          </a:p>
          <a:p>
            <a:pPr marL="0" indent="0">
              <a:buNone/>
            </a:pPr>
            <a:r>
              <a:rPr lang="ja-JP" altLang="en-US" sz="2800" dirty="0"/>
              <a:t>　</a:t>
            </a:r>
            <a:r>
              <a:rPr lang="ja-JP" altLang="en-US" sz="2800" dirty="0" smtClean="0"/>
              <a:t>　</a:t>
            </a:r>
            <a:r>
              <a:rPr lang="en-US" altLang="ja-JP" sz="2400" dirty="0" smtClean="0"/>
              <a:t>※</a:t>
            </a:r>
            <a:r>
              <a:rPr lang="ja-JP" altLang="en-US" sz="2400" dirty="0" smtClean="0"/>
              <a:t>住民税非課税世帯の生徒については、評定平均が足りなくても、</a:t>
            </a:r>
            <a:endParaRPr lang="en-US" altLang="ja-JP" sz="2400" dirty="0" smtClean="0"/>
          </a:p>
          <a:p>
            <a:pPr marL="0" indent="0">
              <a:buNone/>
            </a:pPr>
            <a:r>
              <a:rPr lang="ja-JP" altLang="en-US" sz="2400" dirty="0"/>
              <a:t>　</a:t>
            </a:r>
            <a:r>
              <a:rPr lang="ja-JP" altLang="en-US" sz="2400" dirty="0" smtClean="0"/>
              <a:t>　　 進学後も優れた成績を修める見込みがあれば応募ができます。</a:t>
            </a:r>
            <a:endParaRPr lang="en-US" altLang="ja-JP" sz="2400" b="1" u="sng" dirty="0" smtClean="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36670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1069848" y="511925"/>
            <a:ext cx="10059272" cy="1609483"/>
          </a:xfrm>
          <a:prstGeom prst="rect">
            <a:avLst/>
          </a:prstGeom>
        </p:spPr>
      </p:pic>
      <p:sp>
        <p:nvSpPr>
          <p:cNvPr id="3" name="コンテンツ プレースホルダー 2"/>
          <p:cNvSpPr>
            <a:spLocks noGrp="1"/>
          </p:cNvSpPr>
          <p:nvPr>
            <p:ph idx="1"/>
          </p:nvPr>
        </p:nvSpPr>
        <p:spPr/>
        <p:txBody>
          <a:bodyPr>
            <a:normAutofit/>
          </a:bodyPr>
          <a:lstStyle/>
          <a:p>
            <a:pPr marL="0" indent="0">
              <a:buNone/>
            </a:pPr>
            <a:r>
              <a:rPr kumimoji="1" lang="ja-JP" altLang="en-US" sz="3200" dirty="0" smtClean="0"/>
              <a:t>②貸与型</a:t>
            </a:r>
            <a:endParaRPr kumimoji="1" lang="en-US" altLang="ja-JP" sz="3200" dirty="0" smtClean="0"/>
          </a:p>
          <a:p>
            <a:pPr marL="0" indent="0">
              <a:buNone/>
            </a:pPr>
            <a:r>
              <a:rPr lang="ja-JP" altLang="en-US" sz="2800" b="1" dirty="0">
                <a:latin typeface="ＭＳ ゴシック" panose="020B0609070205080204" pitchFamily="49" charset="-128"/>
                <a:ea typeface="ＭＳ ゴシック" panose="020B0609070205080204" pitchFamily="49" charset="-128"/>
              </a:rPr>
              <a:t>○</a:t>
            </a:r>
            <a:r>
              <a:rPr lang="ja-JP" altLang="en-US" sz="2800" b="1" dirty="0" smtClean="0">
                <a:latin typeface="ＭＳ ゴシック" panose="020B0609070205080204" pitchFamily="49" charset="-128"/>
                <a:ea typeface="ＭＳ ゴシック" panose="020B0609070205080204" pitchFamily="49" charset="-128"/>
              </a:rPr>
              <a:t>第二種</a:t>
            </a:r>
            <a:endParaRPr lang="en-US" altLang="ja-JP" sz="2800" b="1" dirty="0">
              <a:latin typeface="ＭＳ ゴシック" panose="020B0609070205080204" pitchFamily="49" charset="-128"/>
              <a:ea typeface="ＭＳ ゴシック" panose="020B0609070205080204" pitchFamily="49" charset="-128"/>
            </a:endParaRPr>
          </a:p>
          <a:p>
            <a:pPr marL="0" indent="0">
              <a:buNone/>
            </a:pPr>
            <a:r>
              <a:rPr lang="ja-JP" altLang="en-US" sz="2800" dirty="0" smtClean="0"/>
              <a:t>（</a:t>
            </a:r>
            <a:r>
              <a:rPr lang="ja-JP" altLang="en-US" sz="2800" dirty="0"/>
              <a:t>学力基準</a:t>
            </a:r>
            <a:r>
              <a:rPr lang="ja-JP" altLang="en-US" sz="2800" dirty="0" smtClean="0"/>
              <a:t>）</a:t>
            </a:r>
            <a:r>
              <a:rPr lang="ja-JP" altLang="en-US" sz="2400" dirty="0" smtClean="0"/>
              <a:t>① 又は ② 又は ③</a:t>
            </a:r>
            <a:endParaRPr lang="en-US" altLang="ja-JP" sz="2400" dirty="0" smtClean="0"/>
          </a:p>
          <a:p>
            <a:pPr marL="0" indent="0">
              <a:buNone/>
            </a:pPr>
            <a:r>
              <a:rPr lang="ja-JP" altLang="en-US" sz="2800" dirty="0"/>
              <a:t>　</a:t>
            </a:r>
            <a:r>
              <a:rPr lang="ja-JP" altLang="en-US" sz="2800" dirty="0" smtClean="0"/>
              <a:t>   </a:t>
            </a:r>
            <a:r>
              <a:rPr lang="ja-JP" altLang="en-US" sz="2400" dirty="0" smtClean="0"/>
              <a:t>①平均以上の成績　</a:t>
            </a:r>
            <a:endParaRPr lang="en-US" altLang="ja-JP" sz="2400" dirty="0" smtClean="0"/>
          </a:p>
          <a:p>
            <a:pPr marL="0" indent="0">
              <a:buNone/>
            </a:pPr>
            <a:r>
              <a:rPr lang="ja-JP" altLang="en-US" sz="2400" dirty="0"/>
              <a:t>　</a:t>
            </a:r>
            <a:r>
              <a:rPr lang="ja-JP" altLang="en-US" sz="2400" dirty="0" smtClean="0"/>
              <a:t>　②特定の分野において特に優秀な能力を有すると認められる</a:t>
            </a:r>
            <a:endParaRPr lang="en-US" altLang="ja-JP" sz="2400" dirty="0" smtClean="0"/>
          </a:p>
          <a:p>
            <a:pPr marL="0" indent="0">
              <a:buNone/>
            </a:pPr>
            <a:r>
              <a:rPr lang="ja-JP" altLang="en-US" sz="2400" dirty="0">
                <a:latin typeface="ＭＳ ゴシック" panose="020B0609070205080204" pitchFamily="49" charset="-128"/>
                <a:ea typeface="ＭＳ ゴシック" panose="020B0609070205080204" pitchFamily="49" charset="-128"/>
              </a:rPr>
              <a:t>　</a:t>
            </a:r>
            <a:r>
              <a:rPr lang="ja-JP" altLang="en-US" sz="2400" dirty="0" smtClean="0">
                <a:latin typeface="ＭＳ ゴシック" panose="020B0609070205080204" pitchFamily="49" charset="-128"/>
                <a:ea typeface="ＭＳ ゴシック" panose="020B0609070205080204" pitchFamily="49" charset="-128"/>
              </a:rPr>
              <a:t>　</a:t>
            </a:r>
            <a:r>
              <a:rPr lang="ja-JP" altLang="en-US" sz="2400" dirty="0"/>
              <a:t>③勉学意欲がある</a:t>
            </a:r>
            <a:endParaRPr lang="en-US" altLang="ja-JP" sz="2400" dirty="0"/>
          </a:p>
          <a:p>
            <a:pPr marL="0" indent="0">
              <a:buNone/>
            </a:pPr>
            <a:r>
              <a:rPr lang="ja-JP" altLang="en-US" sz="2800" dirty="0"/>
              <a:t>（家計基準）</a:t>
            </a:r>
            <a:r>
              <a:rPr lang="ja-JP" altLang="en-US" sz="1600" dirty="0"/>
              <a:t>（目安）</a:t>
            </a:r>
            <a:r>
              <a:rPr lang="ja-JP" altLang="en-US" sz="2800" dirty="0"/>
              <a:t>４人</a:t>
            </a:r>
            <a:r>
              <a:rPr lang="ja-JP" altLang="en-US" sz="2800" dirty="0" smtClean="0"/>
              <a:t>世帯</a:t>
            </a:r>
            <a:r>
              <a:rPr lang="ja-JP" altLang="en-US" sz="3200" b="1" u="sng" dirty="0" smtClean="0">
                <a:latin typeface="ＭＳ ゴシック" panose="020B0609070205080204" pitchFamily="49" charset="-128"/>
                <a:ea typeface="ＭＳ ゴシック" panose="020B0609070205080204" pitchFamily="49" charset="-128"/>
              </a:rPr>
              <a:t>１１００万円</a:t>
            </a:r>
            <a:r>
              <a:rPr lang="ja-JP" altLang="en-US" sz="3200" b="1" u="sng" dirty="0">
                <a:latin typeface="ＭＳ ゴシック" panose="020B0609070205080204" pitchFamily="49" charset="-128"/>
                <a:ea typeface="ＭＳ ゴシック" panose="020B0609070205080204" pitchFamily="49" charset="-128"/>
              </a:rPr>
              <a:t>以下</a:t>
            </a:r>
            <a:endParaRPr lang="en-US" altLang="ja-JP" sz="2800" dirty="0"/>
          </a:p>
          <a:p>
            <a:pPr marL="0" indent="0">
              <a:buNone/>
            </a:pPr>
            <a:endParaRPr kumimoji="1" lang="ja-JP" altLang="en-US" sz="2800" dirty="0"/>
          </a:p>
        </p:txBody>
      </p:sp>
    </p:spTree>
    <p:extLst>
      <p:ext uri="{BB962C8B-B14F-4D97-AF65-F5344CB8AC3E}">
        <p14:creationId xmlns:p14="http://schemas.microsoft.com/office/powerpoint/2010/main" val="17549908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版活字">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TM03090434[[fn=木版活字]]</Template>
  <TotalTime>1248</TotalTime>
  <Words>348</Words>
  <Application>Microsoft Office PowerPoint</Application>
  <PresentationFormat>ワイド画面</PresentationFormat>
  <Paragraphs>126</Paragraphs>
  <Slides>20</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20</vt:i4>
      </vt:variant>
    </vt:vector>
  </HeadingPairs>
  <TitlesOfParts>
    <vt:vector size="29" baseType="lpstr">
      <vt:lpstr>HG明朝B</vt:lpstr>
      <vt:lpstr>ＭＳ Ｐゴシック</vt:lpstr>
      <vt:lpstr>ＭＳ ゴシック</vt:lpstr>
      <vt:lpstr>游ゴシック</vt:lpstr>
      <vt:lpstr>Calibri</vt:lpstr>
      <vt:lpstr>Rockwell</vt:lpstr>
      <vt:lpstr>Rockwell Condensed</vt:lpstr>
      <vt:lpstr>Wingdings</vt:lpstr>
      <vt:lpstr>木版活字</vt:lpstr>
      <vt:lpstr>予約奨学金説明会</vt:lpstr>
      <vt:lpstr>予約奨学金説明会概要</vt:lpstr>
      <vt:lpstr>１．奨学金の種類について</vt:lpstr>
      <vt:lpstr>PowerPoint プレゼンテーション</vt:lpstr>
      <vt:lpstr>２．奨学金の貸与条件について</vt:lpstr>
      <vt:lpstr>対象者（すべての奨学金）</vt:lpstr>
      <vt:lpstr>２．奨学金の貸与条件について</vt:lpstr>
      <vt:lpstr>PowerPoint プレゼンテーション</vt:lpstr>
      <vt:lpstr>PowerPoint プレゼンテーション</vt:lpstr>
      <vt:lpstr>２．奨学金の貸与条件について</vt:lpstr>
      <vt:lpstr>３．申込時期と申込方法について</vt:lpstr>
      <vt:lpstr>３．申込時期と申込方法について</vt:lpstr>
      <vt:lpstr>３．申込時期と申込方法について</vt:lpstr>
      <vt:lpstr>３．申込時期と申込方法について</vt:lpstr>
      <vt:lpstr>４．奨学金の返還について</vt:lpstr>
      <vt:lpstr>４．奨学金の返還について</vt:lpstr>
      <vt:lpstr>４．奨学金の返還について</vt:lpstr>
      <vt:lpstr>５．その他</vt:lpstr>
      <vt:lpstr>　　　（書類作成時に）注意すべき点</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予約奨学金説明会</dc:title>
  <dc:creator>西嶌 一</dc:creator>
  <cp:lastModifiedBy>pc-mnt</cp:lastModifiedBy>
  <cp:revision>86</cp:revision>
  <cp:lastPrinted>2019-06-12T08:30:34Z</cp:lastPrinted>
  <dcterms:created xsi:type="dcterms:W3CDTF">2017-04-26T00:11:24Z</dcterms:created>
  <dcterms:modified xsi:type="dcterms:W3CDTF">2019-06-12T08:37:29Z</dcterms:modified>
</cp:coreProperties>
</file>