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2"/>
  </p:notesMasterIdLst>
  <p:sldIdLst>
    <p:sldId id="256" r:id="rId2"/>
    <p:sldId id="257" r:id="rId3"/>
    <p:sldId id="261" r:id="rId4"/>
    <p:sldId id="258" r:id="rId5"/>
    <p:sldId id="262" r:id="rId6"/>
    <p:sldId id="259" r:id="rId7"/>
    <p:sldId id="274" r:id="rId8"/>
    <p:sldId id="264" r:id="rId9"/>
    <p:sldId id="269" r:id="rId10"/>
    <p:sldId id="265" r:id="rId11"/>
    <p:sldId id="272" r:id="rId12"/>
    <p:sldId id="266" r:id="rId13"/>
    <p:sldId id="270" r:id="rId14"/>
    <p:sldId id="267" r:id="rId15"/>
    <p:sldId id="273" r:id="rId16"/>
    <p:sldId id="271" r:id="rId17"/>
    <p:sldId id="268"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A8D1E-F7D7-467D-8416-8F4705E0D65D}" type="datetimeFigureOut">
              <a:rPr kumimoji="1" lang="ja-JP" altLang="en-US" smtClean="0"/>
              <a:t>2017/10/6</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86940-653D-4214-8532-8DD6B95AD240}" type="slidenum">
              <a:rPr kumimoji="1" lang="ja-JP" altLang="en-US" smtClean="0"/>
              <a:t>‹#›</a:t>
            </a:fld>
            <a:endParaRPr kumimoji="1" lang="ja-JP" altLang="en-US"/>
          </a:p>
        </p:txBody>
      </p:sp>
    </p:spTree>
    <p:extLst>
      <p:ext uri="{BB962C8B-B14F-4D97-AF65-F5344CB8AC3E}">
        <p14:creationId xmlns:p14="http://schemas.microsoft.com/office/powerpoint/2010/main" val="1921388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8C86940-653D-4214-8532-8DD6B95AD240}" type="slidenum">
              <a:rPr kumimoji="1" lang="ja-JP" altLang="en-US" smtClean="0"/>
              <a:t>2</a:t>
            </a:fld>
            <a:endParaRPr kumimoji="1" lang="ja-JP" altLang="en-US"/>
          </a:p>
        </p:txBody>
      </p:sp>
    </p:spTree>
    <p:extLst>
      <p:ext uri="{BB962C8B-B14F-4D97-AF65-F5344CB8AC3E}">
        <p14:creationId xmlns:p14="http://schemas.microsoft.com/office/powerpoint/2010/main" val="202547151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10/6/2017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16AA21-1863-4931-97CB-99D0A168701B}" type="datetimeFigureOut">
              <a:rPr lang="en-US" dirty="0"/>
              <a:t>10/6/2017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72C379-9A7C-4C87-A116-CBE9F58B04C5}" type="datetimeFigureOut">
              <a:rPr lang="en-US" dirty="0"/>
              <a:t>10/6/2017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10/6/2017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予約奨学金説明会</a:t>
            </a:r>
            <a:endParaRPr kumimoji="1" lang="ja-JP" altLang="en-US" dirty="0"/>
          </a:p>
        </p:txBody>
      </p:sp>
      <p:sp>
        <p:nvSpPr>
          <p:cNvPr id="3" name="サブタイトル 2"/>
          <p:cNvSpPr>
            <a:spLocks noGrp="1"/>
          </p:cNvSpPr>
          <p:nvPr>
            <p:ph type="subTitle" idx="1"/>
          </p:nvPr>
        </p:nvSpPr>
        <p:spPr/>
        <p:txBody>
          <a:bodyPr/>
          <a:lstStyle/>
          <a:p>
            <a:pPr algn="ctr"/>
            <a:r>
              <a:rPr kumimoji="1" lang="ja-JP" altLang="en-US" dirty="0" smtClean="0"/>
              <a:t>平成</a:t>
            </a:r>
            <a:r>
              <a:rPr kumimoji="1" lang="ja-JP" altLang="en-US" dirty="0" smtClean="0"/>
              <a:t>２９年１０月</a:t>
            </a:r>
            <a:endParaRPr kumimoji="1" lang="ja-JP" altLang="en-US" dirty="0"/>
          </a:p>
        </p:txBody>
      </p:sp>
    </p:spTree>
    <p:extLst>
      <p:ext uri="{BB962C8B-B14F-4D97-AF65-F5344CB8AC3E}">
        <p14:creationId xmlns:p14="http://schemas.microsoft.com/office/powerpoint/2010/main" val="161912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
        <p:nvSpPr>
          <p:cNvPr id="3" name="コンテンツ プレースホルダー 2"/>
          <p:cNvSpPr>
            <a:spLocks noGrp="1"/>
          </p:cNvSpPr>
          <p:nvPr>
            <p:ph idx="1"/>
          </p:nvPr>
        </p:nvSpPr>
        <p:spPr/>
        <p:txBody>
          <a:bodyPr>
            <a:normAutofit/>
          </a:bodyPr>
          <a:lstStyle/>
          <a:p>
            <a:pPr marL="0" indent="0" algn="ctr">
              <a:buNone/>
            </a:pPr>
            <a:r>
              <a:rPr lang="ja-JP" altLang="en-US" sz="2800" dirty="0" smtClean="0"/>
              <a:t>①必要書類の提出</a:t>
            </a:r>
            <a:r>
              <a:rPr lang="ja-JP" altLang="en-US" sz="2800" dirty="0" smtClean="0"/>
              <a:t>（１１月８日（水）</a:t>
            </a:r>
            <a:r>
              <a:rPr lang="ja-JP" altLang="en-US" sz="2800" dirty="0" smtClean="0"/>
              <a:t>締切）</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②学校側で書類</a:t>
            </a:r>
            <a:r>
              <a:rPr lang="ja-JP" altLang="en-US" sz="2800" dirty="0" smtClean="0"/>
              <a:t>の点検・返却</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③スカラネット申込入力</a:t>
            </a:r>
            <a:endParaRPr lang="en-US" altLang="ja-JP" sz="2800" dirty="0" smtClean="0"/>
          </a:p>
          <a:p>
            <a:pPr marL="0" indent="0" algn="ctr">
              <a:buNone/>
            </a:pPr>
            <a:r>
              <a:rPr lang="ja-JP" altLang="en-US" sz="2800" dirty="0" smtClean="0"/>
              <a:t>↓</a:t>
            </a:r>
            <a:endParaRPr lang="en-US" altLang="ja-JP" sz="2800" dirty="0" smtClean="0"/>
          </a:p>
          <a:p>
            <a:pPr marL="0" indent="0" algn="ctr">
              <a:buNone/>
            </a:pPr>
            <a:r>
              <a:rPr lang="ja-JP" altLang="en-US" sz="2800" dirty="0" smtClean="0"/>
              <a:t>④必要書類の再提出</a:t>
            </a:r>
            <a:r>
              <a:rPr lang="ja-JP" altLang="en-US" sz="2800" dirty="0" smtClean="0"/>
              <a:t>（１１月１５日（水）</a:t>
            </a:r>
            <a:r>
              <a:rPr lang="ja-JP" altLang="en-US" sz="2800" dirty="0" smtClean="0"/>
              <a:t>締切）</a:t>
            </a:r>
            <a:endParaRPr lang="en-US" altLang="ja-JP" sz="2800" dirty="0" smtClean="0"/>
          </a:p>
        </p:txBody>
      </p:sp>
    </p:spTree>
    <p:extLst>
      <p:ext uri="{BB962C8B-B14F-4D97-AF65-F5344CB8AC3E}">
        <p14:creationId xmlns:p14="http://schemas.microsoft.com/office/powerpoint/2010/main" val="246262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①</a:t>
            </a:r>
            <a:r>
              <a:rPr lang="ja-JP" altLang="en-US" sz="2800" b="1" u="sng" dirty="0" smtClean="0">
                <a:latin typeface="ＭＳ ゴシック" panose="020B0609070205080204" pitchFamily="49" charset="-128"/>
                <a:ea typeface="ＭＳ ゴシック" panose="020B0609070205080204" pitchFamily="49" charset="-128"/>
              </a:rPr>
              <a:t>１１</a:t>
            </a:r>
            <a:r>
              <a:rPr lang="ja-JP" altLang="en-US" sz="2800" b="1" u="sng" dirty="0" smtClean="0">
                <a:latin typeface="ＭＳ ゴシック" panose="020B0609070205080204" pitchFamily="49" charset="-128"/>
                <a:ea typeface="ＭＳ ゴシック" panose="020B0609070205080204" pitchFamily="49" charset="-128"/>
              </a:rPr>
              <a:t>月８日（水）</a:t>
            </a:r>
            <a:r>
              <a:rPr lang="ja-JP" altLang="en-US" sz="2800" dirty="0" smtClean="0"/>
              <a:t>までに以下の書類を提出</a:t>
            </a:r>
            <a:endParaRPr lang="en-US" altLang="ja-JP" sz="2800" dirty="0" smtClean="0"/>
          </a:p>
          <a:p>
            <a:pPr marL="0" indent="0">
              <a:buNone/>
            </a:pPr>
            <a:r>
              <a:rPr kumimoji="1" lang="ja-JP" altLang="en-US" dirty="0" smtClean="0"/>
              <a:t>○</a:t>
            </a:r>
            <a:r>
              <a:rPr kumimoji="1" lang="ja-JP" altLang="en-US" dirty="0" smtClean="0">
                <a:latin typeface="ＭＳ ゴシック" panose="020B0609070205080204" pitchFamily="49" charset="-128"/>
                <a:ea typeface="ＭＳ ゴシック" panose="020B0609070205080204" pitchFamily="49" charset="-128"/>
              </a:rPr>
              <a:t>スカラネット下書き用紙</a:t>
            </a:r>
            <a:r>
              <a:rPr kumimoji="1" lang="ja-JP" altLang="en-US" dirty="0" smtClean="0"/>
              <a:t>（奨学金案内の中央部全４ページ）</a:t>
            </a:r>
            <a:endParaRPr kumimoji="1" lang="en-US" altLang="ja-JP" dirty="0" smtClean="0"/>
          </a:p>
          <a:p>
            <a:pPr marL="0" indent="0">
              <a:buNone/>
            </a:pP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確認書兼個人信用情報の取り扱いに関する同意書</a:t>
            </a:r>
            <a:r>
              <a:rPr lang="ja-JP" altLang="en-US" dirty="0" smtClean="0"/>
              <a:t>（奨学金案内≪様式</a:t>
            </a:r>
            <a:r>
              <a:rPr lang="en-US" altLang="ja-JP" dirty="0" smtClean="0"/>
              <a:t>A</a:t>
            </a:r>
            <a:r>
              <a:rPr lang="ja-JP" altLang="en-US" dirty="0" smtClean="0"/>
              <a:t>≫）</a:t>
            </a:r>
            <a:endParaRPr lang="en-US" altLang="ja-JP" dirty="0" smtClean="0"/>
          </a:p>
          <a:p>
            <a:pPr marL="0" indent="0">
              <a:buNone/>
            </a:pPr>
            <a:r>
              <a:rPr kumimoji="1" lang="ja-JP" altLang="en-US" dirty="0" smtClean="0"/>
              <a:t>○</a:t>
            </a:r>
            <a:r>
              <a:rPr kumimoji="1" lang="ja-JP" altLang="en-US" dirty="0" smtClean="0">
                <a:latin typeface="ＭＳ ゴシック" panose="020B0609070205080204" pitchFamily="49" charset="-128"/>
                <a:ea typeface="ＭＳ ゴシック" panose="020B0609070205080204" pitchFamily="49" charset="-128"/>
              </a:rPr>
              <a:t>収入</a:t>
            </a:r>
            <a:r>
              <a:rPr kumimoji="1" lang="ja-JP" altLang="en-US" dirty="0">
                <a:latin typeface="ＭＳ ゴシック" panose="020B0609070205080204" pitchFamily="49" charset="-128"/>
                <a:ea typeface="ＭＳ ゴシック" panose="020B0609070205080204" pitchFamily="49" charset="-128"/>
              </a:rPr>
              <a:t>に</a:t>
            </a:r>
            <a:r>
              <a:rPr kumimoji="1" lang="ja-JP" altLang="en-US" dirty="0" smtClean="0">
                <a:latin typeface="ＭＳ ゴシック" panose="020B0609070205080204" pitchFamily="49" charset="-128"/>
                <a:ea typeface="ＭＳ ゴシック" panose="020B0609070205080204" pitchFamily="49" charset="-128"/>
              </a:rPr>
              <a:t>関する証明書類</a:t>
            </a:r>
            <a:r>
              <a:rPr kumimoji="1" lang="ja-JP" altLang="en-US" dirty="0" smtClean="0"/>
              <a:t>（奨学金案内ｐ</a:t>
            </a:r>
            <a:r>
              <a:rPr lang="ja-JP" altLang="en-US" dirty="0" smtClean="0"/>
              <a:t>．２４～３１参照）</a:t>
            </a:r>
            <a:r>
              <a:rPr lang="en-US" altLang="ja-JP" b="1" dirty="0" smtClean="0">
                <a:solidFill>
                  <a:srgbClr val="FF0000"/>
                </a:solidFill>
                <a:latin typeface="ＭＳ ゴシック" panose="020B0609070205080204" pitchFamily="49" charset="-128"/>
                <a:ea typeface="ＭＳ ゴシック" panose="020B0609070205080204" pitchFamily="49" charset="-128"/>
              </a:rPr>
              <a:t>※</a:t>
            </a:r>
          </a:p>
          <a:p>
            <a:pPr marL="0" indent="0">
              <a:buNone/>
            </a:pPr>
            <a:r>
              <a:rPr lang="ja-JP" altLang="en-US" dirty="0"/>
              <a:t>以下</a:t>
            </a:r>
            <a:r>
              <a:rPr lang="ja-JP" altLang="en-US" dirty="0" smtClean="0"/>
              <a:t>は該当者のみ</a:t>
            </a:r>
            <a:endParaRPr lang="en-US" altLang="ja-JP" dirty="0" smtClean="0"/>
          </a:p>
          <a:p>
            <a:pPr marL="0" indent="0">
              <a:buNone/>
            </a:pP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「特別控除証明書類提出用紙」及び特別控除に関する証明書類</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第一種奨学金の学力基準に関する証明書類</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「親権者の支援が期待できない未成年者」の該当書類</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kumimoji="1" lang="en-US" altLang="ja-JP" sz="1800" b="1" u="sng" dirty="0" smtClean="0">
                <a:solidFill>
                  <a:srgbClr val="FF0000"/>
                </a:solidFill>
                <a:latin typeface="ＭＳ ゴシック" panose="020B0609070205080204" pitchFamily="49" charset="-128"/>
                <a:ea typeface="ＭＳ ゴシック" panose="020B0609070205080204" pitchFamily="49" charset="-128"/>
              </a:rPr>
              <a:t>※</a:t>
            </a:r>
            <a:r>
              <a:rPr kumimoji="1" lang="ja-JP" altLang="en-US" sz="1800" b="1" u="sng" dirty="0" smtClean="0">
                <a:solidFill>
                  <a:srgbClr val="FF0000"/>
                </a:solidFill>
                <a:latin typeface="ＭＳ ゴシック" panose="020B0609070205080204" pitchFamily="49" charset="-128"/>
                <a:ea typeface="ＭＳ ゴシック" panose="020B0609070205080204" pitchFamily="49" charset="-128"/>
              </a:rPr>
              <a:t>収入に関する書類に関しては、６月１日以降に発行される平成２８年度分のものを提出</a:t>
            </a:r>
            <a:endParaRPr kumimoji="1" lang="ja-JP" altLang="en-US" sz="1800" b="1"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2011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38851" y="1687455"/>
            <a:ext cx="10058400" cy="4403378"/>
          </a:xfrm>
        </p:spPr>
        <p:txBody>
          <a:bodyPr>
            <a:noAutofit/>
          </a:bodyPr>
          <a:lstStyle/>
          <a:p>
            <a:pPr marL="0" indent="0">
              <a:buNone/>
            </a:pPr>
            <a:r>
              <a:rPr kumimoji="1" lang="ja-JP" altLang="en-US" sz="2400" dirty="0" smtClean="0"/>
              <a:t>②</a:t>
            </a:r>
            <a:r>
              <a:rPr kumimoji="1" lang="ja-JP" altLang="en-US" sz="2400" dirty="0" smtClean="0">
                <a:latin typeface="ＭＳ ゴシック" panose="020B0609070205080204" pitchFamily="49" charset="-128"/>
                <a:ea typeface="ＭＳ ゴシック" panose="020B0609070205080204" pitchFamily="49" charset="-128"/>
              </a:rPr>
              <a:t>提出書類を点検</a:t>
            </a:r>
            <a:endParaRPr kumimoji="1" lang="en-US" altLang="ja-JP" sz="2400" dirty="0" smtClean="0"/>
          </a:p>
          <a:p>
            <a:pPr marL="0" indent="0">
              <a:buNone/>
            </a:pPr>
            <a:r>
              <a:rPr lang="ja-JP" altLang="en-US" sz="2400" dirty="0"/>
              <a:t>　</a:t>
            </a:r>
            <a:r>
              <a:rPr kumimoji="1" lang="ja-JP" altLang="en-US" sz="2400" dirty="0" smtClean="0"/>
              <a:t>不備があった場合は、指導を行う。点検後書類は返却。</a:t>
            </a:r>
            <a:endParaRPr kumimoji="1" lang="en-US" altLang="ja-JP" sz="2400" dirty="0" smtClean="0"/>
          </a:p>
          <a:p>
            <a:pPr marL="0" indent="0">
              <a:buNone/>
            </a:pPr>
            <a:r>
              <a:rPr lang="ja-JP" altLang="en-US" sz="2400" dirty="0" smtClean="0"/>
              <a:t>③</a:t>
            </a:r>
            <a:r>
              <a:rPr lang="ja-JP" altLang="en-US" sz="2400" dirty="0" smtClean="0">
                <a:latin typeface="ＭＳ ゴシック" panose="020B0609070205080204" pitchFamily="49" charset="-128"/>
                <a:ea typeface="ＭＳ ゴシック" panose="020B0609070205080204" pitchFamily="49" charset="-128"/>
              </a:rPr>
              <a:t>スカラネット申込入力</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smtClean="0"/>
              <a:t>　</a:t>
            </a: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識別番号票に示された「生徒用」のユーザー</a:t>
            </a:r>
            <a:r>
              <a:rPr lang="en-US" altLang="ja-JP" dirty="0" smtClean="0">
                <a:latin typeface="ＭＳ ゴシック" panose="020B0609070205080204" pitchFamily="49" charset="-128"/>
                <a:ea typeface="ＭＳ ゴシック" panose="020B0609070205080204" pitchFamily="49" charset="-128"/>
              </a:rPr>
              <a:t>ID</a:t>
            </a:r>
            <a:r>
              <a:rPr lang="ja-JP" altLang="en-US" dirty="0" smtClean="0">
                <a:latin typeface="ＭＳ ゴシック" panose="020B0609070205080204" pitchFamily="49" charset="-128"/>
                <a:ea typeface="ＭＳ ゴシック" panose="020B0609070205080204" pitchFamily="49" charset="-128"/>
              </a:rPr>
              <a:t>及びパスワードを使用</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t>　</a:t>
            </a:r>
            <a:r>
              <a:rPr lang="ja-JP" altLang="en-US" dirty="0" smtClean="0"/>
              <a:t>○</a:t>
            </a:r>
            <a:r>
              <a:rPr lang="ja-JP" altLang="en-US" dirty="0" smtClean="0">
                <a:latin typeface="ＭＳ ゴシック" panose="020B0609070205080204" pitchFamily="49" charset="-128"/>
                <a:ea typeface="ＭＳ ゴシック" panose="020B0609070205080204" pitchFamily="49" charset="-128"/>
              </a:rPr>
              <a:t>スカラネット下書き用紙に記入した内容を入力</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a:t>　</a:t>
            </a:r>
            <a:r>
              <a:rPr lang="en-US" altLang="ja-JP" sz="2400" b="1" u="sng" dirty="0" smtClean="0">
                <a:latin typeface="ＭＳ ゴシック" panose="020B0609070205080204" pitchFamily="49" charset="-128"/>
                <a:ea typeface="ＭＳ ゴシック" panose="020B0609070205080204" pitchFamily="49" charset="-128"/>
              </a:rPr>
              <a:t>※</a:t>
            </a:r>
            <a:r>
              <a:rPr lang="ja-JP" altLang="en-US" sz="2400" b="1" u="sng" dirty="0" smtClean="0">
                <a:latin typeface="ＭＳ ゴシック" panose="020B0609070205080204" pitchFamily="49" charset="-128"/>
                <a:ea typeface="ＭＳ ゴシック" panose="020B0609070205080204" pitchFamily="49" charset="-128"/>
              </a:rPr>
              <a:t>こちらは各自で自宅のパソコン及びスマートフォンにて入力をして</a:t>
            </a:r>
            <a:endParaRPr lang="en-US" altLang="ja-JP" sz="2400" b="1" u="sng" dirty="0" smtClean="0">
              <a:latin typeface="ＭＳ ゴシック" panose="020B0609070205080204" pitchFamily="49" charset="-128"/>
              <a:ea typeface="ＭＳ ゴシック" panose="020B0609070205080204" pitchFamily="49" charset="-128"/>
            </a:endParaRPr>
          </a:p>
          <a:p>
            <a:pPr marL="0" indent="0">
              <a:buNone/>
            </a:pPr>
            <a:r>
              <a:rPr lang="ja-JP" altLang="en-US" sz="2400" b="1" dirty="0">
                <a:latin typeface="ＭＳ ゴシック" panose="020B0609070205080204" pitchFamily="49" charset="-128"/>
                <a:ea typeface="ＭＳ ゴシック" panose="020B0609070205080204" pitchFamily="49" charset="-128"/>
              </a:rPr>
              <a:t>　　</a:t>
            </a:r>
            <a:r>
              <a:rPr lang="ja-JP" altLang="en-US" sz="2400" b="1" u="sng" dirty="0" smtClean="0">
                <a:latin typeface="ＭＳ ゴシック" panose="020B0609070205080204" pitchFamily="49" charset="-128"/>
                <a:ea typeface="ＭＳ ゴシック" panose="020B0609070205080204" pitchFamily="49" charset="-128"/>
              </a:rPr>
              <a:t>いただきます。</a:t>
            </a:r>
            <a:endParaRPr lang="en-US" altLang="ja-JP" sz="2400" b="1" u="sng"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smtClean="0"/>
              <a:t>④書類</a:t>
            </a:r>
            <a:r>
              <a:rPr lang="ja-JP" altLang="en-US" sz="2400" dirty="0" smtClean="0"/>
              <a:t>を</a:t>
            </a:r>
            <a:r>
              <a:rPr lang="ja-JP" altLang="en-US" sz="2800" b="1" u="sng" dirty="0" smtClean="0">
                <a:latin typeface="ＭＳ ゴシック" panose="020B0609070205080204" pitchFamily="49" charset="-128"/>
                <a:ea typeface="ＭＳ ゴシック" panose="020B0609070205080204" pitchFamily="49" charset="-128"/>
              </a:rPr>
              <a:t>１１</a:t>
            </a:r>
            <a:r>
              <a:rPr lang="ja-JP" altLang="en-US" sz="2800" b="1" u="sng" dirty="0" smtClean="0">
                <a:latin typeface="ＭＳ ゴシック" panose="020B0609070205080204" pitchFamily="49" charset="-128"/>
                <a:ea typeface="ＭＳ ゴシック" panose="020B0609070205080204" pitchFamily="49" charset="-128"/>
              </a:rPr>
              <a:t>月１５日（水）</a:t>
            </a:r>
            <a:r>
              <a:rPr lang="ja-JP" altLang="en-US" sz="2800" b="1" u="sng" dirty="0" smtClean="0">
                <a:latin typeface="ＭＳ ゴシック" panose="020B0609070205080204" pitchFamily="49" charset="-128"/>
                <a:ea typeface="ＭＳ ゴシック" panose="020B0609070205080204" pitchFamily="49" charset="-128"/>
              </a:rPr>
              <a:t>まで</a:t>
            </a:r>
            <a:r>
              <a:rPr lang="ja-JP" altLang="en-US" sz="2400" dirty="0" smtClean="0"/>
              <a:t>に再提出</a:t>
            </a:r>
            <a:endParaRPr lang="en-US" altLang="ja-JP" sz="2400" dirty="0" smtClean="0"/>
          </a:p>
          <a:p>
            <a:pPr marL="0" indent="0">
              <a:buNone/>
            </a:pPr>
            <a:r>
              <a:rPr lang="ja-JP" altLang="en-US" sz="2400" dirty="0" smtClean="0"/>
              <a:t>（①にあるスカラネット下書き用紙以外のすべての書類）</a:t>
            </a:r>
            <a:endParaRPr lang="en-US" altLang="ja-JP" sz="2400" dirty="0" smtClean="0"/>
          </a:p>
        </p:txBody>
      </p:sp>
      <p:sp>
        <p:nvSpPr>
          <p:cNvPr id="4" name="タイトル 1"/>
          <p:cNvSpPr>
            <a:spLocks noGrp="1"/>
          </p:cNvSpPr>
          <p:nvPr>
            <p:ph type="title"/>
          </p:nvPr>
        </p:nvSpPr>
        <p:spPr>
          <a:xfrm>
            <a:off x="1069848" y="484632"/>
            <a:ext cx="10058400" cy="1359666"/>
          </a:xfrm>
        </p:spPr>
        <p:txBody>
          <a:bodyPr>
            <a:normAutofit/>
          </a:bodyPr>
          <a:lstStyle/>
          <a:p>
            <a:pPr algn="ctr"/>
            <a:r>
              <a:rPr lang="ja-JP" altLang="en-US" sz="4800" dirty="0" smtClean="0"/>
              <a:t>３．申込</a:t>
            </a:r>
            <a:r>
              <a:rPr lang="ja-JP" altLang="en-US" sz="4800" dirty="0"/>
              <a:t>時期と申込方法に</a:t>
            </a:r>
            <a:r>
              <a:rPr lang="ja-JP" altLang="en-US" sz="4800" dirty="0" smtClean="0"/>
              <a:t>ついて</a:t>
            </a:r>
            <a:endParaRPr kumimoji="1" lang="ja-JP" altLang="en-US" sz="4800" dirty="0"/>
          </a:p>
        </p:txBody>
      </p:sp>
    </p:spTree>
    <p:extLst>
      <p:ext uri="{BB962C8B-B14F-4D97-AF65-F5344CB8AC3E}">
        <p14:creationId xmlns:p14="http://schemas.microsoft.com/office/powerpoint/2010/main" val="3520916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46600" y="2274686"/>
            <a:ext cx="10058400" cy="1609344"/>
          </a:xfrm>
        </p:spPr>
        <p:txBody>
          <a:bodyPr/>
          <a:lstStyle/>
          <a:p>
            <a:pPr algn="ctr"/>
            <a:r>
              <a:rPr lang="ja-JP" altLang="en-US" dirty="0"/>
              <a:t>４．奨学金の返還について</a:t>
            </a:r>
            <a:endParaRPr kumimoji="1" lang="ja-JP" altLang="en-US" dirty="0"/>
          </a:p>
        </p:txBody>
      </p:sp>
    </p:spTree>
    <p:extLst>
      <p:ext uri="{BB962C8B-B14F-4D97-AF65-F5344CB8AC3E}">
        <p14:creationId xmlns:p14="http://schemas.microsoft.com/office/powerpoint/2010/main" val="2716133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４．奨学</a:t>
            </a:r>
            <a:r>
              <a:rPr lang="ja-JP" altLang="en-US" dirty="0"/>
              <a:t>金の返還に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b="1" dirty="0" smtClean="0">
                <a:latin typeface="ＭＳ ゴシック" panose="020B0609070205080204" pitchFamily="49" charset="-128"/>
                <a:ea typeface="ＭＳ ゴシック" panose="020B0609070205080204" pitchFamily="49" charset="-128"/>
              </a:rPr>
              <a:t>　</a:t>
            </a:r>
            <a:r>
              <a:rPr kumimoji="1" lang="ja-JP" altLang="en-US" sz="3600" b="1" dirty="0" smtClean="0">
                <a:latin typeface="ＭＳ ゴシック" panose="020B0609070205080204" pitchFamily="49" charset="-128"/>
                <a:ea typeface="ＭＳ ゴシック" panose="020B0609070205080204" pitchFamily="49" charset="-128"/>
              </a:rPr>
              <a:t>給付型奨学金は返還不要</a:t>
            </a:r>
            <a:r>
              <a:rPr kumimoji="1" lang="ja-JP" altLang="en-US" sz="3600" dirty="0" smtClean="0"/>
              <a:t>ですが、</a:t>
            </a:r>
            <a:r>
              <a:rPr kumimoji="1" lang="ja-JP" altLang="en-US" sz="3600" b="1" dirty="0" smtClean="0">
                <a:latin typeface="ＭＳ ゴシック" panose="020B0609070205080204" pitchFamily="49" charset="-128"/>
                <a:ea typeface="ＭＳ ゴシック" panose="020B0609070205080204" pitchFamily="49" charset="-128"/>
              </a:rPr>
              <a:t>第一種奨学金、第二種奨学金は貸与となりますので、返還が義務付けられます。</a:t>
            </a:r>
            <a:endParaRPr kumimoji="1" lang="en-US" altLang="ja-JP" sz="3600" b="1"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3600" dirty="0" smtClean="0">
                <a:latin typeface="+mn-ea"/>
              </a:rPr>
              <a:t>　特に、</a:t>
            </a:r>
            <a:r>
              <a:rPr kumimoji="1" lang="ja-JP" altLang="en-US" sz="3600" dirty="0" smtClean="0">
                <a:solidFill>
                  <a:srgbClr val="FF0000"/>
                </a:solidFill>
                <a:latin typeface="ＭＳ ゴシック" panose="020B0609070205080204" pitchFamily="49" charset="-128"/>
                <a:ea typeface="ＭＳ ゴシック" panose="020B0609070205080204" pitchFamily="49" charset="-128"/>
              </a:rPr>
              <a:t>第二種奨学金にて高額な貸与を希望する人は返済期間が長期に渡ってきます。</a:t>
            </a:r>
            <a:r>
              <a:rPr kumimoji="1" lang="ja-JP" altLang="en-US" sz="3600" dirty="0" smtClean="0">
                <a:latin typeface="+mn-ea"/>
              </a:rPr>
              <a:t>（最大２４０か月、つまり２０年もの期間となることもあります。）</a:t>
            </a:r>
            <a:endParaRPr kumimoji="1" lang="en-US" altLang="ja-JP" sz="3600" dirty="0" smtClean="0">
              <a:latin typeface="+mn-ea"/>
            </a:endParaRPr>
          </a:p>
        </p:txBody>
      </p:sp>
    </p:spTree>
    <p:extLst>
      <p:ext uri="{BB962C8B-B14F-4D97-AF65-F5344CB8AC3E}">
        <p14:creationId xmlns:p14="http://schemas.microsoft.com/office/powerpoint/2010/main" val="351854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４．奨学</a:t>
            </a:r>
            <a:r>
              <a:rPr lang="ja-JP" altLang="en-US" dirty="0"/>
              <a:t>金の返還に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a:latin typeface="+mn-ea"/>
              </a:rPr>
              <a:t>　</a:t>
            </a:r>
            <a:r>
              <a:rPr kumimoji="1" lang="ja-JP" altLang="en-US" sz="3200" dirty="0" smtClean="0">
                <a:latin typeface="+mn-ea"/>
              </a:rPr>
              <a:t>返還のことまで考えた貸与をするように家族と十分に話し合っていただきたいと思います。</a:t>
            </a:r>
            <a:endParaRPr kumimoji="1" lang="en-US" altLang="ja-JP" sz="3200" dirty="0" smtClean="0">
              <a:latin typeface="+mn-ea"/>
            </a:endParaRPr>
          </a:p>
          <a:p>
            <a:pPr marL="0" indent="0">
              <a:buNone/>
            </a:pPr>
            <a:r>
              <a:rPr kumimoji="1" lang="ja-JP" altLang="en-US" sz="3200" dirty="0" smtClean="0">
                <a:latin typeface="+mn-ea"/>
              </a:rPr>
              <a:t>（新聞やニュースでも時々奨学金の返済に関するものが出ております。）</a:t>
            </a:r>
            <a:endParaRPr kumimoji="1" lang="en-US" altLang="ja-JP" sz="3200" dirty="0" smtClean="0">
              <a:latin typeface="+mn-ea"/>
            </a:endParaRPr>
          </a:p>
          <a:p>
            <a:pPr marL="0" indent="0">
              <a:buNone/>
            </a:pPr>
            <a:r>
              <a:rPr lang="ja-JP" altLang="en-US" sz="3200" dirty="0">
                <a:latin typeface="+mn-ea"/>
              </a:rPr>
              <a:t>　</a:t>
            </a:r>
            <a:r>
              <a:rPr lang="ja-JP" altLang="en-US" sz="3200" dirty="0" smtClean="0">
                <a:latin typeface="+mn-ea"/>
              </a:rPr>
              <a:t>返還のことについては、</a:t>
            </a:r>
            <a:r>
              <a:rPr lang="ja-JP" altLang="en-US" sz="3200" b="1" u="sng" dirty="0" smtClean="0">
                <a:latin typeface="ＭＳ ゴシック" panose="020B0609070205080204" pitchFamily="49" charset="-128"/>
                <a:ea typeface="ＭＳ ゴシック" panose="020B0609070205080204" pitchFamily="49" charset="-128"/>
              </a:rPr>
              <a:t>奨学金案内ｐ．１５～１８</a:t>
            </a:r>
            <a:r>
              <a:rPr lang="ja-JP" altLang="en-US" sz="3200" dirty="0" smtClean="0">
                <a:latin typeface="+mn-ea"/>
              </a:rPr>
              <a:t>にありますので、よくお読みください。</a:t>
            </a:r>
            <a:endParaRPr kumimoji="1" lang="ja-JP" altLang="en-US" sz="3200" dirty="0">
              <a:latin typeface="+mn-ea"/>
            </a:endParaRPr>
          </a:p>
        </p:txBody>
      </p:sp>
    </p:spTree>
    <p:extLst>
      <p:ext uri="{BB962C8B-B14F-4D97-AF65-F5344CB8AC3E}">
        <p14:creationId xmlns:p14="http://schemas.microsoft.com/office/powerpoint/2010/main" val="57987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54350" y="2266937"/>
            <a:ext cx="10058400" cy="1609344"/>
          </a:xfrm>
        </p:spPr>
        <p:txBody>
          <a:bodyPr/>
          <a:lstStyle/>
          <a:p>
            <a:pPr algn="ctr"/>
            <a:r>
              <a:rPr lang="ja-JP" altLang="en-US" dirty="0"/>
              <a:t>５．その他</a:t>
            </a:r>
            <a:endParaRPr kumimoji="1" lang="ja-JP" altLang="en-US" dirty="0"/>
          </a:p>
        </p:txBody>
      </p:sp>
    </p:spTree>
    <p:extLst>
      <p:ext uri="{BB962C8B-B14F-4D97-AF65-F5344CB8AC3E}">
        <p14:creationId xmlns:p14="http://schemas.microsoft.com/office/powerpoint/2010/main" val="2236950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５．その他</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4000" b="1" u="sng" dirty="0" smtClean="0">
                <a:latin typeface="ＭＳ ゴシック" panose="020B0609070205080204" pitchFamily="49" charset="-128"/>
                <a:ea typeface="ＭＳ ゴシック" panose="020B0609070205080204" pitchFamily="49" charset="-128"/>
              </a:rPr>
              <a:t>申し込み</a:t>
            </a:r>
            <a:r>
              <a:rPr lang="ja-JP" altLang="en-US" sz="4000" b="1" u="sng" dirty="0" smtClean="0">
                <a:latin typeface="ＭＳ ゴシック" panose="020B0609070205080204" pitchFamily="49" charset="-128"/>
                <a:ea typeface="ＭＳ ゴシック" panose="020B0609070205080204" pitchFamily="49" charset="-128"/>
              </a:rPr>
              <a:t>にあたり、記入ミスが多かった例</a:t>
            </a:r>
            <a:r>
              <a:rPr lang="ja-JP" altLang="en-US" sz="4000" dirty="0" smtClean="0"/>
              <a:t>を記します。</a:t>
            </a:r>
            <a:endParaRPr lang="en-US" altLang="ja-JP" sz="4000" dirty="0" smtClean="0"/>
          </a:p>
          <a:p>
            <a:pPr marL="0" indent="0">
              <a:buNone/>
            </a:pPr>
            <a:r>
              <a:rPr lang="ja-JP" altLang="en-US" sz="4000" dirty="0" smtClean="0"/>
              <a:t>奨学金案内にもありますが、十分注意をしていただければと思います。</a:t>
            </a:r>
            <a:endParaRPr lang="en-US" altLang="ja-JP" sz="4000" dirty="0" smtClean="0"/>
          </a:p>
        </p:txBody>
      </p:sp>
    </p:spTree>
    <p:extLst>
      <p:ext uri="{BB962C8B-B14F-4D97-AF65-F5344CB8AC3E}">
        <p14:creationId xmlns:p14="http://schemas.microsoft.com/office/powerpoint/2010/main" val="363215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9848" y="484632"/>
            <a:ext cx="10058400" cy="1150985"/>
          </a:xfrm>
        </p:spPr>
        <p:txBody>
          <a:bodyPr>
            <a:normAutofit/>
          </a:bodyPr>
          <a:lstStyle/>
          <a:p>
            <a:pPr algn="ctr"/>
            <a:r>
              <a:rPr kumimoji="1" lang="ja-JP" altLang="en-US" sz="4400" dirty="0" smtClean="0"/>
              <a:t>記入ミスの事例</a:t>
            </a:r>
            <a:endParaRPr kumimoji="1" lang="ja-JP" altLang="en-US" sz="44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a:t>○</a:t>
            </a:r>
            <a:r>
              <a:rPr lang="ja-JP" altLang="en-US" sz="2400" dirty="0"/>
              <a:t>「確認書兼個人信用情報の取扱いに関する同意書</a:t>
            </a:r>
            <a:r>
              <a:rPr lang="ja-JP" altLang="en-US" sz="2400" dirty="0" smtClean="0"/>
              <a:t>」について</a:t>
            </a:r>
            <a:endParaRPr lang="ja-JP" altLang="en-US" sz="2400" dirty="0"/>
          </a:p>
          <a:p>
            <a:pPr marL="0" indent="0">
              <a:buNone/>
            </a:pPr>
            <a:r>
              <a:rPr lang="ja-JP" altLang="en-US" sz="2800" dirty="0"/>
              <a:t>・本人・父・母の</a:t>
            </a:r>
            <a:r>
              <a:rPr lang="ja-JP" altLang="en-US" sz="2800" dirty="0" smtClean="0"/>
              <a:t>署名をすべて同一の保護者が記入している。</a:t>
            </a:r>
            <a:endParaRPr lang="ja-JP" altLang="en-US" sz="2800" dirty="0"/>
          </a:p>
          <a:p>
            <a:pPr marL="0" indent="0">
              <a:buNone/>
            </a:pPr>
            <a:r>
              <a:rPr lang="ja-JP" altLang="en-US" sz="2800" dirty="0"/>
              <a:t>・本人・父・母の</a:t>
            </a:r>
            <a:r>
              <a:rPr lang="ja-JP" altLang="en-US" sz="2800" dirty="0" smtClean="0"/>
              <a:t>押印でシャチハタの印鑑を用いている。</a:t>
            </a:r>
            <a:endParaRPr lang="en-US" altLang="ja-JP" sz="2800" dirty="0" smtClean="0"/>
          </a:p>
          <a:p>
            <a:pPr marL="0" indent="0">
              <a:buNone/>
            </a:pPr>
            <a:r>
              <a:rPr lang="ja-JP" altLang="en-US" sz="2800" dirty="0" smtClean="0"/>
              <a:t>・押印の印影が同じものがある。</a:t>
            </a:r>
            <a:endParaRPr lang="en-US" altLang="ja-JP" sz="2800" dirty="0" smtClean="0"/>
          </a:p>
          <a:p>
            <a:pPr marL="0" indent="0">
              <a:buNone/>
            </a:pPr>
            <a:r>
              <a:rPr lang="ja-JP" altLang="en-US" sz="2800" dirty="0" smtClean="0"/>
              <a:t>・</a:t>
            </a:r>
            <a:r>
              <a:rPr lang="ja-JP" altLang="en-US" sz="2800" dirty="0"/>
              <a:t>印影がかすれたり、にじんだりして</a:t>
            </a:r>
            <a:r>
              <a:rPr lang="ja-JP" altLang="en-US" sz="2800" dirty="0" smtClean="0"/>
              <a:t>いる。</a:t>
            </a:r>
            <a:endParaRPr lang="ja-JP" altLang="en-US" sz="2800" dirty="0"/>
          </a:p>
          <a:p>
            <a:pPr marL="0" indent="0">
              <a:buNone/>
            </a:pPr>
            <a:r>
              <a:rPr lang="ja-JP" altLang="en-US" sz="2800" dirty="0"/>
              <a:t>・「家計状況申告欄」の「有」に丸がされて</a:t>
            </a:r>
            <a:r>
              <a:rPr lang="ja-JP" altLang="en-US" sz="2800" dirty="0" smtClean="0"/>
              <a:t>いるが、書類が　</a:t>
            </a:r>
            <a:endParaRPr lang="en-US" altLang="ja-JP" sz="2800" dirty="0" smtClean="0"/>
          </a:p>
          <a:p>
            <a:pPr marL="0" indent="0">
              <a:buNone/>
            </a:pPr>
            <a:r>
              <a:rPr lang="ja-JP" altLang="en-US" sz="2800" dirty="0"/>
              <a:t>　</a:t>
            </a:r>
            <a:r>
              <a:rPr lang="ja-JP" altLang="en-US" sz="2800" dirty="0" smtClean="0"/>
              <a:t>提出</a:t>
            </a:r>
            <a:r>
              <a:rPr lang="ja-JP" altLang="en-US" sz="2800" dirty="0"/>
              <a:t>されて</a:t>
            </a:r>
            <a:r>
              <a:rPr lang="ja-JP" altLang="en-US" sz="2800" dirty="0" smtClean="0"/>
              <a:t>いない。</a:t>
            </a:r>
            <a:endParaRPr lang="ja-JP" altLang="en-US" sz="2800" dirty="0"/>
          </a:p>
          <a:p>
            <a:endParaRPr kumimoji="1" lang="ja-JP" altLang="en-US" dirty="0"/>
          </a:p>
        </p:txBody>
      </p:sp>
    </p:spTree>
    <p:extLst>
      <p:ext uri="{BB962C8B-B14F-4D97-AF65-F5344CB8AC3E}">
        <p14:creationId xmlns:p14="http://schemas.microsoft.com/office/powerpoint/2010/main" val="4054584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69848" y="476519"/>
            <a:ext cx="10059272" cy="1146147"/>
          </a:xfrm>
          <a:prstGeom prst="rect">
            <a:avLst/>
          </a:prstGeom>
        </p:spPr>
      </p:pic>
      <p:sp>
        <p:nvSpPr>
          <p:cNvPr id="3" name="コンテンツ プレースホルダー 2"/>
          <p:cNvSpPr>
            <a:spLocks noGrp="1"/>
          </p:cNvSpPr>
          <p:nvPr>
            <p:ph idx="1"/>
          </p:nvPr>
        </p:nvSpPr>
        <p:spPr/>
        <p:txBody>
          <a:bodyPr>
            <a:normAutofit/>
          </a:bodyPr>
          <a:lstStyle/>
          <a:p>
            <a:pPr marL="0" indent="0">
              <a:buNone/>
            </a:pPr>
            <a:r>
              <a:rPr lang="ja-JP" altLang="en-US" sz="2800" dirty="0"/>
              <a:t>○児童手当について</a:t>
            </a:r>
          </a:p>
          <a:p>
            <a:pPr marL="0" indent="0">
              <a:buNone/>
            </a:pPr>
            <a:r>
              <a:rPr lang="ja-JP" altLang="en-US" dirty="0" smtClean="0"/>
              <a:t>・中学生</a:t>
            </a:r>
            <a:r>
              <a:rPr lang="ja-JP" altLang="en-US" dirty="0"/>
              <a:t>以下の弟・妹が</a:t>
            </a:r>
            <a:r>
              <a:rPr lang="ja-JP" altLang="en-US" dirty="0" smtClean="0"/>
              <a:t>いるが、児童</a:t>
            </a:r>
            <a:r>
              <a:rPr lang="ja-JP" altLang="en-US" dirty="0"/>
              <a:t>手当の書類が提出されて</a:t>
            </a:r>
            <a:r>
              <a:rPr lang="ja-JP" altLang="en-US" dirty="0" smtClean="0"/>
              <a:t>いない。</a:t>
            </a:r>
            <a:endParaRPr lang="ja-JP" altLang="en-US" dirty="0"/>
          </a:p>
          <a:p>
            <a:pPr marL="0" indent="0">
              <a:buNone/>
            </a:pPr>
            <a:r>
              <a:rPr lang="ja-JP" altLang="en-US" dirty="0"/>
              <a:t>　公務員→　給与明細のコピー（児童手当の振込がある</a:t>
            </a:r>
            <a:r>
              <a:rPr lang="ja-JP" altLang="en-US" dirty="0" smtClean="0"/>
              <a:t>月の１回分）が必要です。</a:t>
            </a:r>
            <a:endParaRPr lang="ja-JP" altLang="en-US" dirty="0"/>
          </a:p>
          <a:p>
            <a:pPr marL="0" indent="0">
              <a:buNone/>
            </a:pPr>
            <a:r>
              <a:rPr lang="ja-JP" altLang="en-US" dirty="0" smtClean="0"/>
              <a:t>　公務員</a:t>
            </a:r>
            <a:r>
              <a:rPr lang="ja-JP" altLang="en-US" dirty="0"/>
              <a:t>以外→　市区町村発行の、通知書等の金額が記載された書類の</a:t>
            </a:r>
            <a:r>
              <a:rPr lang="ja-JP" altLang="en-US" dirty="0" smtClean="0"/>
              <a:t>コピーが必要</a:t>
            </a:r>
            <a:endParaRPr lang="en-US" altLang="ja-JP" dirty="0" smtClean="0"/>
          </a:p>
          <a:p>
            <a:pPr marL="0" indent="0">
              <a:buNone/>
            </a:pPr>
            <a:r>
              <a:rPr lang="ja-JP" altLang="en-US" dirty="0"/>
              <a:t>　</a:t>
            </a:r>
            <a:r>
              <a:rPr lang="ja-JP" altLang="en-US" dirty="0" smtClean="0"/>
              <a:t>　　　　　　　です。</a:t>
            </a:r>
            <a:endParaRPr lang="ja-JP" altLang="en-US" dirty="0"/>
          </a:p>
          <a:p>
            <a:pPr marL="0" indent="0">
              <a:buNone/>
            </a:pPr>
            <a:r>
              <a:rPr lang="en-US" altLang="ja-JP" sz="2800" dirty="0"/>
              <a:t>※</a:t>
            </a:r>
            <a:r>
              <a:rPr lang="ja-JP" altLang="en-US" sz="2800" dirty="0"/>
              <a:t>注意　書類を紛失していた場合は、「収入に関する事情書」に、通帳のコピーをつけて提出と</a:t>
            </a:r>
            <a:r>
              <a:rPr lang="ja-JP" altLang="en-US" sz="2800" dirty="0" smtClean="0"/>
              <a:t>なります。</a:t>
            </a:r>
            <a:r>
              <a:rPr lang="ja-JP" altLang="en-US" sz="2800" dirty="0"/>
              <a:t>「収入に関する事情書」は学校から渡すことに</a:t>
            </a:r>
            <a:r>
              <a:rPr lang="ja-JP" altLang="en-US" sz="2800" dirty="0" smtClean="0"/>
              <a:t>なりますのでお子様を通じてお知らせください。</a:t>
            </a:r>
            <a:endParaRPr lang="ja-JP" altLang="en-US" sz="2800" dirty="0"/>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9359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pPr algn="ctr"/>
            <a:r>
              <a:rPr kumimoji="1" lang="ja-JP" altLang="en-US" dirty="0" smtClean="0"/>
              <a:t>予約奨学金説明会概要</a:t>
            </a:r>
            <a:endParaRPr kumimoji="1" lang="ja-JP" altLang="en-US" dirty="0"/>
          </a:p>
        </p:txBody>
      </p:sp>
      <p:sp>
        <p:nvSpPr>
          <p:cNvPr id="12" name="コンテンツ プレースホルダー 11"/>
          <p:cNvSpPr>
            <a:spLocks noGrp="1"/>
          </p:cNvSpPr>
          <p:nvPr>
            <p:ph idx="1"/>
          </p:nvPr>
        </p:nvSpPr>
        <p:spPr/>
        <p:txBody>
          <a:bodyPr>
            <a:normAutofit/>
          </a:bodyPr>
          <a:lstStyle/>
          <a:p>
            <a:pPr marL="457200" indent="-457200">
              <a:buFont typeface="+mj-lt"/>
              <a:buAutoNum type="arabicPeriod"/>
            </a:pPr>
            <a:r>
              <a:rPr kumimoji="1" lang="ja-JP" altLang="en-US" sz="4000" dirty="0" smtClean="0"/>
              <a:t>奨学金の種類について</a:t>
            </a:r>
            <a:endParaRPr kumimoji="1" lang="en-US" altLang="ja-JP" sz="4000" dirty="0" smtClean="0"/>
          </a:p>
          <a:p>
            <a:pPr marL="457200" indent="-457200">
              <a:buFont typeface="+mj-lt"/>
              <a:buAutoNum type="arabicPeriod"/>
            </a:pPr>
            <a:r>
              <a:rPr lang="ja-JP" altLang="en-US" sz="4000" dirty="0"/>
              <a:t>奨学</a:t>
            </a:r>
            <a:r>
              <a:rPr lang="ja-JP" altLang="en-US" sz="4000" dirty="0" smtClean="0"/>
              <a:t>金の貸与条件について</a:t>
            </a:r>
            <a:endParaRPr lang="en-US" altLang="ja-JP" sz="4000" dirty="0" smtClean="0"/>
          </a:p>
          <a:p>
            <a:pPr marL="457200" indent="-457200">
              <a:buFont typeface="+mj-lt"/>
              <a:buAutoNum type="arabicPeriod"/>
            </a:pPr>
            <a:r>
              <a:rPr kumimoji="1" lang="ja-JP" altLang="en-US" sz="4000" dirty="0" smtClean="0"/>
              <a:t>申込時期と申込方法について</a:t>
            </a:r>
            <a:endParaRPr kumimoji="1" lang="en-US" altLang="ja-JP" sz="4000" dirty="0" smtClean="0"/>
          </a:p>
          <a:p>
            <a:pPr marL="457200" indent="-457200">
              <a:buFont typeface="+mj-lt"/>
              <a:buAutoNum type="arabicPeriod"/>
            </a:pPr>
            <a:r>
              <a:rPr lang="ja-JP" altLang="en-US" sz="4000" dirty="0"/>
              <a:t>奨学金</a:t>
            </a:r>
            <a:r>
              <a:rPr lang="ja-JP" altLang="en-US" sz="4000" dirty="0" smtClean="0"/>
              <a:t>の返還について</a:t>
            </a:r>
            <a:endParaRPr lang="en-US" altLang="ja-JP" sz="4000" dirty="0" smtClean="0"/>
          </a:p>
          <a:p>
            <a:pPr marL="457200" indent="-457200">
              <a:buFont typeface="+mj-lt"/>
              <a:buAutoNum type="arabicPeriod"/>
            </a:pPr>
            <a:r>
              <a:rPr kumimoji="1" lang="ja-JP" altLang="en-US" sz="4000" dirty="0" smtClean="0"/>
              <a:t>その</a:t>
            </a:r>
            <a:r>
              <a:rPr kumimoji="1" lang="ja-JP" altLang="en-US" sz="4000" dirty="0"/>
              <a:t>他</a:t>
            </a:r>
          </a:p>
        </p:txBody>
      </p:sp>
    </p:spTree>
    <p:extLst>
      <p:ext uri="{BB962C8B-B14F-4D97-AF65-F5344CB8AC3E}">
        <p14:creationId xmlns:p14="http://schemas.microsoft.com/office/powerpoint/2010/main" val="4005344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69848" y="1506828"/>
            <a:ext cx="10058400" cy="4665372"/>
          </a:xfrm>
        </p:spPr>
        <p:txBody>
          <a:bodyPr>
            <a:normAutofit/>
          </a:bodyPr>
          <a:lstStyle/>
          <a:p>
            <a:pPr marL="0" indent="0">
              <a:buNone/>
            </a:pPr>
            <a:r>
              <a:rPr lang="ja-JP" altLang="en-US" sz="2800" dirty="0"/>
              <a:t>○収入に関する証明書類について</a:t>
            </a:r>
          </a:p>
          <a:p>
            <a:pPr marL="0" indent="0">
              <a:buNone/>
            </a:pPr>
            <a:r>
              <a:rPr lang="ja-JP" altLang="en-US" sz="2800" dirty="0" smtClean="0"/>
              <a:t>・所得証明書が新年度のものではないものを提出されている</a:t>
            </a:r>
            <a:r>
              <a:rPr lang="ja-JP" altLang="en-US" sz="2800" dirty="0" smtClean="0"/>
              <a:t>。</a:t>
            </a:r>
            <a:endParaRPr lang="en-US" altLang="ja-JP" sz="2800" dirty="0" smtClean="0"/>
          </a:p>
          <a:p>
            <a:pPr marL="0" indent="0">
              <a:buNone/>
            </a:pPr>
            <a:r>
              <a:rPr lang="ja-JP" altLang="en-US" sz="2800" dirty="0" smtClean="0"/>
              <a:t>（源泉徴収票ではいけませんので、必ず所得証明書をご提出ください。）</a:t>
            </a:r>
            <a:endParaRPr lang="ja-JP" altLang="en-US" sz="2800" dirty="0" smtClean="0"/>
          </a:p>
          <a:p>
            <a:pPr marL="0" indent="0">
              <a:buNone/>
            </a:pPr>
            <a:r>
              <a:rPr lang="ja-JP" altLang="en-US" sz="2800" dirty="0" smtClean="0"/>
              <a:t>・収入に関する証明書類が、保護者全員分揃っていない。</a:t>
            </a:r>
          </a:p>
          <a:p>
            <a:pPr marL="0" indent="0">
              <a:buNone/>
            </a:pPr>
            <a:r>
              <a:rPr lang="en-US" altLang="ja-JP" sz="2800" dirty="0" smtClean="0"/>
              <a:t>※</a:t>
            </a:r>
            <a:r>
              <a:rPr lang="ja-JP" altLang="en-US" sz="2800" dirty="0" smtClean="0"/>
              <a:t>「</a:t>
            </a:r>
            <a:r>
              <a:rPr lang="ja-JP" altLang="en-US" sz="2800" dirty="0"/>
              <a:t>所得金額０円」の場合の所得証明書に</a:t>
            </a:r>
            <a:r>
              <a:rPr lang="ja-JP" altLang="en-US" sz="2800" dirty="0" smtClean="0"/>
              <a:t>ついては注意してください。</a:t>
            </a:r>
            <a:endParaRPr lang="ja-JP" altLang="en-US" sz="2800" dirty="0"/>
          </a:p>
          <a:p>
            <a:pPr marL="0" indent="0">
              <a:buNone/>
            </a:pPr>
            <a:r>
              <a:rPr lang="ja-JP" altLang="en-US" sz="2800" dirty="0"/>
              <a:t>　役所が「０円」の記載のない所得証明書を発行する場合があります。その場合は「給与収入</a:t>
            </a:r>
            <a:r>
              <a:rPr lang="en-US" altLang="ja-JP" sz="2800" dirty="0"/>
              <a:t>103</a:t>
            </a:r>
            <a:r>
              <a:rPr lang="ja-JP" altLang="en-US" sz="2800" dirty="0"/>
              <a:t>万円」と</a:t>
            </a:r>
            <a:r>
              <a:rPr lang="ja-JP" altLang="en-US" sz="2800" dirty="0" smtClean="0"/>
              <a:t>して扱われます。</a:t>
            </a:r>
            <a:endParaRPr kumimoji="1" lang="ja-JP" altLang="en-US" dirty="0"/>
          </a:p>
        </p:txBody>
      </p:sp>
      <p:pic>
        <p:nvPicPr>
          <p:cNvPr id="4" name="図 3"/>
          <p:cNvPicPr>
            <a:picLocks noChangeAspect="1"/>
          </p:cNvPicPr>
          <p:nvPr/>
        </p:nvPicPr>
        <p:blipFill>
          <a:blip r:embed="rId2"/>
          <a:stretch>
            <a:fillRect/>
          </a:stretch>
        </p:blipFill>
        <p:spPr>
          <a:xfrm>
            <a:off x="1069848" y="476519"/>
            <a:ext cx="10059272" cy="1146147"/>
          </a:xfrm>
          <a:prstGeom prst="rect">
            <a:avLst/>
          </a:prstGeom>
        </p:spPr>
      </p:pic>
    </p:spTree>
    <p:extLst>
      <p:ext uri="{BB962C8B-B14F-4D97-AF65-F5344CB8AC3E}">
        <p14:creationId xmlns:p14="http://schemas.microsoft.com/office/powerpoint/2010/main" val="147009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1668" y="2622525"/>
            <a:ext cx="10058400" cy="1609344"/>
          </a:xfrm>
        </p:spPr>
        <p:txBody>
          <a:bodyPr/>
          <a:lstStyle/>
          <a:p>
            <a:r>
              <a:rPr lang="ja-JP" altLang="en-US" dirty="0"/>
              <a:t>１．奨学金の種類について</a:t>
            </a:r>
            <a:endParaRPr kumimoji="1" lang="ja-JP" altLang="en-US" dirty="0"/>
          </a:p>
        </p:txBody>
      </p:sp>
    </p:spTree>
    <p:extLst>
      <p:ext uri="{BB962C8B-B14F-4D97-AF65-F5344CB8AC3E}">
        <p14:creationId xmlns:p14="http://schemas.microsoft.com/office/powerpoint/2010/main" val="39277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72879" y="1155492"/>
            <a:ext cx="10058400" cy="5103639"/>
          </a:xfrm>
        </p:spPr>
        <p:txBody>
          <a:bodyPr>
            <a:normAutofit/>
          </a:bodyPr>
          <a:lstStyle/>
          <a:p>
            <a:pPr marL="0" indent="0">
              <a:buNone/>
            </a:pPr>
            <a:r>
              <a:rPr kumimoji="1" lang="ja-JP" altLang="en-US" sz="3200" dirty="0" smtClean="0"/>
              <a:t>○今回は第二種のみの申し込みとなります。</a:t>
            </a:r>
            <a:endParaRPr kumimoji="1" lang="en-US" altLang="ja-JP" sz="3200" dirty="0" smtClean="0"/>
          </a:p>
          <a:p>
            <a:pPr marL="0" indent="0">
              <a:buNone/>
            </a:pPr>
            <a:r>
              <a:rPr kumimoji="1" lang="ja-JP" altLang="en-US" sz="3200" dirty="0" smtClean="0"/>
              <a:t>　第二種</a:t>
            </a:r>
            <a:r>
              <a:rPr kumimoji="1" lang="ja-JP" altLang="en-US" sz="3200" dirty="0" smtClean="0"/>
              <a:t>　→　</a:t>
            </a:r>
            <a:r>
              <a:rPr lang="ja-JP" altLang="en-US" sz="3200" dirty="0" smtClean="0"/>
              <a:t>奨学金案内ｐ．３，５</a:t>
            </a:r>
            <a:endParaRPr lang="en-US" altLang="ja-JP" sz="3200" dirty="0" smtClean="0"/>
          </a:p>
          <a:p>
            <a:pPr>
              <a:buFont typeface="Wingdings" panose="05000000000000000000" pitchFamily="2" charset="2"/>
              <a:buChar char="Ø"/>
            </a:pPr>
            <a:r>
              <a:rPr lang="ja-JP" altLang="en-US" sz="3200" dirty="0" smtClean="0"/>
              <a:t>貸与型</a:t>
            </a:r>
            <a:r>
              <a:rPr lang="ja-JP" altLang="en-US" sz="3200" dirty="0" smtClean="0"/>
              <a:t>（第一種、第二種奨学金）</a:t>
            </a:r>
            <a:endParaRPr lang="en-US" altLang="ja-JP" sz="3200" dirty="0" smtClean="0"/>
          </a:p>
          <a:p>
            <a:pPr marL="0" indent="0">
              <a:buNone/>
            </a:pPr>
            <a:r>
              <a:rPr lang="ja-JP" altLang="en-US" sz="3200" dirty="0" smtClean="0"/>
              <a:t>　　　　　・・・　返還義務あり（条件等あり）</a:t>
            </a:r>
            <a:endParaRPr lang="en-US" altLang="ja-JP" sz="3200" dirty="0" smtClean="0"/>
          </a:p>
          <a:p>
            <a:pPr marL="0" indent="0">
              <a:buNone/>
            </a:pPr>
            <a:endParaRPr lang="en-US" altLang="ja-JP" sz="3200" dirty="0"/>
          </a:p>
          <a:p>
            <a:pPr marL="0" indent="0">
              <a:buNone/>
            </a:pPr>
            <a:endParaRPr lang="en-US" altLang="ja-JP" sz="3200" dirty="0"/>
          </a:p>
          <a:p>
            <a:pPr marL="0" indent="0">
              <a:buNone/>
            </a:pPr>
            <a:endParaRPr kumimoji="1" lang="ja-JP" altLang="en-US" sz="3200" dirty="0"/>
          </a:p>
        </p:txBody>
      </p:sp>
    </p:spTree>
    <p:extLst>
      <p:ext uri="{BB962C8B-B14F-4D97-AF65-F5344CB8AC3E}">
        <p14:creationId xmlns:p14="http://schemas.microsoft.com/office/powerpoint/2010/main" val="108558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59999" y="2210401"/>
            <a:ext cx="10058400" cy="1609344"/>
          </a:xfrm>
        </p:spPr>
        <p:txBody>
          <a:bodyPr/>
          <a:lstStyle/>
          <a:p>
            <a:r>
              <a:rPr lang="ja-JP" altLang="en-US" dirty="0"/>
              <a:t>２．奨学金の貸与条件について</a:t>
            </a:r>
            <a:endParaRPr kumimoji="1" lang="ja-JP" altLang="en-US" dirty="0"/>
          </a:p>
        </p:txBody>
      </p:sp>
    </p:spTree>
    <p:extLst>
      <p:ext uri="{BB962C8B-B14F-4D97-AF65-F5344CB8AC3E}">
        <p14:creationId xmlns:p14="http://schemas.microsoft.com/office/powerpoint/2010/main" val="762055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対象者（すべての奨学金）</a:t>
            </a:r>
            <a:endParaRPr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a:t>　</a:t>
            </a:r>
            <a:r>
              <a:rPr lang="ja-JP" altLang="en-US" sz="3600" dirty="0" smtClean="0"/>
              <a:t>平成３０年度以降に、大学・短期大学・専修学校専門課程に進学する高校３年生</a:t>
            </a:r>
            <a:endParaRPr lang="en-US" altLang="ja-JP" sz="3600" dirty="0" smtClean="0"/>
          </a:p>
          <a:p>
            <a:pPr marL="0" indent="0">
              <a:buNone/>
            </a:pPr>
            <a:r>
              <a:rPr lang="ja-JP" altLang="en-US" sz="3600" dirty="0" smtClean="0"/>
              <a:t>　⇒学校パンフレットやホームページを確認し、</a:t>
            </a:r>
            <a:endParaRPr lang="en-US" altLang="ja-JP" sz="3600" dirty="0" smtClean="0"/>
          </a:p>
          <a:p>
            <a:pPr marL="0" indent="0">
              <a:buNone/>
            </a:pPr>
            <a:r>
              <a:rPr lang="ja-JP" altLang="en-US" sz="3600" dirty="0"/>
              <a:t>　</a:t>
            </a:r>
            <a:r>
              <a:rPr lang="ja-JP" altLang="en-US" sz="3600" dirty="0" smtClean="0"/>
              <a:t>　自分の進学したい学校が取り扱っているか</a:t>
            </a:r>
            <a:endParaRPr lang="en-US" altLang="ja-JP" sz="3600" dirty="0" smtClean="0"/>
          </a:p>
          <a:p>
            <a:pPr marL="0" indent="0">
              <a:buNone/>
            </a:pPr>
            <a:r>
              <a:rPr lang="ja-JP" altLang="en-US" sz="3600" dirty="0"/>
              <a:t>　</a:t>
            </a:r>
            <a:r>
              <a:rPr lang="ja-JP" altLang="en-US" sz="3600" dirty="0" smtClean="0"/>
              <a:t>　を見ておきましょう。</a:t>
            </a:r>
            <a:endParaRPr kumimoji="1" lang="ja-JP" altLang="en-US" sz="3600" dirty="0"/>
          </a:p>
        </p:txBody>
      </p:sp>
    </p:spTree>
    <p:extLst>
      <p:ext uri="{BB962C8B-B14F-4D97-AF65-F5344CB8AC3E}">
        <p14:creationId xmlns:p14="http://schemas.microsoft.com/office/powerpoint/2010/main" val="400431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69848" y="511925"/>
            <a:ext cx="10059272" cy="1609483"/>
          </a:xfrm>
          <a:prstGeom prst="rect">
            <a:avLst/>
          </a:prstGeom>
        </p:spPr>
      </p:pic>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②貸与型</a:t>
            </a:r>
            <a:r>
              <a:rPr lang="ja-JP" altLang="en-US" sz="2400" dirty="0" smtClean="0"/>
              <a:t>（収入は４人世帯のものです）</a:t>
            </a:r>
            <a:endParaRPr kumimoji="1" lang="en-US" altLang="ja-JP" sz="2400" dirty="0" smtClean="0"/>
          </a:p>
          <a:p>
            <a:pPr marL="0" indent="0">
              <a:buNone/>
            </a:pPr>
            <a:r>
              <a:rPr kumimoji="1" lang="ja-JP" altLang="en-US" sz="2800" b="1" dirty="0" smtClean="0">
                <a:latin typeface="ＭＳ ゴシック" panose="020B0609070205080204" pitchFamily="49" charset="-128"/>
                <a:ea typeface="ＭＳ ゴシック" panose="020B0609070205080204" pitchFamily="49" charset="-128"/>
              </a:rPr>
              <a:t>○第二種</a:t>
            </a:r>
            <a:endParaRPr kumimoji="1" lang="en-US" altLang="ja-JP" sz="2800" b="1" dirty="0" smtClean="0">
              <a:latin typeface="ＭＳ ゴシック" panose="020B0609070205080204" pitchFamily="49" charset="-128"/>
              <a:ea typeface="ＭＳ ゴシック" panose="020B0609070205080204" pitchFamily="49" charset="-128"/>
            </a:endParaRPr>
          </a:p>
          <a:p>
            <a:pPr marL="0" indent="0">
              <a:buNone/>
            </a:pPr>
            <a:r>
              <a:rPr lang="ja-JP" altLang="en-US" sz="2800" dirty="0"/>
              <a:t>　</a:t>
            </a:r>
            <a:r>
              <a:rPr lang="ja-JP" altLang="en-US" sz="2800" dirty="0" smtClean="0"/>
              <a:t>評定平均は学校の</a:t>
            </a:r>
            <a:r>
              <a:rPr lang="ja-JP" altLang="en-US" sz="3200" b="1" u="sng" dirty="0" smtClean="0">
                <a:latin typeface="ＭＳ ゴシック" panose="020B0609070205080204" pitchFamily="49" charset="-128"/>
                <a:ea typeface="ＭＳ ゴシック" panose="020B0609070205080204" pitchFamily="49" charset="-128"/>
              </a:rPr>
              <a:t>平均水準以上</a:t>
            </a:r>
            <a:r>
              <a:rPr lang="ja-JP" altLang="en-US" sz="2800" dirty="0" smtClean="0"/>
              <a:t>であり、前年１年間の家計収入が</a:t>
            </a:r>
            <a:r>
              <a:rPr lang="ja-JP" altLang="en-US" sz="3200" b="1" u="sng" dirty="0" smtClean="0">
                <a:latin typeface="ＭＳ ゴシック" panose="020B0609070205080204" pitchFamily="49" charset="-128"/>
                <a:ea typeface="ＭＳ ゴシック" panose="020B0609070205080204" pitchFamily="49" charset="-128"/>
              </a:rPr>
              <a:t>１１００万円以下</a:t>
            </a:r>
            <a:r>
              <a:rPr lang="ja-JP" altLang="en-US" sz="2800" dirty="0" smtClean="0"/>
              <a:t>であること。</a:t>
            </a:r>
            <a:endParaRPr kumimoji="1" lang="ja-JP" altLang="en-US" sz="2800" dirty="0"/>
          </a:p>
        </p:txBody>
      </p:sp>
    </p:spTree>
    <p:extLst>
      <p:ext uri="{BB962C8B-B14F-4D97-AF65-F5344CB8AC3E}">
        <p14:creationId xmlns:p14="http://schemas.microsoft.com/office/powerpoint/2010/main" val="1754990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２．奨学金の貸与条件について</a:t>
            </a:r>
            <a:endParaRPr kumimoji="1" lang="ja-JP" altLang="en-US" dirty="0"/>
          </a:p>
        </p:txBody>
      </p:sp>
      <p:sp>
        <p:nvSpPr>
          <p:cNvPr id="3" name="コンテンツ プレースホルダー 2"/>
          <p:cNvSpPr>
            <a:spLocks noGrp="1"/>
          </p:cNvSpPr>
          <p:nvPr>
            <p:ph idx="1"/>
          </p:nvPr>
        </p:nvSpPr>
        <p:spPr>
          <a:xfrm>
            <a:off x="1093095" y="1788194"/>
            <a:ext cx="10058400" cy="4395629"/>
          </a:xfrm>
        </p:spPr>
        <p:txBody>
          <a:bodyPr>
            <a:noAutofit/>
          </a:bodyPr>
          <a:lstStyle/>
          <a:p>
            <a:pPr marL="0" indent="0">
              <a:buNone/>
            </a:pPr>
            <a:r>
              <a:rPr lang="en-US" altLang="ja-JP" sz="3200" dirty="0">
                <a:solidFill>
                  <a:srgbClr val="FF0000"/>
                </a:solidFill>
              </a:rPr>
              <a:t>※</a:t>
            </a:r>
            <a:r>
              <a:rPr lang="ja-JP" altLang="en-US" sz="3200" dirty="0">
                <a:solidFill>
                  <a:srgbClr val="FF0000"/>
                </a:solidFill>
              </a:rPr>
              <a:t>注意</a:t>
            </a:r>
            <a:endParaRPr lang="en-US" altLang="ja-JP" sz="3200" dirty="0">
              <a:solidFill>
                <a:srgbClr val="FF0000"/>
              </a:solidFill>
            </a:endParaRPr>
          </a:p>
          <a:p>
            <a:pPr marL="0" indent="0">
              <a:buNone/>
            </a:pPr>
            <a:r>
              <a:rPr lang="ja-JP" altLang="en-US" sz="4000" dirty="0" smtClean="0"/>
              <a:t>第一種</a:t>
            </a:r>
            <a:r>
              <a:rPr lang="ja-JP" altLang="en-US" sz="4000" dirty="0"/>
              <a:t>奨学</a:t>
            </a:r>
            <a:r>
              <a:rPr lang="ja-JP" altLang="en-US" sz="4000" dirty="0" smtClean="0"/>
              <a:t>金の予約奨学金申し込み</a:t>
            </a:r>
            <a:r>
              <a:rPr lang="ja-JP" altLang="en-US" sz="4000" dirty="0" smtClean="0"/>
              <a:t>はできません。</a:t>
            </a:r>
            <a:endParaRPr lang="en-US" altLang="ja-JP" sz="4000" dirty="0" smtClean="0"/>
          </a:p>
          <a:p>
            <a:pPr marL="0" indent="0">
              <a:buNone/>
            </a:pPr>
            <a:r>
              <a:rPr lang="ja-JP" altLang="en-US" sz="4000" b="1" u="sng" dirty="0" smtClean="0">
                <a:latin typeface="ＭＳ ゴシック" panose="020B0609070205080204" pitchFamily="49" charset="-128"/>
                <a:ea typeface="ＭＳ ゴシック" panose="020B0609070205080204" pitchFamily="49" charset="-128"/>
              </a:rPr>
              <a:t>第一種奨学金の希望をする人は進学先で申し込んでください</a:t>
            </a:r>
            <a:r>
              <a:rPr lang="ja-JP" altLang="en-US" sz="4000" b="1" u="sng" dirty="0" smtClean="0">
                <a:latin typeface="ＭＳ ゴシック" panose="020B0609070205080204" pitchFamily="49" charset="-128"/>
                <a:ea typeface="ＭＳ ゴシック" panose="020B0609070205080204" pitchFamily="49" charset="-128"/>
              </a:rPr>
              <a:t>。ただし、第一回申し込みで第一種を申し込み、不採用となった場合は、在学申込でも不採用となります。</a:t>
            </a:r>
            <a:endParaRPr lang="en-US" altLang="ja-JP" sz="4000" b="1" u="sng"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28728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69848" y="2088707"/>
            <a:ext cx="10058400" cy="1609344"/>
          </a:xfrm>
        </p:spPr>
        <p:txBody>
          <a:bodyPr>
            <a:normAutofit/>
          </a:bodyPr>
          <a:lstStyle/>
          <a:p>
            <a:pPr algn="ctr"/>
            <a:r>
              <a:rPr lang="ja-JP" altLang="en-US" sz="4800" dirty="0"/>
              <a:t>３．申込時期と申込方法について</a:t>
            </a:r>
            <a:endParaRPr kumimoji="1" lang="ja-JP" altLang="en-US" sz="4800" dirty="0"/>
          </a:p>
        </p:txBody>
      </p:sp>
    </p:spTree>
    <p:extLst>
      <p:ext uri="{BB962C8B-B14F-4D97-AF65-F5344CB8AC3E}">
        <p14:creationId xmlns:p14="http://schemas.microsoft.com/office/powerpoint/2010/main" val="3827605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版活字">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TM03090434[[fn=木版活字]]</Template>
  <TotalTime>292</TotalTime>
  <Words>598</Words>
  <Application>Microsoft Office PowerPoint</Application>
  <PresentationFormat>ワイド画面</PresentationFormat>
  <Paragraphs>89</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HG明朝B</vt:lpstr>
      <vt:lpstr>ＭＳ Ｐゴシック</vt:lpstr>
      <vt:lpstr>ＭＳ ゴシック</vt:lpstr>
      <vt:lpstr>Calibri</vt:lpstr>
      <vt:lpstr>Rockwell</vt:lpstr>
      <vt:lpstr>Rockwell Condensed</vt:lpstr>
      <vt:lpstr>Wingdings</vt:lpstr>
      <vt:lpstr>木版活字</vt:lpstr>
      <vt:lpstr>予約奨学金説明会</vt:lpstr>
      <vt:lpstr>予約奨学金説明会概要</vt:lpstr>
      <vt:lpstr>１．奨学金の種類について</vt:lpstr>
      <vt:lpstr>PowerPoint プレゼンテーション</vt:lpstr>
      <vt:lpstr>２．奨学金の貸与条件について</vt:lpstr>
      <vt:lpstr>対象者（すべての奨学金）</vt:lpstr>
      <vt:lpstr>PowerPoint プレゼンテーション</vt:lpstr>
      <vt:lpstr>２．奨学金の貸与条件について</vt:lpstr>
      <vt:lpstr>３．申込時期と申込方法について</vt:lpstr>
      <vt:lpstr>３．申込時期と申込方法について</vt:lpstr>
      <vt:lpstr>３．申込時期と申込方法について</vt:lpstr>
      <vt:lpstr>３．申込時期と申込方法について</vt:lpstr>
      <vt:lpstr>４．奨学金の返還について</vt:lpstr>
      <vt:lpstr>４．奨学金の返還について</vt:lpstr>
      <vt:lpstr>４．奨学金の返還について</vt:lpstr>
      <vt:lpstr>５．その他</vt:lpstr>
      <vt:lpstr>５．その他</vt:lpstr>
      <vt:lpstr>記入ミスの事例</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予約奨学金説明会</dc:title>
  <dc:creator>西嶌 一</dc:creator>
  <cp:lastModifiedBy>pc-mnt</cp:lastModifiedBy>
  <cp:revision>32</cp:revision>
  <dcterms:created xsi:type="dcterms:W3CDTF">2017-04-26T00:11:24Z</dcterms:created>
  <dcterms:modified xsi:type="dcterms:W3CDTF">2017-10-06T02:10:02Z</dcterms:modified>
</cp:coreProperties>
</file>