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57" r:id="rId6"/>
    <p:sldId id="263" r:id="rId7"/>
    <p:sldId id="262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C618-894B-41C6-AA67-EC85334CB91F}" type="datetimeFigureOut">
              <a:rPr kumimoji="1" lang="ja-JP" altLang="en-US" smtClean="0"/>
              <a:t>2019/11/2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BA6AC-9843-45E7-8111-AACB6C7C73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312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C618-894B-41C6-AA67-EC85334CB91F}" type="datetimeFigureOut">
              <a:rPr kumimoji="1" lang="ja-JP" altLang="en-US" smtClean="0"/>
              <a:t>2019/11/2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BA6AC-9843-45E7-8111-AACB6C7C73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9454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C618-894B-41C6-AA67-EC85334CB91F}" type="datetimeFigureOut">
              <a:rPr kumimoji="1" lang="ja-JP" altLang="en-US" smtClean="0"/>
              <a:t>2019/11/2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BA6AC-9843-45E7-8111-AACB6C7C73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686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C618-894B-41C6-AA67-EC85334CB91F}" type="datetimeFigureOut">
              <a:rPr kumimoji="1" lang="ja-JP" altLang="en-US" smtClean="0"/>
              <a:t>2019/11/2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BA6AC-9843-45E7-8111-AACB6C7C73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460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C618-894B-41C6-AA67-EC85334CB91F}" type="datetimeFigureOut">
              <a:rPr kumimoji="1" lang="ja-JP" altLang="en-US" smtClean="0"/>
              <a:t>2019/11/2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BA6AC-9843-45E7-8111-AACB6C7C73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375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C618-894B-41C6-AA67-EC85334CB91F}" type="datetimeFigureOut">
              <a:rPr kumimoji="1" lang="ja-JP" altLang="en-US" smtClean="0"/>
              <a:t>2019/11/2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BA6AC-9843-45E7-8111-AACB6C7C73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602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C618-894B-41C6-AA67-EC85334CB91F}" type="datetimeFigureOut">
              <a:rPr kumimoji="1" lang="ja-JP" altLang="en-US" smtClean="0"/>
              <a:t>2019/11/2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BA6AC-9843-45E7-8111-AACB6C7C73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365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C618-894B-41C6-AA67-EC85334CB91F}" type="datetimeFigureOut">
              <a:rPr kumimoji="1" lang="ja-JP" altLang="en-US" smtClean="0"/>
              <a:t>2019/11/2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BA6AC-9843-45E7-8111-AACB6C7C73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868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C618-894B-41C6-AA67-EC85334CB91F}" type="datetimeFigureOut">
              <a:rPr kumimoji="1" lang="ja-JP" altLang="en-US" smtClean="0"/>
              <a:t>2019/11/2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BA6AC-9843-45E7-8111-AACB6C7C73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074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C618-894B-41C6-AA67-EC85334CB91F}" type="datetimeFigureOut">
              <a:rPr kumimoji="1" lang="ja-JP" altLang="en-US" smtClean="0"/>
              <a:t>2019/11/2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BA6AC-9843-45E7-8111-AACB6C7C73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079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C618-894B-41C6-AA67-EC85334CB91F}" type="datetimeFigureOut">
              <a:rPr kumimoji="1" lang="ja-JP" altLang="en-US" smtClean="0"/>
              <a:t>2019/11/2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BA6AC-9843-45E7-8111-AACB6C7C73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8186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BC618-894B-41C6-AA67-EC85334CB91F}" type="datetimeFigureOut">
              <a:rPr kumimoji="1" lang="ja-JP" altLang="en-US" smtClean="0"/>
              <a:t>2019/11/2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BA6AC-9843-45E7-8111-AACB6C7C73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221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プレゼン</a:t>
            </a:r>
            <a:r>
              <a:rPr lang="ja-JP" altLang="en-US" dirty="0" smtClean="0"/>
              <a:t>と</a:t>
            </a:r>
            <a:r>
              <a:rPr lang="ja-JP" altLang="en-US" dirty="0"/>
              <a:t>は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352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28650" y="1374265"/>
            <a:ext cx="78867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3000" b="1" dirty="0"/>
              <a:t>３．方法</a:t>
            </a:r>
            <a:endParaRPr lang="ja-JP" altLang="ja-JP" sz="3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7650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28650" y="1374265"/>
            <a:ext cx="78867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3000" b="1" dirty="0"/>
              <a:t>４．結果</a:t>
            </a:r>
            <a:endParaRPr lang="ja-JP" altLang="ja-JP" sz="3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948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28650" y="1374265"/>
            <a:ext cx="78867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3000" b="1" dirty="0"/>
              <a:t>５．考察</a:t>
            </a:r>
            <a:endParaRPr lang="ja-JP" altLang="ja-JP" sz="3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353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28650" y="1374265"/>
            <a:ext cx="78867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3000" b="1" dirty="0"/>
              <a:t>６．結論</a:t>
            </a:r>
            <a:endParaRPr lang="ja-JP" altLang="ja-JP" sz="3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0804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28650" y="1374265"/>
            <a:ext cx="78867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3000" b="1" dirty="0"/>
              <a:t>７．参考文献</a:t>
            </a:r>
            <a:endParaRPr lang="ja-JP" altLang="ja-JP" sz="3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947828"/>
            <a:ext cx="7886700" cy="1770007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タイトル 3"/>
          <p:cNvSpPr txBox="1">
            <a:spLocks/>
          </p:cNvSpPr>
          <p:nvPr/>
        </p:nvSpPr>
        <p:spPr>
          <a:xfrm>
            <a:off x="628650" y="3795108"/>
            <a:ext cx="7886700" cy="484748"/>
          </a:xfrm>
          <a:prstGeom prst="rect">
            <a:avLst/>
          </a:prstGeom>
        </p:spPr>
        <p:txBody>
          <a:bodyPr vert="horz" wrap="square" lIns="68580" tIns="34290" rIns="68580" bIns="3429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ja-JP" sz="3000" b="1" dirty="0"/>
              <a:t>８．キーワード</a:t>
            </a:r>
            <a:endParaRPr lang="ja-JP" altLang="ja-JP" sz="30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28650" y="4460115"/>
            <a:ext cx="7886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100" dirty="0"/>
              <a:t>キーワードを入力</a:t>
            </a:r>
            <a:endParaRPr lang="ja-JP" altLang="en-US" sz="2100" dirty="0"/>
          </a:p>
        </p:txBody>
      </p:sp>
    </p:spTree>
    <p:extLst>
      <p:ext uri="{BB962C8B-B14F-4D97-AF65-F5344CB8AC3E}">
        <p14:creationId xmlns:p14="http://schemas.microsoft.com/office/powerpoint/2010/main" val="300397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下矢印 22"/>
          <p:cNvSpPr/>
          <p:nvPr/>
        </p:nvSpPr>
        <p:spPr>
          <a:xfrm>
            <a:off x="1802606" y="6975157"/>
            <a:ext cx="333780" cy="422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700"/>
          </a:p>
        </p:txBody>
      </p:sp>
      <p:sp>
        <p:nvSpPr>
          <p:cNvPr id="24" name="下矢印 23"/>
          <p:cNvSpPr/>
          <p:nvPr/>
        </p:nvSpPr>
        <p:spPr>
          <a:xfrm>
            <a:off x="1401604" y="7770495"/>
            <a:ext cx="345199" cy="15059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700"/>
          </a:p>
        </p:txBody>
      </p:sp>
      <p:sp>
        <p:nvSpPr>
          <p:cNvPr id="25" name="下矢印 24"/>
          <p:cNvSpPr/>
          <p:nvPr/>
        </p:nvSpPr>
        <p:spPr>
          <a:xfrm>
            <a:off x="2248853" y="7777162"/>
            <a:ext cx="345199" cy="15195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700"/>
          </a:p>
        </p:txBody>
      </p:sp>
      <p:cxnSp>
        <p:nvCxnSpPr>
          <p:cNvPr id="29" name="直線コネクタ 28"/>
          <p:cNvCxnSpPr/>
          <p:nvPr/>
        </p:nvCxnSpPr>
        <p:spPr>
          <a:xfrm>
            <a:off x="1899761" y="8819198"/>
            <a:ext cx="0" cy="395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114300" y="2644168"/>
            <a:ext cx="610219" cy="71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5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endParaRPr kumimoji="0" lang="ja-JP" altLang="ja-JP" sz="1500"/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ja-JP" sz="2700">
              <a:latin typeface="Arial" panose="020B0604020202020204" pitchFamily="34" charset="0"/>
            </a:endParaRPr>
          </a:p>
        </p:txBody>
      </p:sp>
      <p:sp>
        <p:nvSpPr>
          <p:cNvPr id="34" name="Rectangle 40"/>
          <p:cNvSpPr>
            <a:spLocks noChangeArrowheads="1"/>
          </p:cNvSpPr>
          <p:nvPr/>
        </p:nvSpPr>
        <p:spPr bwMode="auto">
          <a:xfrm>
            <a:off x="114300" y="2661895"/>
            <a:ext cx="255531" cy="1546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ja-JP" sz="1500"/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2700">
                <a:latin typeface="Arial" panose="020B0604020202020204" pitchFamily="34" charset="0"/>
              </a:rPr>
              <a:t/>
            </a:r>
            <a:br>
              <a:rPr kumimoji="0" lang="ja-JP" altLang="ja-JP" sz="2700">
                <a:latin typeface="Arial" panose="020B0604020202020204" pitchFamily="34" charset="0"/>
              </a:rPr>
            </a:br>
            <a:endParaRPr kumimoji="0" lang="ja-JP" altLang="ja-JP" sz="2700">
              <a:latin typeface="Arial" panose="020B0604020202020204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ja-JP" sz="2700">
              <a:latin typeface="Arial" panose="020B0604020202020204" pitchFamily="34" charset="0"/>
            </a:endParaRPr>
          </a:p>
        </p:txBody>
      </p:sp>
      <p:sp>
        <p:nvSpPr>
          <p:cNvPr id="36" name="Rectangle 46"/>
          <p:cNvSpPr>
            <a:spLocks noChangeArrowheads="1"/>
          </p:cNvSpPr>
          <p:nvPr/>
        </p:nvSpPr>
        <p:spPr bwMode="auto">
          <a:xfrm>
            <a:off x="114300" y="2639244"/>
            <a:ext cx="255531" cy="484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270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69831" y="1138514"/>
            <a:ext cx="8593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/>
              <a:t>次</a:t>
            </a:r>
            <a:r>
              <a:rPr lang="ja-JP" altLang="en-US" sz="2400" dirty="0"/>
              <a:t>の</a:t>
            </a:r>
            <a:r>
              <a:rPr lang="ja-JP" altLang="en-US" sz="2400" dirty="0"/>
              <a:t>情報</a:t>
            </a:r>
            <a:r>
              <a:rPr lang="ja-JP" altLang="en-US" sz="2400" dirty="0"/>
              <a:t>は今後のＡＳ</a:t>
            </a:r>
            <a:r>
              <a:rPr lang="en-US" altLang="ja-JP" sz="2400" dirty="0"/>
              <a:t>Ⅰ</a:t>
            </a:r>
            <a:r>
              <a:rPr lang="ja-JP" altLang="en-US" sz="2400" dirty="0"/>
              <a:t>の予定です。</a:t>
            </a:r>
            <a:r>
              <a:rPr lang="ja-JP" altLang="en-US" sz="2400" b="1" dirty="0">
                <a:solidFill>
                  <a:srgbClr val="FF0000"/>
                </a:solidFill>
              </a:rPr>
              <a:t>どちら</a:t>
            </a:r>
            <a:r>
              <a:rPr lang="ja-JP" altLang="en-US" sz="2400" dirty="0"/>
              <a:t>が見やすいですか？</a:t>
            </a:r>
            <a:endParaRPr lang="ja-JP" altLang="en-US" sz="2400" dirty="0"/>
          </a:p>
        </p:txBody>
      </p:sp>
      <p:sp>
        <p:nvSpPr>
          <p:cNvPr id="40" name="角丸四角形 39"/>
          <p:cNvSpPr/>
          <p:nvPr/>
        </p:nvSpPr>
        <p:spPr>
          <a:xfrm>
            <a:off x="369831" y="1672492"/>
            <a:ext cx="3430424" cy="11782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１１／５　</a:t>
            </a:r>
            <a:endParaRPr lang="en-US" altLang="ja-JP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lang="ja-JP" altLang="en-US" b="1" dirty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パワーポイント</a:t>
            </a:r>
            <a:endParaRPr lang="en-US" altLang="ja-JP" b="1" dirty="0">
              <a:solidFill>
                <a:srgbClr val="FF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lang="ja-JP" altLang="en-US" b="1" dirty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アブストラクト</a:t>
            </a:r>
            <a:endParaRPr lang="en-US" altLang="ja-JP" b="1" dirty="0">
              <a:solidFill>
                <a:srgbClr val="FF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作成開始</a:t>
            </a:r>
            <a:endParaRPr lang="en-US" altLang="ja-JP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1" name="角丸四角形 40"/>
          <p:cNvSpPr/>
          <p:nvPr/>
        </p:nvSpPr>
        <p:spPr>
          <a:xfrm>
            <a:off x="369831" y="3505386"/>
            <a:ext cx="3430424" cy="9275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</a:t>
            </a:r>
            <a:r>
              <a:rPr lang="ja-JP" altLang="en-US" dirty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／２８　</a:t>
            </a:r>
            <a:endParaRPr lang="en-US" altLang="ja-JP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lang="ja-JP" altLang="en-US" b="1" dirty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分野別予選会　</a:t>
            </a:r>
            <a:endParaRPr lang="en-US" altLang="ja-JP" b="1" dirty="0">
              <a:solidFill>
                <a:srgbClr val="FF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lang="ja-JP" altLang="en-US" b="1" dirty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（アブストラクト提出）</a:t>
            </a:r>
            <a:endParaRPr lang="en-US" altLang="ja-JP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2" name="角丸四角形 41"/>
          <p:cNvSpPr/>
          <p:nvPr/>
        </p:nvSpPr>
        <p:spPr>
          <a:xfrm>
            <a:off x="369831" y="5152767"/>
            <a:ext cx="3430424" cy="69061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２／２７　</a:t>
            </a:r>
            <a:endParaRPr lang="en-US" altLang="ja-JP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lang="ja-JP" altLang="en-US" b="1" dirty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ＳＳＨ研究成果発表会</a:t>
            </a:r>
            <a:endParaRPr lang="en-US" altLang="ja-JP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3" name="下矢印 42"/>
          <p:cNvSpPr/>
          <p:nvPr/>
        </p:nvSpPr>
        <p:spPr>
          <a:xfrm>
            <a:off x="1140193" y="2867524"/>
            <a:ext cx="1889700" cy="637862"/>
          </a:xfrm>
          <a:prstGeom prst="downArrow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６回の授業</a:t>
            </a:r>
            <a:endParaRPr lang="ja-JP" altLang="en-US" sz="1350" dirty="0">
              <a:solidFill>
                <a:schemeClr val="tx1"/>
              </a:solidFill>
            </a:endParaRPr>
          </a:p>
        </p:txBody>
      </p:sp>
      <p:sp>
        <p:nvSpPr>
          <p:cNvPr id="44" name="下矢印 43"/>
          <p:cNvSpPr/>
          <p:nvPr/>
        </p:nvSpPr>
        <p:spPr>
          <a:xfrm>
            <a:off x="3634" y="4446558"/>
            <a:ext cx="1965863" cy="681198"/>
          </a:xfrm>
          <a:prstGeom prst="downArrow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通過者</a:t>
            </a:r>
            <a:endParaRPr lang="en-US" altLang="ja-JP" sz="1350" dirty="0">
              <a:solidFill>
                <a:schemeClr val="tx1"/>
              </a:solidFill>
            </a:endParaRPr>
          </a:p>
          <a:p>
            <a:pPr algn="ctr"/>
            <a:r>
              <a:rPr lang="ja-JP" altLang="en-US" sz="1050" dirty="0">
                <a:solidFill>
                  <a:schemeClr val="tx1"/>
                </a:solidFill>
              </a:rPr>
              <a:t>パワーポイント</a:t>
            </a:r>
            <a:endParaRPr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45" name="下矢印 44"/>
          <p:cNvSpPr/>
          <p:nvPr/>
        </p:nvSpPr>
        <p:spPr>
          <a:xfrm>
            <a:off x="1969496" y="4437107"/>
            <a:ext cx="1920365" cy="681198"/>
          </a:xfrm>
          <a:prstGeom prst="downArrow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その</a:t>
            </a:r>
            <a:r>
              <a:rPr lang="ja-JP" altLang="en-US" sz="1350" dirty="0">
                <a:solidFill>
                  <a:schemeClr val="tx1"/>
                </a:solidFill>
              </a:rPr>
              <a:t>他</a:t>
            </a:r>
            <a:endParaRPr lang="en-US" altLang="ja-JP" sz="1350" dirty="0">
              <a:solidFill>
                <a:schemeClr val="tx1"/>
              </a:solidFill>
            </a:endParaRPr>
          </a:p>
          <a:p>
            <a:pPr algn="ctr"/>
            <a:r>
              <a:rPr lang="ja-JP" altLang="en-US" sz="1050" dirty="0">
                <a:solidFill>
                  <a:schemeClr val="tx1"/>
                </a:solidFill>
              </a:rPr>
              <a:t>ポスター</a:t>
            </a:r>
            <a:endParaRPr lang="ja-JP" altLang="en-US" sz="1050" dirty="0">
              <a:solidFill>
                <a:schemeClr val="tx1"/>
              </a:solidFill>
            </a:endParaRPr>
          </a:p>
        </p:txBody>
      </p:sp>
      <p:cxnSp>
        <p:nvCxnSpPr>
          <p:cNvPr id="47" name="直線コネクタ 46"/>
          <p:cNvCxnSpPr/>
          <p:nvPr/>
        </p:nvCxnSpPr>
        <p:spPr>
          <a:xfrm>
            <a:off x="4259687" y="1765211"/>
            <a:ext cx="19319" cy="40781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正方形/長方形 47"/>
          <p:cNvSpPr/>
          <p:nvPr/>
        </p:nvSpPr>
        <p:spPr>
          <a:xfrm>
            <a:off x="4472189" y="1765211"/>
            <a:ext cx="4491507" cy="40781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350" dirty="0">
                <a:solidFill>
                  <a:schemeClr val="tx1"/>
                </a:solidFill>
              </a:rPr>
              <a:t>１１月５日に皆さんはパワーポイント作成とアブストラクト作成を始めます。そして６回の授業後、１月２８日に分野別予選会をします。その後は、２月２８日のＳＳＨ研究成果発表会に向けて、分野別予選会を通過したグループはパワーポイントで、その他のグループは新たなポスターを作成し発表します。</a:t>
            </a:r>
            <a:endParaRPr lang="ja-JP" altLang="en-US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96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80304" y="1051581"/>
            <a:ext cx="8963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/>
              <a:t>このように、</a:t>
            </a:r>
            <a:r>
              <a:rPr lang="ja-JP" altLang="en-US" sz="2400" dirty="0">
                <a:solidFill>
                  <a:srgbClr val="FF0000"/>
                </a:solidFill>
              </a:rPr>
              <a:t>視覚的に</a:t>
            </a:r>
            <a:r>
              <a:rPr lang="ja-JP" altLang="en-US" sz="2400" dirty="0"/>
              <a:t>情報を伝えることが、プレゼンでは大切です。</a:t>
            </a:r>
            <a:endParaRPr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73488" y="1490163"/>
            <a:ext cx="5315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/>
              <a:t>そのほかにもたくさんの方法があります。</a:t>
            </a:r>
            <a:endParaRPr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-341290" y="2299392"/>
            <a:ext cx="4214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/>
              <a:t>天草高校の図書館には</a:t>
            </a:r>
            <a:endParaRPr lang="ja-JP" altLang="en-US" sz="2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3372" y="3108620"/>
            <a:ext cx="70383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000" dirty="0"/>
              <a:t>「</a:t>
            </a:r>
            <a:r>
              <a:rPr lang="ja-JP" altLang="en-US" sz="3000" b="1" dirty="0">
                <a:solidFill>
                  <a:srgbClr val="FF0000"/>
                </a:solidFill>
              </a:rPr>
              <a:t>最強のプレゼン段取り術</a:t>
            </a:r>
            <a:r>
              <a:rPr lang="ja-JP" altLang="en-US" sz="3000" dirty="0"/>
              <a:t>」（西脇　資哲）</a:t>
            </a:r>
            <a:endParaRPr lang="ja-JP" altLang="en-US" sz="3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80305" y="3812659"/>
            <a:ext cx="90474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000" dirty="0"/>
              <a:t>「</a:t>
            </a:r>
            <a:r>
              <a:rPr lang="ja-JP" altLang="en-US" sz="3000" b="1" dirty="0">
                <a:solidFill>
                  <a:srgbClr val="FF0000"/>
                </a:solidFill>
              </a:rPr>
              <a:t>図解＆事例で学ぶ　プレゼンの教科書</a:t>
            </a:r>
            <a:r>
              <a:rPr lang="ja-JP" altLang="en-US" sz="3000" dirty="0"/>
              <a:t>」（西脇　資哲）</a:t>
            </a:r>
            <a:endParaRPr lang="ja-JP" altLang="en-US" sz="30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307706" y="4600121"/>
            <a:ext cx="4214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/>
              <a:t>などの著書があります。</a:t>
            </a:r>
            <a:endParaRPr lang="ja-JP" altLang="en-US" sz="2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307705" y="5295249"/>
            <a:ext cx="4214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/>
              <a:t>ぜひ読んでみましょう！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2156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99622" y="1674891"/>
            <a:ext cx="8706119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6733" indent="-426720" algn="just"/>
            <a:r>
              <a:rPr lang="ja-JP" altLang="en-US" sz="2700" kern="0" spc="8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  <a:cs typeface="ＭＳ 明朝" panose="02020609040205080304" pitchFamily="17" charset="-128"/>
              </a:rPr>
              <a:t>発表</a:t>
            </a:r>
            <a:r>
              <a:rPr lang="ja-JP" altLang="en-US" sz="2700" kern="0" spc="8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  <a:cs typeface="ＭＳ 明朝" panose="02020609040205080304" pitchFamily="17" charset="-128"/>
              </a:rPr>
              <a:t>方法</a:t>
            </a:r>
            <a:r>
              <a:rPr lang="ja-JP" altLang="en-US" sz="2700" kern="0" spc="8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  <a:cs typeface="ＭＳ 明朝" panose="02020609040205080304" pitchFamily="17" charset="-128"/>
              </a:rPr>
              <a:t>について</a:t>
            </a:r>
            <a:endParaRPr lang="en-US" altLang="ja-JP" sz="2700" kern="0" spc="8" dirty="0">
              <a:solidFill>
                <a:srgbClr val="000000"/>
              </a:solidFill>
              <a:latin typeface="Times New Roman" panose="02020603050405020304" pitchFamily="18" charset="0"/>
              <a:ea typeface="ＭＳ 明朝" panose="02020609040205080304" pitchFamily="17" charset="-128"/>
              <a:cs typeface="ＭＳ 明朝" panose="02020609040205080304" pitchFamily="17" charset="-128"/>
            </a:endParaRPr>
          </a:p>
          <a:p>
            <a:pPr marL="526733" indent="-426720" algn="just"/>
            <a:endParaRPr lang="en-US" altLang="ja-JP" sz="2700" kern="0" spc="8" dirty="0">
              <a:solidFill>
                <a:srgbClr val="000000"/>
              </a:solidFill>
              <a:latin typeface="Times New Roman" panose="02020603050405020304" pitchFamily="18" charset="0"/>
              <a:ea typeface="ＭＳ 明朝" panose="02020609040205080304" pitchFamily="17" charset="-128"/>
              <a:cs typeface="ＭＳ 明朝" panose="02020609040205080304" pitchFamily="17" charset="-128"/>
            </a:endParaRPr>
          </a:p>
          <a:p>
            <a:pPr marL="526733" indent="-426720" algn="just"/>
            <a:r>
              <a:rPr lang="ja-JP" altLang="en-US" sz="2700" kern="0" spc="8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  <a:cs typeface="ＭＳ 明朝" panose="02020609040205080304" pitchFamily="17" charset="-128"/>
              </a:rPr>
              <a:t>★</a:t>
            </a:r>
            <a:r>
              <a:rPr lang="ja-JP" altLang="ja-JP" sz="2700" b="1" kern="0" spc="8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  <a:cs typeface="ＭＳ 明朝" panose="02020609040205080304" pitchFamily="17" charset="-128"/>
              </a:rPr>
              <a:t>各班による口頭発表（８分発表・２分質疑応答）</a:t>
            </a:r>
            <a:endParaRPr lang="ja-JP" altLang="ja-JP" sz="2400" b="1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526733" indent="-426720" algn="just"/>
            <a:r>
              <a:rPr lang="ja-JP" altLang="en-US" sz="2700" kern="0" spc="8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  <a:cs typeface="ＭＳ 明朝" panose="02020609040205080304" pitchFamily="17" charset="-128"/>
              </a:rPr>
              <a:t>　　</a:t>
            </a:r>
            <a:r>
              <a:rPr lang="ja-JP" altLang="ja-JP" sz="2700" kern="0" spc="8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  <a:cs typeface="ＭＳ 明朝" panose="02020609040205080304" pitchFamily="17" charset="-128"/>
              </a:rPr>
              <a:t>※発表時間が５分に満たないもしくは、１０分を</a:t>
            </a:r>
            <a:r>
              <a:rPr lang="ja-JP" altLang="en-US" sz="2700" kern="0" spc="8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  <a:cs typeface="ＭＳ 明朝" panose="02020609040205080304" pitchFamily="17" charset="-128"/>
              </a:rPr>
              <a:t>　　</a:t>
            </a:r>
            <a:endParaRPr lang="en-US" altLang="ja-JP" sz="2700" kern="0" spc="8" dirty="0">
              <a:solidFill>
                <a:srgbClr val="000000"/>
              </a:solidFill>
              <a:latin typeface="Times New Roman" panose="02020603050405020304" pitchFamily="18" charset="0"/>
              <a:ea typeface="ＭＳ 明朝" panose="02020609040205080304" pitchFamily="17" charset="-128"/>
              <a:cs typeface="ＭＳ 明朝" panose="02020609040205080304" pitchFamily="17" charset="-128"/>
            </a:endParaRPr>
          </a:p>
          <a:p>
            <a:pPr marL="526733" indent="-426720" algn="just"/>
            <a:r>
              <a:rPr lang="ja-JP" altLang="en-US" sz="2700" kern="0" spc="8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  <a:cs typeface="ＭＳ 明朝" panose="02020609040205080304" pitchFamily="17" charset="-128"/>
              </a:rPr>
              <a:t>　</a:t>
            </a:r>
            <a:r>
              <a:rPr lang="ja-JP" altLang="en-US" sz="2700" kern="0" spc="8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  <a:cs typeface="ＭＳ 明朝" panose="02020609040205080304" pitchFamily="17" charset="-128"/>
              </a:rPr>
              <a:t>　　</a:t>
            </a:r>
            <a:r>
              <a:rPr lang="ja-JP" altLang="ja-JP" sz="2700" kern="0" spc="8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  <a:cs typeface="ＭＳ 明朝" panose="02020609040205080304" pitchFamily="17" charset="-128"/>
              </a:rPr>
              <a:t>超える場合には、合計の平均点から５点引く</a:t>
            </a:r>
            <a:endParaRPr lang="en-US" altLang="ja-JP" sz="2700" kern="0" spc="8" dirty="0">
              <a:solidFill>
                <a:srgbClr val="000000"/>
              </a:solidFill>
              <a:latin typeface="Times New Roman" panose="02020603050405020304" pitchFamily="18" charset="0"/>
              <a:ea typeface="ＭＳ 明朝" panose="02020609040205080304" pitchFamily="17" charset="-128"/>
              <a:cs typeface="ＭＳ 明朝" panose="02020609040205080304" pitchFamily="17" charset="-128"/>
            </a:endParaRPr>
          </a:p>
          <a:p>
            <a:pPr marL="526733" indent="-426720" algn="just"/>
            <a:endParaRPr lang="en-US" altLang="ja-JP" sz="2700" kern="0" spc="8" dirty="0">
              <a:solidFill>
                <a:srgbClr val="000000"/>
              </a:solidFill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526733" indent="-426720" algn="just"/>
            <a:r>
              <a:rPr lang="ja-JP" altLang="en-US" sz="2700" kern="0" spc="8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★パワーポイントのスライドの枚数指定はありません。</a:t>
            </a:r>
            <a:endParaRPr lang="ja-JP" altLang="ja-JP" sz="24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18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313645" y="161790"/>
            <a:ext cx="6616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分野</a:t>
            </a:r>
            <a:r>
              <a:rPr lang="ja-JP" altLang="en-US" dirty="0"/>
              <a:t>別予選会　評価項目</a:t>
            </a:r>
            <a:endParaRPr lang="ja-JP" altLang="en-US" dirty="0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724993"/>
              </p:ext>
            </p:extLst>
          </p:nvPr>
        </p:nvGraphicFramePr>
        <p:xfrm>
          <a:off x="695459" y="531126"/>
          <a:ext cx="8049295" cy="6259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105"/>
                <a:gridCol w="921543"/>
                <a:gridCol w="6688647"/>
              </a:tblGrid>
              <a:tr h="2691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 </a:t>
                      </a:r>
                      <a:endParaRPr lang="ja-JP" sz="11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 </a:t>
                      </a:r>
                      <a:endParaRPr lang="ja-JP" sz="1100" kern="10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項目</a:t>
                      </a:r>
                      <a:endParaRPr lang="ja-JP" sz="1100" kern="10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  <a:tr h="5382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  <a:endParaRPr lang="ja-JP" sz="11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課題と仮説の設定</a:t>
                      </a:r>
                      <a:endParaRPr lang="ja-JP" sz="11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先行研究の調査をしている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（＝似たような過去の研究を調べること）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  <a:tr h="5261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</a:t>
                      </a:r>
                      <a:endParaRPr lang="ja-JP" sz="11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天草の地域課題をテーマにして</a:t>
                      </a:r>
                      <a:r>
                        <a:rPr lang="ja-JP" sz="18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いる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1435" marR="51435" marT="0" marB="0" anchor="ctr"/>
                </a:tc>
              </a:tr>
              <a:tr h="5261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</a:t>
                      </a:r>
                      <a:endParaRPr lang="ja-JP" sz="1100" kern="10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仮説を立てて、研究を行って</a:t>
                      </a:r>
                      <a:r>
                        <a:rPr lang="ja-JP" sz="18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いる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1435" marR="51435" marT="0" marB="0" anchor="ctr"/>
                </a:tc>
              </a:tr>
              <a:tr h="5382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４</a:t>
                      </a:r>
                      <a:endParaRPr lang="ja-JP" sz="1100" kern="10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実験や調査の方法</a:t>
                      </a:r>
                      <a:endParaRPr lang="ja-JP" sz="1100" kern="10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実験や調査の方法が適切である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（数値データが得られている）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  <a:tr h="5382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５</a:t>
                      </a:r>
                      <a:endParaRPr lang="ja-JP" sz="1100" kern="10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実験や調査を複数回行っている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（対照実験を行った場合も複数回と見なす）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  <a:tr h="5382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６</a:t>
                      </a:r>
                      <a:endParaRPr lang="ja-JP" sz="1100" kern="10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データの処理</a:t>
                      </a:r>
                      <a:endParaRPr lang="ja-JP" sz="1100" kern="10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実験や調査の結果を適切な表やグラフで示している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（表やグラフで何が示されているか理解できるか）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  <a:tr h="5382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７</a:t>
                      </a:r>
                      <a:endParaRPr lang="ja-JP" sz="1100" kern="10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実験や調査の結果から適切な結論を導き出している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（示されたグラフや表で発表者と同じ結論が読み取れるか）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  <a:tr h="5382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８</a:t>
                      </a:r>
                      <a:endParaRPr lang="ja-JP" sz="1100" kern="10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発表</a:t>
                      </a:r>
                      <a:endParaRPr lang="ja-JP" sz="1100" kern="10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聴衆が容易に理解できるように工夫された発表である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（実物の提示や身振り手振りなどの工夫）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  <a:tr h="5382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９</a:t>
                      </a:r>
                      <a:endParaRPr lang="ja-JP" sz="1100" kern="10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班員全員で協力して行われた発表である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（役割分担が明確であるか）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  <a:tr h="5382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endParaRPr lang="ja-JP" sz="1100" kern="10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聴衆からの質問に対して、適切かつ具体的な回答をしている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（質問によっては、自分の予想を答えてもよい）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  <a:tr h="5382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11</a:t>
                      </a:r>
                      <a:endParaRPr lang="ja-JP" sz="1100" kern="10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発表に英語を使った部分があった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616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02842" y="1462389"/>
            <a:ext cx="88284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6733" indent="-426720"/>
            <a:r>
              <a:rPr lang="ja-JP" altLang="en-US" sz="4500" kern="0" spc="8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  <a:cs typeface="ＭＳ 明朝" panose="02020609040205080304" pitchFamily="17" charset="-128"/>
              </a:rPr>
              <a:t>では、ここから先は皆さんの</a:t>
            </a:r>
            <a:r>
              <a:rPr lang="ja-JP" altLang="en-US" sz="4500" b="1" kern="0" spc="8" dirty="0">
                <a:solidFill>
                  <a:srgbClr val="FF0000"/>
                </a:solidFill>
                <a:latin typeface="Times New Roman" panose="02020603050405020304" pitchFamily="18" charset="0"/>
                <a:ea typeface="ＭＳ 明朝" panose="02020609040205080304" pitchFamily="17" charset="-128"/>
                <a:cs typeface="ＭＳ 明朝" panose="02020609040205080304" pitchFamily="17" charset="-128"/>
              </a:rPr>
              <a:t>力</a:t>
            </a:r>
            <a:r>
              <a:rPr lang="ja-JP" altLang="en-US" sz="4500" kern="0" spc="8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  <a:cs typeface="ＭＳ 明朝" panose="02020609040205080304" pitchFamily="17" charset="-128"/>
              </a:rPr>
              <a:t>を合わせて頑張ってください</a:t>
            </a:r>
            <a:endParaRPr lang="ja-JP" altLang="ja-JP" sz="405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02842" y="4464776"/>
            <a:ext cx="882846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6733" indent="-426720"/>
            <a:r>
              <a:rPr lang="en-US" altLang="ja-JP" sz="33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※</a:t>
            </a:r>
            <a:r>
              <a:rPr lang="ja-JP" altLang="en-US" sz="33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発表するときはこれ以前のスライドは消してください</a:t>
            </a:r>
            <a:endParaRPr lang="ja-JP" altLang="ja-JP" sz="33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57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654448"/>
            <a:ext cx="7772400" cy="23876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331582"/>
            <a:ext cx="6858000" cy="1655762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4118021" y="5668147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ja-JP" altLang="en-US" sz="2100" b="1" kern="100" dirty="0">
                <a:latin typeface="ＭＳ ゴシック" panose="020B0609070205080204" pitchFamily="49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３１○○</a:t>
            </a:r>
            <a:r>
              <a:rPr lang="en-US" altLang="ja-JP" sz="2100" b="1" kern="100" dirty="0">
                <a:latin typeface="ＭＳ ゴシック" panose="020B0609070205080204" pitchFamily="49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  </a:t>
            </a:r>
            <a:r>
              <a:rPr lang="ja-JP" altLang="ja-JP" sz="2100" b="1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熊本県立天草高等学校</a:t>
            </a:r>
            <a:endParaRPr lang="en-US" altLang="ja-JP" sz="2100" b="1" kern="100" dirty="0"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ja-JP" altLang="en-US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班員氏名</a:t>
            </a:r>
            <a:endParaRPr lang="ja-JP" altLang="ja-JP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r"/>
            <a:r>
              <a:rPr lang="ja-JP" altLang="ja-JP" sz="2100" b="1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　　　　　　　　　　　　　　　　　　　　　　</a:t>
            </a:r>
            <a:endParaRPr lang="ja-JP" altLang="ja-JP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51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71488" y="1374266"/>
            <a:ext cx="591502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ja-JP" altLang="ja-JP" sz="3000" b="1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１．研究の背景と目的</a:t>
            </a:r>
            <a:endParaRPr lang="ja-JP" altLang="ja-JP" sz="27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2719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28650" y="1374265"/>
            <a:ext cx="78867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3000" b="1" dirty="0"/>
              <a:t>２．仮説</a:t>
            </a:r>
            <a:endParaRPr lang="ja-JP" altLang="ja-JP" sz="3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128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479</Words>
  <Application>Microsoft Office PowerPoint</Application>
  <PresentationFormat>画面に合わせる (4:3)</PresentationFormat>
  <Paragraphs>87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5" baseType="lpstr">
      <vt:lpstr>AR丸ゴシック体M</vt:lpstr>
      <vt:lpstr>HG丸ｺﾞｼｯｸM-PRO</vt:lpstr>
      <vt:lpstr>ＭＳ Ｐゴシック</vt:lpstr>
      <vt:lpstr>ＭＳ ゴシック</vt:lpstr>
      <vt:lpstr>ＭＳ 明朝</vt:lpstr>
      <vt:lpstr>Arial</vt:lpstr>
      <vt:lpstr>Calibri</vt:lpstr>
      <vt:lpstr>Calibri Light</vt:lpstr>
      <vt:lpstr>Century</vt:lpstr>
      <vt:lpstr>Times New Roman</vt:lpstr>
      <vt:lpstr>Office テーマ</vt:lpstr>
      <vt:lpstr>プレゼンとは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１．研究の背景と目的</vt:lpstr>
      <vt:lpstr>２．仮説</vt:lpstr>
      <vt:lpstr>３．方法</vt:lpstr>
      <vt:lpstr>４．結果</vt:lpstr>
      <vt:lpstr>５．考察</vt:lpstr>
      <vt:lpstr>６．結論</vt:lpstr>
      <vt:lpstr>７．参考文献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ｔ</dc:title>
  <dc:creator>丹下 将志</dc:creator>
  <cp:lastModifiedBy>井上 博登</cp:lastModifiedBy>
  <cp:revision>9</cp:revision>
  <dcterms:created xsi:type="dcterms:W3CDTF">2019-10-31T01:50:48Z</dcterms:created>
  <dcterms:modified xsi:type="dcterms:W3CDTF">2019-11-02T02:15:42Z</dcterms:modified>
</cp:coreProperties>
</file>